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1.xml" ContentType="application/vnd.openxmlformats-officedocument.drawingml.chartshapes+xml"/>
  <Override PartName="/ppt/notesSlides/notesSlide5.xml" ContentType="application/vnd.openxmlformats-officedocument.presentationml.notesSlide+xml"/>
  <Override PartName="/ppt/theme/themeOverride2.xml" ContentType="application/vnd.openxmlformats-officedocument.themeOverr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4" r:id="rId1"/>
    <p:sldMasterId id="2147483648" r:id="rId2"/>
    <p:sldMasterId id="2147483707" r:id="rId3"/>
    <p:sldMasterId id="2147483684" r:id="rId4"/>
  </p:sldMasterIdLst>
  <p:notesMasterIdLst>
    <p:notesMasterId r:id="rId45"/>
  </p:notesMasterIdLst>
  <p:sldIdLst>
    <p:sldId id="260" r:id="rId5"/>
    <p:sldId id="1302" r:id="rId6"/>
    <p:sldId id="1303" r:id="rId7"/>
    <p:sldId id="259" r:id="rId8"/>
    <p:sldId id="1278" r:id="rId9"/>
    <p:sldId id="262" r:id="rId10"/>
    <p:sldId id="1228" r:id="rId11"/>
    <p:sldId id="1254" r:id="rId12"/>
    <p:sldId id="263" r:id="rId13"/>
    <p:sldId id="267" r:id="rId14"/>
    <p:sldId id="1248" r:id="rId15"/>
    <p:sldId id="1249" r:id="rId16"/>
    <p:sldId id="1299" r:id="rId17"/>
    <p:sldId id="1269" r:id="rId18"/>
    <p:sldId id="1274" r:id="rId19"/>
    <p:sldId id="1153" r:id="rId20"/>
    <p:sldId id="1250" r:id="rId21"/>
    <p:sldId id="1261" r:id="rId22"/>
    <p:sldId id="1233" r:id="rId23"/>
    <p:sldId id="1221" r:id="rId24"/>
    <p:sldId id="1292" r:id="rId25"/>
    <p:sldId id="1279" r:id="rId26"/>
    <p:sldId id="1297" r:id="rId27"/>
    <p:sldId id="1304" r:id="rId28"/>
    <p:sldId id="1309" r:id="rId29"/>
    <p:sldId id="1311" r:id="rId30"/>
    <p:sldId id="1307" r:id="rId31"/>
    <p:sldId id="1312" r:id="rId32"/>
    <p:sldId id="1280" r:id="rId33"/>
    <p:sldId id="1281" r:id="rId34"/>
    <p:sldId id="1306" r:id="rId35"/>
    <p:sldId id="1286" r:id="rId36"/>
    <p:sldId id="1313" r:id="rId37"/>
    <p:sldId id="1288" r:id="rId38"/>
    <p:sldId id="1289" r:id="rId39"/>
    <p:sldId id="1298" r:id="rId40"/>
    <p:sldId id="1301" r:id="rId41"/>
    <p:sldId id="1300" r:id="rId42"/>
    <p:sldId id="1277" r:id="rId43"/>
    <p:sldId id="1251" r:id="rId44"/>
  </p:sldIdLst>
  <p:sldSz cx="12192000" cy="6858000"/>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636E441-C591-DBCB-642A-A6ED92BCDC97}" name="Paul Blumenthal" initials="PB" userId="4e27dd45f278d94d" providerId="Windows Live"/>
  <p188:author id="{6C3EF770-438D-E001-EC95-91FD504660C1}" name="Dory Kurowski" initials="DK" userId="S::dkurowski@lifesciadvisors.com::73394433-7d08-4bf2-a534-33e21b4e404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869E"/>
    <a:srgbClr val="253191"/>
    <a:srgbClr val="201449"/>
    <a:srgbClr val="E99A83"/>
    <a:srgbClr val="E4759F"/>
    <a:srgbClr val="F1F8E6"/>
    <a:srgbClr val="0599D5"/>
    <a:srgbClr val="6A3CC9"/>
    <a:srgbClr val="FF00F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295"/>
    <p:restoredTop sz="96327"/>
  </p:normalViewPr>
  <p:slideViewPr>
    <p:cSldViewPr snapToGrid="0" snapToObjects="1">
      <p:cViewPr varScale="1">
        <p:scale>
          <a:sx n="81" d="100"/>
          <a:sy n="81" d="100"/>
        </p:scale>
        <p:origin x="648" y="62"/>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50" Type="http://schemas.microsoft.com/office/2018/10/relationships/authors" Targe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949109641123371"/>
          <c:y val="1.9271281173856288E-2"/>
          <c:w val="0.86960374271397889"/>
          <c:h val="0.82558396071115736"/>
        </c:manualLayout>
      </c:layout>
      <c:barChart>
        <c:barDir val="col"/>
        <c:grouping val="stacked"/>
        <c:varyColors val="0"/>
        <c:ser>
          <c:idx val="0"/>
          <c:order val="0"/>
          <c:tx>
            <c:strRef>
              <c:f>Sheet1!$B$1</c:f>
              <c:strCache>
                <c:ptCount val="1"/>
                <c:pt idx="0">
                  <c:v>Mild</c:v>
                </c:pt>
              </c:strCache>
            </c:strRef>
          </c:tx>
          <c:spPr>
            <a:solidFill>
              <a:srgbClr val="6A3CC9"/>
            </a:solidFill>
            <a:ln>
              <a:noFill/>
            </a:ln>
            <a:effectLst/>
          </c:spPr>
          <c:invertIfNegative val="0"/>
          <c:dLbls>
            <c:dLbl>
              <c:idx val="4"/>
              <c:delete val="1"/>
              <c:extLst>
                <c:ext xmlns:c15="http://schemas.microsoft.com/office/drawing/2012/chart" uri="{CE6537A1-D6FC-4f65-9D91-7224C49458BB}"/>
                <c:ext xmlns:c16="http://schemas.microsoft.com/office/drawing/2014/chart" uri="{C3380CC4-5D6E-409C-BE32-E72D297353CC}">
                  <c16:uniqueId val="{00000010-AD9D-B440-8D28-4C25FFE04375}"/>
                </c:ext>
              </c:extLst>
            </c:dLbl>
            <c:dLbl>
              <c:idx val="5"/>
              <c:delete val="1"/>
              <c:extLst>
                <c:ext xmlns:c15="http://schemas.microsoft.com/office/drawing/2012/chart" uri="{CE6537A1-D6FC-4f65-9D91-7224C49458BB}"/>
                <c:ext xmlns:c16="http://schemas.microsoft.com/office/drawing/2014/chart" uri="{C3380CC4-5D6E-409C-BE32-E72D297353CC}">
                  <c16:uniqueId val="{00000011-AD9D-B440-8D28-4C25FFE04375}"/>
                </c:ext>
              </c:extLst>
            </c:dLbl>
            <c:dLbl>
              <c:idx val="6"/>
              <c:layout>
                <c:manualLayout>
                  <c:x val="-7.8852135688381892E-17"/>
                  <c:y val="5.5264077435850231E-3"/>
                </c:manualLayout>
              </c:layout>
              <c:dLblPos val="ctr"/>
              <c:showLegendKey val="0"/>
              <c:showVal val="1"/>
              <c:showCatName val="0"/>
              <c:showSerName val="0"/>
              <c:showPercent val="0"/>
              <c:showBubbleSize val="0"/>
              <c:extLst>
                <c:ext xmlns:c15="http://schemas.microsoft.com/office/drawing/2012/chart" uri="{CE6537A1-D6FC-4f65-9D91-7224C49458BB}">
                  <c15:layout>
                    <c:manualLayout>
                      <c:w val="1.4580645161290323E-2"/>
                      <c:h val="3.862959012766002E-2"/>
                    </c:manualLayout>
                  </c15:layout>
                </c:ext>
                <c:ext xmlns:c16="http://schemas.microsoft.com/office/drawing/2014/chart" uri="{C3380CC4-5D6E-409C-BE32-E72D297353CC}">
                  <c16:uniqueId val="{00000000-1B16-4D80-88A7-F1AE592AE56D}"/>
                </c:ext>
              </c:extLst>
            </c:dLbl>
            <c:dLbl>
              <c:idx val="18"/>
              <c:delete val="1"/>
              <c:extLst>
                <c:ext xmlns:c15="http://schemas.microsoft.com/office/drawing/2012/chart" uri="{CE6537A1-D6FC-4f65-9D91-7224C49458BB}"/>
                <c:ext xmlns:c16="http://schemas.microsoft.com/office/drawing/2014/chart" uri="{C3380CC4-5D6E-409C-BE32-E72D297353CC}">
                  <c16:uniqueId val="{00000001-1B16-4D80-88A7-F1AE592AE56D}"/>
                </c:ext>
              </c:extLst>
            </c:dLbl>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Cambria" panose="02040503050406030204" pitchFamily="18"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Sheet1!$A$2:$A$20</c:f>
              <c:strCache>
                <c:ptCount val="19"/>
                <c:pt idx="0">
                  <c:v>Day of</c:v>
                </c:pt>
                <c:pt idx="1">
                  <c:v>Day 1</c:v>
                </c:pt>
                <c:pt idx="2">
                  <c:v>Day 2</c:v>
                </c:pt>
                <c:pt idx="3">
                  <c:v>Day 3</c:v>
                </c:pt>
                <c:pt idx="4">
                  <c:v>Day 4</c:v>
                </c:pt>
                <c:pt idx="5">
                  <c:v>Day 5</c:v>
                </c:pt>
                <c:pt idx="6">
                  <c:v>Day 6</c:v>
                </c:pt>
                <c:pt idx="7">
                  <c:v>Day 7</c:v>
                </c:pt>
                <c:pt idx="12">
                  <c:v>Day 8-90</c:v>
                </c:pt>
                <c:pt idx="18">
                  <c:v>Day of Confirmation</c:v>
                </c:pt>
              </c:strCache>
            </c:strRef>
          </c:cat>
          <c:val>
            <c:numRef>
              <c:f>Sheet1!$B$2:$B$20</c:f>
              <c:numCache>
                <c:formatCode>General</c:formatCode>
                <c:ptCount val="19"/>
                <c:pt idx="0">
                  <c:v>123</c:v>
                </c:pt>
                <c:pt idx="1">
                  <c:v>16</c:v>
                </c:pt>
                <c:pt idx="2">
                  <c:v>48</c:v>
                </c:pt>
                <c:pt idx="3">
                  <c:v>6</c:v>
                </c:pt>
                <c:pt idx="4">
                  <c:v>2</c:v>
                </c:pt>
                <c:pt idx="5">
                  <c:v>2</c:v>
                </c:pt>
                <c:pt idx="6">
                  <c:v>2</c:v>
                </c:pt>
                <c:pt idx="7">
                  <c:v>4</c:v>
                </c:pt>
                <c:pt idx="12">
                  <c:v>7</c:v>
                </c:pt>
                <c:pt idx="18">
                  <c:v>1</c:v>
                </c:pt>
              </c:numCache>
            </c:numRef>
          </c:val>
          <c:extLst>
            <c:ext xmlns:c16="http://schemas.microsoft.com/office/drawing/2014/chart" uri="{C3380CC4-5D6E-409C-BE32-E72D297353CC}">
              <c16:uniqueId val="{00000000-BEF1-0644-9D2D-B5E104352BE8}"/>
            </c:ext>
          </c:extLst>
        </c:ser>
        <c:ser>
          <c:idx val="1"/>
          <c:order val="1"/>
          <c:tx>
            <c:strRef>
              <c:f>Sheet1!$C$1</c:f>
              <c:strCache>
                <c:ptCount val="1"/>
                <c:pt idx="0">
                  <c:v>Moderate</c:v>
                </c:pt>
              </c:strCache>
            </c:strRef>
          </c:tx>
          <c:spPr>
            <a:solidFill>
              <a:srgbClr val="E4759F"/>
            </a:solidFill>
            <a:ln>
              <a:noFill/>
            </a:ln>
            <a:effectLst/>
          </c:spPr>
          <c:invertIfNegative val="0"/>
          <c:dLbls>
            <c:dLbl>
              <c:idx val="3"/>
              <c:layout>
                <c:manualLayout>
                  <c:x val="1.8279569892473119E-2"/>
                  <c:y val="-1.0131630488446093E-16"/>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AD9D-B440-8D28-4C25FFE04375}"/>
                </c:ext>
              </c:extLst>
            </c:dLbl>
            <c:dLbl>
              <c:idx val="4"/>
              <c:delete val="1"/>
              <c:extLst>
                <c:ext xmlns:c15="http://schemas.microsoft.com/office/drawing/2012/chart" uri="{CE6537A1-D6FC-4f65-9D91-7224C49458BB}"/>
                <c:ext xmlns:c16="http://schemas.microsoft.com/office/drawing/2014/chart" uri="{C3380CC4-5D6E-409C-BE32-E72D297353CC}">
                  <c16:uniqueId val="{00000003-AD9D-B440-8D28-4C25FFE04375}"/>
                </c:ext>
              </c:extLst>
            </c:dLbl>
            <c:dLbl>
              <c:idx val="5"/>
              <c:delete val="1"/>
              <c:extLst>
                <c:ext xmlns:c15="http://schemas.microsoft.com/office/drawing/2012/chart" uri="{CE6537A1-D6FC-4f65-9D91-7224C49458BB}"/>
                <c:ext xmlns:c16="http://schemas.microsoft.com/office/drawing/2014/chart" uri="{C3380CC4-5D6E-409C-BE32-E72D297353CC}">
                  <c16:uniqueId val="{00000005-AD9D-B440-8D28-4C25FFE04375}"/>
                </c:ext>
              </c:extLst>
            </c:dLbl>
            <c:dLbl>
              <c:idx val="6"/>
              <c:layout>
                <c:manualLayout>
                  <c:x val="1.935483870967742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AD9D-B440-8D28-4C25FFE04375}"/>
                </c:ext>
              </c:extLst>
            </c:dLbl>
            <c:dLbl>
              <c:idx val="7"/>
              <c:layout>
                <c:manualLayout>
                  <c:x val="1.935483870967742E-2"/>
                  <c:y val="2.7632038717924608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AD9D-B440-8D28-4C25FFE04375}"/>
                </c:ext>
              </c:extLst>
            </c:dLbl>
            <c:dLbl>
              <c:idx val="18"/>
              <c:delete val="1"/>
              <c:extLst>
                <c:ext xmlns:c15="http://schemas.microsoft.com/office/drawing/2012/chart" uri="{CE6537A1-D6FC-4f65-9D91-7224C49458BB}"/>
                <c:ext xmlns:c16="http://schemas.microsoft.com/office/drawing/2014/chart" uri="{C3380CC4-5D6E-409C-BE32-E72D297353CC}">
                  <c16:uniqueId val="{0000000A-AD9D-B440-8D28-4C25FFE04375}"/>
                </c:ext>
              </c:extLst>
            </c:dLbl>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Cambria" panose="02040503050406030204" pitchFamily="18"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Sheet1!$A$2:$A$20</c:f>
              <c:strCache>
                <c:ptCount val="19"/>
                <c:pt idx="0">
                  <c:v>Day of</c:v>
                </c:pt>
                <c:pt idx="1">
                  <c:v>Day 1</c:v>
                </c:pt>
                <c:pt idx="2">
                  <c:v>Day 2</c:v>
                </c:pt>
                <c:pt idx="3">
                  <c:v>Day 3</c:v>
                </c:pt>
                <c:pt idx="4">
                  <c:v>Day 4</c:v>
                </c:pt>
                <c:pt idx="5">
                  <c:v>Day 5</c:v>
                </c:pt>
                <c:pt idx="6">
                  <c:v>Day 6</c:v>
                </c:pt>
                <c:pt idx="7">
                  <c:v>Day 7</c:v>
                </c:pt>
                <c:pt idx="12">
                  <c:v>Day 8-90</c:v>
                </c:pt>
                <c:pt idx="18">
                  <c:v>Day of Confirmation</c:v>
                </c:pt>
              </c:strCache>
            </c:strRef>
          </c:cat>
          <c:val>
            <c:numRef>
              <c:f>Sheet1!$C$2:$C$20</c:f>
              <c:numCache>
                <c:formatCode>General</c:formatCode>
                <c:ptCount val="19"/>
                <c:pt idx="0">
                  <c:v>37</c:v>
                </c:pt>
                <c:pt idx="1">
                  <c:v>8</c:v>
                </c:pt>
                <c:pt idx="2">
                  <c:v>5</c:v>
                </c:pt>
                <c:pt idx="3">
                  <c:v>2</c:v>
                </c:pt>
                <c:pt idx="4">
                  <c:v>0</c:v>
                </c:pt>
                <c:pt idx="5">
                  <c:v>0</c:v>
                </c:pt>
                <c:pt idx="6">
                  <c:v>1</c:v>
                </c:pt>
                <c:pt idx="7">
                  <c:v>1</c:v>
                </c:pt>
                <c:pt idx="12">
                  <c:v>5</c:v>
                </c:pt>
                <c:pt idx="18">
                  <c:v>0</c:v>
                </c:pt>
              </c:numCache>
            </c:numRef>
          </c:val>
          <c:extLst>
            <c:ext xmlns:c16="http://schemas.microsoft.com/office/drawing/2014/chart" uri="{C3380CC4-5D6E-409C-BE32-E72D297353CC}">
              <c16:uniqueId val="{00000001-BEF1-0644-9D2D-B5E104352BE8}"/>
            </c:ext>
          </c:extLst>
        </c:ser>
        <c:ser>
          <c:idx val="2"/>
          <c:order val="2"/>
          <c:tx>
            <c:strRef>
              <c:f>Sheet1!$D$1</c:f>
              <c:strCache>
                <c:ptCount val="1"/>
                <c:pt idx="0">
                  <c:v>Severe</c:v>
                </c:pt>
              </c:strCache>
            </c:strRef>
          </c:tx>
          <c:spPr>
            <a:solidFill>
              <a:srgbClr val="84CC0D"/>
            </a:solidFill>
            <a:ln>
              <a:noFill/>
            </a:ln>
            <a:effectLst/>
          </c:spPr>
          <c:invertIfNegative val="0"/>
          <c:dLbls>
            <c:dLbl>
              <c:idx val="2"/>
              <c:delete val="1"/>
              <c:extLst>
                <c:ext xmlns:c15="http://schemas.microsoft.com/office/drawing/2012/chart" uri="{CE6537A1-D6FC-4f65-9D91-7224C49458BB}"/>
                <c:ext xmlns:c16="http://schemas.microsoft.com/office/drawing/2014/chart" uri="{C3380CC4-5D6E-409C-BE32-E72D297353CC}">
                  <c16:uniqueId val="{00000000-AD9D-B440-8D28-4C25FFE04375}"/>
                </c:ext>
              </c:extLst>
            </c:dLbl>
            <c:dLbl>
              <c:idx val="3"/>
              <c:delete val="1"/>
              <c:extLst>
                <c:ext xmlns:c15="http://schemas.microsoft.com/office/drawing/2012/chart" uri="{CE6537A1-D6FC-4f65-9D91-7224C49458BB}"/>
                <c:ext xmlns:c16="http://schemas.microsoft.com/office/drawing/2014/chart" uri="{C3380CC4-5D6E-409C-BE32-E72D297353CC}">
                  <c16:uniqueId val="{00000001-AD9D-B440-8D28-4C25FFE04375}"/>
                </c:ext>
              </c:extLst>
            </c:dLbl>
            <c:dLbl>
              <c:idx val="4"/>
              <c:delete val="1"/>
              <c:extLst>
                <c:ext xmlns:c15="http://schemas.microsoft.com/office/drawing/2012/chart" uri="{CE6537A1-D6FC-4f65-9D91-7224C49458BB}"/>
                <c:ext xmlns:c16="http://schemas.microsoft.com/office/drawing/2014/chart" uri="{C3380CC4-5D6E-409C-BE32-E72D297353CC}">
                  <c16:uniqueId val="{00000002-AD9D-B440-8D28-4C25FFE04375}"/>
                </c:ext>
              </c:extLst>
            </c:dLbl>
            <c:dLbl>
              <c:idx val="5"/>
              <c:delete val="1"/>
              <c:extLst>
                <c:ext xmlns:c15="http://schemas.microsoft.com/office/drawing/2012/chart" uri="{CE6537A1-D6FC-4f65-9D91-7224C49458BB}"/>
                <c:ext xmlns:c16="http://schemas.microsoft.com/office/drawing/2014/chart" uri="{C3380CC4-5D6E-409C-BE32-E72D297353CC}">
                  <c16:uniqueId val="{00000004-AD9D-B440-8D28-4C25FFE04375}"/>
                </c:ext>
              </c:extLst>
            </c:dLbl>
            <c:dLbl>
              <c:idx val="6"/>
              <c:delete val="1"/>
              <c:extLst>
                <c:ext xmlns:c15="http://schemas.microsoft.com/office/drawing/2012/chart" uri="{CE6537A1-D6FC-4f65-9D91-7224C49458BB}"/>
                <c:ext xmlns:c16="http://schemas.microsoft.com/office/drawing/2014/chart" uri="{C3380CC4-5D6E-409C-BE32-E72D297353CC}">
                  <c16:uniqueId val="{00000006-AD9D-B440-8D28-4C25FFE04375}"/>
                </c:ext>
              </c:extLst>
            </c:dLbl>
            <c:dLbl>
              <c:idx val="7"/>
              <c:delete val="1"/>
              <c:extLst>
                <c:ext xmlns:c15="http://schemas.microsoft.com/office/drawing/2012/chart" uri="{CE6537A1-D6FC-4f65-9D91-7224C49458BB}"/>
                <c:ext xmlns:c16="http://schemas.microsoft.com/office/drawing/2014/chart" uri="{C3380CC4-5D6E-409C-BE32-E72D297353CC}">
                  <c16:uniqueId val="{00000007-AD9D-B440-8D28-4C25FFE04375}"/>
                </c:ext>
              </c:extLst>
            </c:dLbl>
            <c:dLbl>
              <c:idx val="12"/>
              <c:delete val="1"/>
              <c:extLst>
                <c:ext xmlns:c15="http://schemas.microsoft.com/office/drawing/2012/chart" uri="{CE6537A1-D6FC-4f65-9D91-7224C49458BB}"/>
                <c:ext xmlns:c16="http://schemas.microsoft.com/office/drawing/2014/chart" uri="{C3380CC4-5D6E-409C-BE32-E72D297353CC}">
                  <c16:uniqueId val="{00000008-AD9D-B440-8D28-4C25FFE04375}"/>
                </c:ext>
              </c:extLst>
            </c:dLbl>
            <c:dLbl>
              <c:idx val="18"/>
              <c:delete val="1"/>
              <c:extLst>
                <c:ext xmlns:c15="http://schemas.microsoft.com/office/drawing/2012/chart" uri="{CE6537A1-D6FC-4f65-9D91-7224C49458BB}"/>
                <c:ext xmlns:c16="http://schemas.microsoft.com/office/drawing/2014/chart" uri="{C3380CC4-5D6E-409C-BE32-E72D297353CC}">
                  <c16:uniqueId val="{00000009-AD9D-B440-8D28-4C25FFE04375}"/>
                </c:ext>
              </c:extLst>
            </c:dLbl>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Cambria" panose="02040503050406030204" pitchFamily="18"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Sheet1!$A$2:$A$20</c:f>
              <c:strCache>
                <c:ptCount val="19"/>
                <c:pt idx="0">
                  <c:v>Day of</c:v>
                </c:pt>
                <c:pt idx="1">
                  <c:v>Day 1</c:v>
                </c:pt>
                <c:pt idx="2">
                  <c:v>Day 2</c:v>
                </c:pt>
                <c:pt idx="3">
                  <c:v>Day 3</c:v>
                </c:pt>
                <c:pt idx="4">
                  <c:v>Day 4</c:v>
                </c:pt>
                <c:pt idx="5">
                  <c:v>Day 5</c:v>
                </c:pt>
                <c:pt idx="6">
                  <c:v>Day 6</c:v>
                </c:pt>
                <c:pt idx="7">
                  <c:v>Day 7</c:v>
                </c:pt>
                <c:pt idx="12">
                  <c:v>Day 8-90</c:v>
                </c:pt>
                <c:pt idx="18">
                  <c:v>Day of Confirmation</c:v>
                </c:pt>
              </c:strCache>
            </c:strRef>
          </c:cat>
          <c:val>
            <c:numRef>
              <c:f>Sheet1!$D$2:$D$20</c:f>
              <c:numCache>
                <c:formatCode>General</c:formatCode>
                <c:ptCount val="19"/>
                <c:pt idx="0">
                  <c:v>5</c:v>
                </c:pt>
                <c:pt idx="1">
                  <c:v>3</c:v>
                </c:pt>
                <c:pt idx="2">
                  <c:v>0</c:v>
                </c:pt>
                <c:pt idx="3">
                  <c:v>0</c:v>
                </c:pt>
                <c:pt idx="4">
                  <c:v>0</c:v>
                </c:pt>
                <c:pt idx="5">
                  <c:v>0</c:v>
                </c:pt>
                <c:pt idx="6">
                  <c:v>0</c:v>
                </c:pt>
                <c:pt idx="7">
                  <c:v>0</c:v>
                </c:pt>
                <c:pt idx="12">
                  <c:v>0</c:v>
                </c:pt>
                <c:pt idx="18">
                  <c:v>0</c:v>
                </c:pt>
              </c:numCache>
            </c:numRef>
          </c:val>
          <c:extLst>
            <c:ext xmlns:c16="http://schemas.microsoft.com/office/drawing/2014/chart" uri="{C3380CC4-5D6E-409C-BE32-E72D297353CC}">
              <c16:uniqueId val="{00000002-BEF1-0644-9D2D-B5E104352BE8}"/>
            </c:ext>
          </c:extLst>
        </c:ser>
        <c:dLbls>
          <c:dLblPos val="ctr"/>
          <c:showLegendKey val="0"/>
          <c:showVal val="1"/>
          <c:showCatName val="0"/>
          <c:showSerName val="0"/>
          <c:showPercent val="0"/>
          <c:showBubbleSize val="0"/>
        </c:dLbls>
        <c:gapWidth val="50"/>
        <c:overlap val="100"/>
        <c:axId val="144491024"/>
        <c:axId val="144495728"/>
      </c:barChart>
      <c:catAx>
        <c:axId val="144491024"/>
        <c:scaling>
          <c:orientation val="minMax"/>
        </c:scaling>
        <c:delete val="0"/>
        <c:axPos val="b"/>
        <c:numFmt formatCode="General" sourceLinked="1"/>
        <c:majorTickMark val="none"/>
        <c:minorTickMark val="none"/>
        <c:tickLblPos val="nextTo"/>
        <c:spPr>
          <a:noFill/>
          <a:ln w="9525" cap="flat" cmpd="sng" algn="ctr">
            <a:solidFill>
              <a:schemeClr val="bg1">
                <a:lumMod val="50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Cambria" panose="02040503050406030204" pitchFamily="18" charset="0"/>
                <a:ea typeface="+mn-ea"/>
                <a:cs typeface="+mn-cs"/>
              </a:defRPr>
            </a:pPr>
            <a:endParaRPr lang="en-US"/>
          </a:p>
        </c:txPr>
        <c:crossAx val="144495728"/>
        <c:crosses val="autoZero"/>
        <c:auto val="1"/>
        <c:lblAlgn val="ctr"/>
        <c:lblOffset val="100"/>
        <c:noMultiLvlLbl val="0"/>
      </c:catAx>
      <c:valAx>
        <c:axId val="144495728"/>
        <c:scaling>
          <c:orientation val="minMax"/>
        </c:scaling>
        <c:delete val="0"/>
        <c:axPos val="l"/>
        <c:majorGridlines>
          <c:spPr>
            <a:ln w="9525" cap="flat" cmpd="sng" algn="ctr">
              <a:solidFill>
                <a:schemeClr val="bg1">
                  <a:lumMod val="50000"/>
                  <a:alpha val="34000"/>
                </a:schemeClr>
              </a:solidFill>
              <a:prstDash val="sysDot"/>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Cambria" panose="02040503050406030204" pitchFamily="18" charset="0"/>
                    <a:ea typeface="+mn-ea"/>
                    <a:cs typeface="+mn-cs"/>
                  </a:defRPr>
                </a:pPr>
                <a:r>
                  <a:rPr lang="en-US"/>
                  <a:t>Number of AEs  Reported</a:t>
                </a:r>
              </a:p>
            </c:rich>
          </c:tx>
          <c:layout>
            <c:manualLayout>
              <c:xMode val="edge"/>
              <c:yMode val="edge"/>
              <c:x val="4.4367516622902434E-2"/>
              <c:y val="0.22880547646664506"/>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Cambria" panose="02040503050406030204" pitchFamily="18" charset="0"/>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Cambria" panose="02040503050406030204" pitchFamily="18" charset="0"/>
                <a:ea typeface="+mn-ea"/>
                <a:cs typeface="+mn-cs"/>
              </a:defRPr>
            </a:pPr>
            <a:endParaRPr lang="en-US"/>
          </a:p>
        </c:txPr>
        <c:crossAx val="144491024"/>
        <c:crosses val="autoZero"/>
        <c:crossBetween val="between"/>
      </c:valAx>
      <c:spPr>
        <a:solidFill>
          <a:schemeClr val="bg1">
            <a:alpha val="60000"/>
          </a:schemeClr>
        </a:solidFill>
        <a:ln>
          <a:noFill/>
        </a:ln>
        <a:effectLst/>
      </c:spPr>
    </c:plotArea>
    <c:legend>
      <c:legendPos val="b"/>
      <c:legendEntry>
        <c:idx val="0"/>
        <c:txPr>
          <a:bodyPr rot="0" spcFirstLastPara="1" vertOverflow="ellipsis" vert="horz" wrap="square" anchor="ctr" anchorCtr="1"/>
          <a:lstStyle/>
          <a:p>
            <a:pPr>
              <a:defRPr sz="1200" b="0" i="0" u="none" strike="noStrike" kern="1200" baseline="0">
                <a:solidFill>
                  <a:schemeClr val="tx1">
                    <a:lumMod val="65000"/>
                    <a:lumOff val="35000"/>
                  </a:schemeClr>
                </a:solidFill>
                <a:latin typeface="Cambria" panose="02040503050406030204" pitchFamily="18" charset="0"/>
                <a:ea typeface="+mn-ea"/>
                <a:cs typeface="+mn-cs"/>
              </a:defRPr>
            </a:pPr>
            <a:endParaRPr lang="en-US"/>
          </a:p>
        </c:txPr>
      </c:legendEntry>
      <c:legendEntry>
        <c:idx val="1"/>
        <c:txPr>
          <a:bodyPr rot="0" spcFirstLastPara="1" vertOverflow="ellipsis" vert="horz" wrap="square" anchor="ctr" anchorCtr="1"/>
          <a:lstStyle/>
          <a:p>
            <a:pPr>
              <a:defRPr sz="1200" b="0" i="0" u="none" strike="noStrike" kern="1200" baseline="0">
                <a:solidFill>
                  <a:schemeClr val="tx1">
                    <a:lumMod val="65000"/>
                    <a:lumOff val="35000"/>
                  </a:schemeClr>
                </a:solidFill>
                <a:latin typeface="Cambria" panose="02040503050406030204" pitchFamily="18" charset="0"/>
                <a:ea typeface="+mn-ea"/>
                <a:cs typeface="+mn-cs"/>
              </a:defRPr>
            </a:pPr>
            <a:endParaRPr lang="en-US"/>
          </a:p>
        </c:txPr>
      </c:legendEntry>
      <c:legendEntry>
        <c:idx val="2"/>
        <c:txPr>
          <a:bodyPr rot="0" spcFirstLastPara="1" vertOverflow="ellipsis" vert="horz" wrap="square" anchor="ctr" anchorCtr="1"/>
          <a:lstStyle/>
          <a:p>
            <a:pPr>
              <a:defRPr sz="1200" b="0" i="0" u="none" strike="noStrike" kern="1200" baseline="0">
                <a:solidFill>
                  <a:schemeClr val="tx1">
                    <a:lumMod val="65000"/>
                    <a:lumOff val="35000"/>
                  </a:schemeClr>
                </a:solidFill>
                <a:latin typeface="Cambria" panose="02040503050406030204" pitchFamily="18" charset="0"/>
                <a:ea typeface="+mn-ea"/>
                <a:cs typeface="+mn-cs"/>
              </a:defRPr>
            </a:pPr>
            <a:endParaRPr lang="en-US"/>
          </a:p>
        </c:txPr>
      </c:legendEntry>
      <c:layout>
        <c:manualLayout>
          <c:xMode val="edge"/>
          <c:yMode val="edge"/>
          <c:x val="0.77078874981584422"/>
          <c:y val="0.40538158765833426"/>
          <c:w val="0.19857065447464231"/>
          <c:h val="5.5517564074237212E-2"/>
        </c:manualLayout>
      </c:layout>
      <c:overlay val="0"/>
      <c:spPr>
        <a:solidFill>
          <a:schemeClr val="bg1"/>
        </a:solid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Cambria" panose="02040503050406030204" pitchFamily="18"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latin typeface="Cambria" panose="02040503050406030204" pitchFamily="18"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8309965286597246E-2"/>
          <c:y val="2.1272403608202612E-2"/>
          <c:w val="0.91906612479891625"/>
          <c:h val="0.82558396071115736"/>
        </c:manualLayout>
      </c:layout>
      <c:barChart>
        <c:barDir val="col"/>
        <c:grouping val="stacked"/>
        <c:varyColors val="0"/>
        <c:ser>
          <c:idx val="0"/>
          <c:order val="0"/>
          <c:tx>
            <c:strRef>
              <c:f>Sheet1!$B$1</c:f>
              <c:strCache>
                <c:ptCount val="1"/>
                <c:pt idx="0">
                  <c:v>Number</c:v>
                </c:pt>
              </c:strCache>
            </c:strRef>
          </c:tx>
          <c:spPr>
            <a:solidFill>
              <a:schemeClr val="accent1"/>
            </a:solidFill>
            <a:ln>
              <a:noFill/>
            </a:ln>
            <a:effectLst/>
          </c:spPr>
          <c:invertIfNegative val="0"/>
          <c:dPt>
            <c:idx val="0"/>
            <c:invertIfNegative val="0"/>
            <c:bubble3D val="0"/>
            <c:spPr>
              <a:solidFill>
                <a:srgbClr val="6A3CC9"/>
              </a:solidFill>
              <a:ln>
                <a:noFill/>
              </a:ln>
              <a:effectLst/>
            </c:spPr>
            <c:extLst>
              <c:ext xmlns:c16="http://schemas.microsoft.com/office/drawing/2014/chart" uri="{C3380CC4-5D6E-409C-BE32-E72D297353CC}">
                <c16:uniqueId val="{00000000-B8FF-AE4C-A704-58F6167390AE}"/>
              </c:ext>
            </c:extLst>
          </c:dPt>
          <c:dPt>
            <c:idx val="1"/>
            <c:invertIfNegative val="0"/>
            <c:bubble3D val="0"/>
            <c:spPr>
              <a:solidFill>
                <a:srgbClr val="6A3CC9"/>
              </a:solidFill>
              <a:ln>
                <a:noFill/>
              </a:ln>
              <a:effectLst/>
            </c:spPr>
            <c:extLst>
              <c:ext xmlns:c16="http://schemas.microsoft.com/office/drawing/2014/chart" uri="{C3380CC4-5D6E-409C-BE32-E72D297353CC}">
                <c16:uniqueId val="{00000001-B8FF-AE4C-A704-58F6167390AE}"/>
              </c:ext>
            </c:extLst>
          </c:dPt>
          <c:dPt>
            <c:idx val="2"/>
            <c:invertIfNegative val="0"/>
            <c:bubble3D val="0"/>
            <c:spPr>
              <a:solidFill>
                <a:srgbClr val="6A3CC9"/>
              </a:solidFill>
              <a:ln>
                <a:noFill/>
              </a:ln>
              <a:effectLst/>
            </c:spPr>
            <c:extLst>
              <c:ext xmlns:c16="http://schemas.microsoft.com/office/drawing/2014/chart" uri="{C3380CC4-5D6E-409C-BE32-E72D297353CC}">
                <c16:uniqueId val="{00000002-B8FF-AE4C-A704-58F6167390AE}"/>
              </c:ext>
            </c:extLst>
          </c:dPt>
          <c:dPt>
            <c:idx val="3"/>
            <c:invertIfNegative val="0"/>
            <c:bubble3D val="0"/>
            <c:spPr>
              <a:solidFill>
                <a:srgbClr val="6A3CC9"/>
              </a:solidFill>
              <a:ln>
                <a:noFill/>
              </a:ln>
              <a:effectLst/>
            </c:spPr>
            <c:extLst>
              <c:ext xmlns:c16="http://schemas.microsoft.com/office/drawing/2014/chart" uri="{C3380CC4-5D6E-409C-BE32-E72D297353CC}">
                <c16:uniqueId val="{00000003-B8FF-AE4C-A704-58F6167390AE}"/>
              </c:ext>
            </c:extLst>
          </c:dPt>
          <c:dPt>
            <c:idx val="4"/>
            <c:invertIfNegative val="0"/>
            <c:bubble3D val="0"/>
            <c:spPr>
              <a:solidFill>
                <a:srgbClr val="E4759F"/>
              </a:solidFill>
              <a:ln>
                <a:noFill/>
              </a:ln>
              <a:effectLst/>
            </c:spPr>
            <c:extLst>
              <c:ext xmlns:c16="http://schemas.microsoft.com/office/drawing/2014/chart" uri="{C3380CC4-5D6E-409C-BE32-E72D297353CC}">
                <c16:uniqueId val="{00000001-D552-5A4F-90F0-23506665AEB9}"/>
              </c:ext>
            </c:extLst>
          </c:dPt>
          <c:dPt>
            <c:idx val="5"/>
            <c:invertIfNegative val="0"/>
            <c:bubble3D val="0"/>
            <c:spPr>
              <a:solidFill>
                <a:srgbClr val="E4759F"/>
              </a:solidFill>
              <a:ln>
                <a:noFill/>
              </a:ln>
              <a:effectLst/>
            </c:spPr>
            <c:extLst>
              <c:ext xmlns:c16="http://schemas.microsoft.com/office/drawing/2014/chart" uri="{C3380CC4-5D6E-409C-BE32-E72D297353CC}">
                <c16:uniqueId val="{00000003-D552-5A4F-90F0-23506665AEB9}"/>
              </c:ext>
            </c:extLst>
          </c:dPt>
          <c:dPt>
            <c:idx val="6"/>
            <c:invertIfNegative val="0"/>
            <c:bubble3D val="0"/>
            <c:spPr>
              <a:solidFill>
                <a:srgbClr val="E4759F"/>
              </a:solidFill>
              <a:ln>
                <a:noFill/>
              </a:ln>
              <a:effectLst/>
            </c:spPr>
            <c:extLst>
              <c:ext xmlns:c16="http://schemas.microsoft.com/office/drawing/2014/chart" uri="{C3380CC4-5D6E-409C-BE32-E72D297353CC}">
                <c16:uniqueId val="{00000005-D552-5A4F-90F0-23506665AEB9}"/>
              </c:ext>
            </c:extLst>
          </c:dPt>
          <c:dPt>
            <c:idx val="7"/>
            <c:invertIfNegative val="0"/>
            <c:bubble3D val="0"/>
            <c:spPr>
              <a:solidFill>
                <a:srgbClr val="84CC0D"/>
              </a:solidFill>
              <a:ln>
                <a:noFill/>
              </a:ln>
              <a:effectLst/>
            </c:spPr>
            <c:extLst>
              <c:ext xmlns:c16="http://schemas.microsoft.com/office/drawing/2014/chart" uri="{C3380CC4-5D6E-409C-BE32-E72D297353CC}">
                <c16:uniqueId val="{00000007-D552-5A4F-90F0-23506665AEB9}"/>
              </c:ext>
            </c:extLst>
          </c:dPt>
          <c:dPt>
            <c:idx val="8"/>
            <c:invertIfNegative val="0"/>
            <c:bubble3D val="0"/>
            <c:spPr>
              <a:solidFill>
                <a:srgbClr val="84CC0D"/>
              </a:solidFill>
              <a:ln>
                <a:noFill/>
              </a:ln>
              <a:effectLst/>
            </c:spPr>
            <c:extLst>
              <c:ext xmlns:c16="http://schemas.microsoft.com/office/drawing/2014/chart" uri="{C3380CC4-5D6E-409C-BE32-E72D297353CC}">
                <c16:uniqueId val="{00000009-D552-5A4F-90F0-23506665AEB9}"/>
              </c:ext>
            </c:extLst>
          </c:dPt>
          <c:dLbls>
            <c:delete val="1"/>
          </c:dLbls>
          <c:cat>
            <c:strRef>
              <c:f>Sheet1!$A$2:$A$10</c:f>
              <c:strCache>
                <c:ptCount val="9"/>
                <c:pt idx="0">
                  <c:v>Vaginal Bleeding</c:v>
                </c:pt>
                <c:pt idx="1">
                  <c:v>Spotting</c:v>
                </c:pt>
                <c:pt idx="2">
                  <c:v>Post Procedure Bleeding</c:v>
                </c:pt>
                <c:pt idx="3">
                  <c:v>Uterine Bleeding</c:v>
                </c:pt>
                <c:pt idx="4">
                  <c:v>Pelvic Pain</c:v>
                </c:pt>
                <c:pt idx="5">
                  <c:v>Uterine Cramps</c:v>
                </c:pt>
                <c:pt idx="6">
                  <c:v>Cramps/ Abdominal</c:v>
                </c:pt>
                <c:pt idx="7">
                  <c:v>Abdominal Bloating</c:v>
                </c:pt>
                <c:pt idx="8">
                  <c:v>Nausea</c:v>
                </c:pt>
              </c:strCache>
            </c:strRef>
          </c:cat>
          <c:val>
            <c:numRef>
              <c:f>Sheet1!$B$2:$B$10</c:f>
              <c:numCache>
                <c:formatCode>General</c:formatCode>
                <c:ptCount val="9"/>
                <c:pt idx="0">
                  <c:v>79</c:v>
                </c:pt>
                <c:pt idx="1">
                  <c:v>29</c:v>
                </c:pt>
                <c:pt idx="2">
                  <c:v>6</c:v>
                </c:pt>
                <c:pt idx="3">
                  <c:v>3</c:v>
                </c:pt>
                <c:pt idx="4">
                  <c:v>70</c:v>
                </c:pt>
                <c:pt idx="5">
                  <c:v>25</c:v>
                </c:pt>
                <c:pt idx="6">
                  <c:v>12</c:v>
                </c:pt>
                <c:pt idx="7">
                  <c:v>3</c:v>
                </c:pt>
                <c:pt idx="8">
                  <c:v>5</c:v>
                </c:pt>
              </c:numCache>
            </c:numRef>
          </c:val>
          <c:extLst>
            <c:ext xmlns:c16="http://schemas.microsoft.com/office/drawing/2014/chart" uri="{C3380CC4-5D6E-409C-BE32-E72D297353CC}">
              <c16:uniqueId val="{0000000A-D552-5A4F-90F0-23506665AEB9}"/>
            </c:ext>
          </c:extLst>
        </c:ser>
        <c:dLbls>
          <c:dLblPos val="inEnd"/>
          <c:showLegendKey val="0"/>
          <c:showVal val="1"/>
          <c:showCatName val="0"/>
          <c:showSerName val="0"/>
          <c:showPercent val="0"/>
          <c:showBubbleSize val="0"/>
        </c:dLbls>
        <c:gapWidth val="50"/>
        <c:overlap val="100"/>
        <c:axId val="144492592"/>
        <c:axId val="144491808"/>
      </c:barChart>
      <c:catAx>
        <c:axId val="1444925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1200" b="0" i="0" u="none" strike="noStrike" kern="1200" baseline="0">
                <a:solidFill>
                  <a:schemeClr val="tx1"/>
                </a:solidFill>
                <a:latin typeface="Cambria" panose="02040503050406030204" pitchFamily="18" charset="0"/>
                <a:ea typeface="+mn-ea"/>
                <a:cs typeface="+mn-cs"/>
              </a:defRPr>
            </a:pPr>
            <a:endParaRPr lang="en-US"/>
          </a:p>
        </c:txPr>
        <c:crossAx val="144491808"/>
        <c:crosses val="autoZero"/>
        <c:auto val="1"/>
        <c:lblAlgn val="ctr"/>
        <c:lblOffset val="100"/>
        <c:tickLblSkip val="1"/>
        <c:noMultiLvlLbl val="0"/>
      </c:catAx>
      <c:valAx>
        <c:axId val="144491808"/>
        <c:scaling>
          <c:orientation val="minMax"/>
          <c:max val="150"/>
          <c:min val="0"/>
        </c:scaling>
        <c:delete val="0"/>
        <c:axPos val="l"/>
        <c:majorGridlines>
          <c:spPr>
            <a:ln w="3175" cap="flat" cmpd="sng" algn="ctr">
              <a:solidFill>
                <a:schemeClr val="bg1">
                  <a:lumMod val="75000"/>
                  <a:alpha val="45208"/>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solidFill>
                    <a:latin typeface="Cambria" panose="02040503050406030204" pitchFamily="18" charset="0"/>
                    <a:ea typeface="+mn-ea"/>
                    <a:cs typeface="+mn-cs"/>
                  </a:defRPr>
                </a:pPr>
                <a:r>
                  <a:rPr lang="en-US">
                    <a:solidFill>
                      <a:schemeClr val="tx1"/>
                    </a:solidFill>
                  </a:rPr>
                  <a:t>Number of AEs  Reported</a:t>
                </a:r>
              </a:p>
            </c:rich>
          </c:tx>
          <c:layout>
            <c:manualLayout>
              <c:xMode val="edge"/>
              <c:yMode val="edge"/>
              <c:x val="2.1645021645021645E-3"/>
              <c:y val="0.23789621979144135"/>
            </c:manualLayout>
          </c:layout>
          <c:overlay val="0"/>
          <c:spPr>
            <a:noFill/>
            <a:ln>
              <a:noFill/>
            </a:ln>
            <a:effectLst/>
          </c:spPr>
          <c:txPr>
            <a:bodyPr rot="-5400000" spcFirstLastPara="1" vertOverflow="ellipsis" vert="horz" wrap="square" anchor="ctr" anchorCtr="1"/>
            <a:lstStyle/>
            <a:p>
              <a:pPr>
                <a:defRPr sz="1200" b="0" i="0" u="none" strike="noStrike" kern="1200" baseline="0">
                  <a:solidFill>
                    <a:schemeClr val="tx1"/>
                  </a:solidFill>
                  <a:latin typeface="Cambria" panose="02040503050406030204" pitchFamily="18" charset="0"/>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Cambria" panose="02040503050406030204" pitchFamily="18" charset="0"/>
                <a:ea typeface="+mn-ea"/>
                <a:cs typeface="+mn-cs"/>
              </a:defRPr>
            </a:pPr>
            <a:endParaRPr lang="en-US"/>
          </a:p>
        </c:txPr>
        <c:crossAx val="144492592"/>
        <c:crosses val="autoZero"/>
        <c:crossBetween val="between"/>
        <c:majorUnit val="2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latin typeface="Cambria" panose="02040503050406030204" pitchFamily="18"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7176149753369383"/>
          <c:y val="3.4752738829189708E-2"/>
          <c:w val="0.72674203731290332"/>
          <c:h val="0.87963474345716963"/>
        </c:manualLayout>
      </c:layout>
      <c:barChart>
        <c:barDir val="col"/>
        <c:grouping val="stacked"/>
        <c:varyColors val="0"/>
        <c:ser>
          <c:idx val="0"/>
          <c:order val="0"/>
          <c:tx>
            <c:strRef>
              <c:f>Sheet1!$B$1</c:f>
              <c:strCache>
                <c:ptCount val="1"/>
                <c:pt idx="0">
                  <c:v>Physician</c:v>
                </c:pt>
              </c:strCache>
            </c:strRef>
          </c:tx>
          <c:spPr>
            <a:pattFill prst="dkDnDiag">
              <a:fgClr>
                <a:schemeClr val="tx1">
                  <a:lumMod val="75000"/>
                  <a:lumOff val="25000"/>
                </a:schemeClr>
              </a:fgClr>
              <a:bgClr>
                <a:srgbClr val="7A41C3"/>
              </a:bgClr>
            </a:pattFill>
            <a:ln>
              <a:noFill/>
            </a:ln>
            <a:effectLst/>
          </c:spPr>
          <c:invertIfNegative val="0"/>
          <c:dPt>
            <c:idx val="0"/>
            <c:invertIfNegative val="0"/>
            <c:bubble3D val="0"/>
            <c:extLst>
              <c:ext xmlns:c16="http://schemas.microsoft.com/office/drawing/2014/chart" uri="{C3380CC4-5D6E-409C-BE32-E72D297353CC}">
                <c16:uniqueId val="{00000001-7FD5-A647-8188-D1B531E53B52}"/>
              </c:ext>
            </c:extLst>
          </c:dPt>
          <c:dPt>
            <c:idx val="1"/>
            <c:invertIfNegative val="0"/>
            <c:bubble3D val="0"/>
            <c:extLst>
              <c:ext xmlns:c16="http://schemas.microsoft.com/office/drawing/2014/chart" uri="{C3380CC4-5D6E-409C-BE32-E72D297353CC}">
                <c16:uniqueId val="{00000003-7FD5-A647-8188-D1B531E53B52}"/>
              </c:ext>
            </c:extLst>
          </c:dPt>
          <c:dPt>
            <c:idx val="3"/>
            <c:invertIfNegative val="0"/>
            <c:bubble3D val="0"/>
            <c:extLst>
              <c:ext xmlns:c16="http://schemas.microsoft.com/office/drawing/2014/chart" uri="{C3380CC4-5D6E-409C-BE32-E72D297353CC}">
                <c16:uniqueId val="{00000005-7FD5-A647-8188-D1B531E53B52}"/>
              </c:ext>
            </c:extLst>
          </c:dPt>
          <c:dPt>
            <c:idx val="4"/>
            <c:invertIfNegative val="0"/>
            <c:bubble3D val="0"/>
            <c:extLst>
              <c:ext xmlns:c16="http://schemas.microsoft.com/office/drawing/2014/chart" uri="{C3380CC4-5D6E-409C-BE32-E72D297353CC}">
                <c16:uniqueId val="{00000007-7FD5-A647-8188-D1B531E53B52}"/>
              </c:ext>
            </c:extLst>
          </c:dPt>
          <c:dPt>
            <c:idx val="6"/>
            <c:invertIfNegative val="0"/>
            <c:bubble3D val="0"/>
            <c:extLst>
              <c:ext xmlns:c16="http://schemas.microsoft.com/office/drawing/2014/chart" uri="{C3380CC4-5D6E-409C-BE32-E72D297353CC}">
                <c16:uniqueId val="{00000009-7FD5-A647-8188-D1B531E53B52}"/>
              </c:ext>
            </c:extLst>
          </c:dPt>
          <c:dPt>
            <c:idx val="7"/>
            <c:invertIfNegative val="0"/>
            <c:bubble3D val="0"/>
            <c:extLst>
              <c:ext xmlns:c16="http://schemas.microsoft.com/office/drawing/2014/chart" uri="{C3380CC4-5D6E-409C-BE32-E72D297353CC}">
                <c16:uniqueId val="{0000000B-7FD5-A647-8188-D1B531E53B52}"/>
              </c:ext>
            </c:extLst>
          </c:dPt>
          <c:dPt>
            <c:idx val="8"/>
            <c:invertIfNegative val="0"/>
            <c:bubble3D val="0"/>
            <c:extLst>
              <c:ext xmlns:c16="http://schemas.microsoft.com/office/drawing/2014/chart" uri="{C3380CC4-5D6E-409C-BE32-E72D297353CC}">
                <c16:uniqueId val="{0000000D-7FD5-A647-8188-D1B531E53B52}"/>
              </c:ext>
            </c:extLst>
          </c:dPt>
          <c:dPt>
            <c:idx val="9"/>
            <c:invertIfNegative val="0"/>
            <c:bubble3D val="0"/>
            <c:extLst>
              <c:ext xmlns:c16="http://schemas.microsoft.com/office/drawing/2014/chart" uri="{C3380CC4-5D6E-409C-BE32-E72D297353CC}">
                <c16:uniqueId val="{0000000F-7FD5-A647-8188-D1B531E53B52}"/>
              </c:ext>
            </c:extLst>
          </c:dPt>
          <c:dLbls>
            <c:dLbl>
              <c:idx val="0"/>
              <c:delete val="1"/>
              <c:extLst>
                <c:ext xmlns:c15="http://schemas.microsoft.com/office/drawing/2012/chart" uri="{CE6537A1-D6FC-4f65-9D91-7224C49458BB}"/>
                <c:ext xmlns:c16="http://schemas.microsoft.com/office/drawing/2014/chart" uri="{C3380CC4-5D6E-409C-BE32-E72D297353CC}">
                  <c16:uniqueId val="{00000001-7FD5-A647-8188-D1B531E53B52}"/>
                </c:ext>
              </c:extLst>
            </c:dLbl>
            <c:dLbl>
              <c:idx val="1"/>
              <c:delete val="1"/>
              <c:extLst>
                <c:ext xmlns:c15="http://schemas.microsoft.com/office/drawing/2012/chart" uri="{CE6537A1-D6FC-4f65-9D91-7224C49458BB}"/>
                <c:ext xmlns:c16="http://schemas.microsoft.com/office/drawing/2014/chart" uri="{C3380CC4-5D6E-409C-BE32-E72D297353CC}">
                  <c16:uniqueId val="{00000003-7FD5-A647-8188-D1B531E53B52}"/>
                </c:ext>
              </c:extLst>
            </c:dLbl>
            <c:dLbl>
              <c:idx val="6"/>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7FD5-A647-8188-D1B531E53B52}"/>
                </c:ext>
              </c:extLst>
            </c:dLbl>
            <c:dLbl>
              <c:idx val="7"/>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7FD5-A647-8188-D1B531E53B52}"/>
                </c:ext>
              </c:extLst>
            </c:dLbl>
            <c:dLbl>
              <c:idx val="8"/>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7FD5-A647-8188-D1B531E53B52}"/>
                </c:ext>
              </c:extLst>
            </c:dLbl>
            <c:dLbl>
              <c:idx val="9"/>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7FD5-A647-8188-D1B531E53B52}"/>
                </c:ext>
              </c:extLst>
            </c:dLbl>
            <c:numFmt formatCode="&quot;$&quot;#,##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en-US"/>
              </a:p>
            </c:txPr>
            <c:dLblPos val="inEnd"/>
            <c:showLegendKey val="0"/>
            <c:showVal val="1"/>
            <c:showCatName val="0"/>
            <c:showSerName val="0"/>
            <c:showPercent val="0"/>
            <c:showBubbleSize val="0"/>
            <c:separator>, </c:separator>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Sheet1!$A$2:$A$3</c:f>
              <c:strCache>
                <c:ptCount val="2"/>
                <c:pt idx="0">
                  <c:v>Surgical Tubal Ligation</c:v>
                </c:pt>
                <c:pt idx="1">
                  <c:v>FemBloc</c:v>
                </c:pt>
              </c:strCache>
            </c:strRef>
          </c:cat>
          <c:val>
            <c:numRef>
              <c:f>Sheet1!$B$2:$B$3</c:f>
              <c:numCache>
                <c:formatCode>General</c:formatCode>
                <c:ptCount val="2"/>
                <c:pt idx="0">
                  <c:v>250</c:v>
                </c:pt>
                <c:pt idx="1">
                  <c:v>1000</c:v>
                </c:pt>
              </c:numCache>
            </c:numRef>
          </c:val>
          <c:extLst>
            <c:ext xmlns:c16="http://schemas.microsoft.com/office/drawing/2014/chart" uri="{C3380CC4-5D6E-409C-BE32-E72D297353CC}">
              <c16:uniqueId val="{00000010-7FD5-A647-8188-D1B531E53B52}"/>
            </c:ext>
          </c:extLst>
        </c:ser>
        <c:ser>
          <c:idx val="1"/>
          <c:order val="1"/>
          <c:tx>
            <c:strRef>
              <c:f>Sheet1!$C$1</c:f>
              <c:strCache>
                <c:ptCount val="1"/>
                <c:pt idx="0">
                  <c:v>Series 2</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invertIfNegative val="0"/>
          <c:dPt>
            <c:idx val="0"/>
            <c:invertIfNegative val="0"/>
            <c:bubble3D val="0"/>
            <c:spPr>
              <a:gradFill rotWithShape="1">
                <a:gsLst>
                  <a:gs pos="0">
                    <a:srgbClr val="0599D5"/>
                  </a:gs>
                  <a:gs pos="100000">
                    <a:srgbClr val="A43BB3"/>
                  </a:gs>
                </a:gsLst>
                <a:lin ang="5400000" scaled="0"/>
              </a:gradFill>
              <a:ln>
                <a:noFill/>
              </a:ln>
              <a:effectLst/>
            </c:spPr>
            <c:extLst>
              <c:ext xmlns:c16="http://schemas.microsoft.com/office/drawing/2014/chart" uri="{C3380CC4-5D6E-409C-BE32-E72D297353CC}">
                <c16:uniqueId val="{00000012-7FD5-A647-8188-D1B531E53B52}"/>
              </c:ext>
            </c:extLst>
          </c:dPt>
          <c:dPt>
            <c:idx val="1"/>
            <c:invertIfNegative val="0"/>
            <c:bubble3D val="0"/>
            <c:spPr>
              <a:gradFill rotWithShape="1">
                <a:gsLst>
                  <a:gs pos="0">
                    <a:srgbClr val="FEB644"/>
                  </a:gs>
                  <a:gs pos="100000">
                    <a:srgbClr val="BB599C"/>
                  </a:gs>
                </a:gsLst>
                <a:lin ang="5400000" scaled="0"/>
              </a:gradFill>
              <a:ln>
                <a:noFill/>
              </a:ln>
              <a:effectLst/>
            </c:spPr>
            <c:extLst>
              <c:ext xmlns:c16="http://schemas.microsoft.com/office/drawing/2014/chart" uri="{C3380CC4-5D6E-409C-BE32-E72D297353CC}">
                <c16:uniqueId val="{00000014-7FD5-A647-8188-D1B531E53B52}"/>
              </c:ext>
            </c:extLst>
          </c:dPt>
          <c:dLbls>
            <c:delete val="1"/>
          </c:dLbls>
          <c:cat>
            <c:strRef>
              <c:f>Sheet1!$A$2:$A$3</c:f>
              <c:strCache>
                <c:ptCount val="2"/>
                <c:pt idx="0">
                  <c:v>Surgical Tubal Ligation</c:v>
                </c:pt>
                <c:pt idx="1">
                  <c:v>FemBloc</c:v>
                </c:pt>
              </c:strCache>
            </c:strRef>
          </c:cat>
          <c:val>
            <c:numRef>
              <c:f>Sheet1!$C$2:$C$3</c:f>
              <c:numCache>
                <c:formatCode>General</c:formatCode>
                <c:ptCount val="2"/>
                <c:pt idx="0">
                  <c:v>5750</c:v>
                </c:pt>
                <c:pt idx="1">
                  <c:v>1500</c:v>
                </c:pt>
              </c:numCache>
            </c:numRef>
          </c:val>
          <c:extLst>
            <c:ext xmlns:c16="http://schemas.microsoft.com/office/drawing/2014/chart" uri="{C3380CC4-5D6E-409C-BE32-E72D297353CC}">
              <c16:uniqueId val="{00000013-7FD5-A647-8188-D1B531E53B52}"/>
            </c:ext>
          </c:extLst>
        </c:ser>
        <c:dLbls>
          <c:dLblPos val="inEnd"/>
          <c:showLegendKey val="0"/>
          <c:showVal val="1"/>
          <c:showCatName val="0"/>
          <c:showSerName val="0"/>
          <c:showPercent val="0"/>
          <c:showBubbleSize val="0"/>
        </c:dLbls>
        <c:gapWidth val="31"/>
        <c:overlap val="100"/>
        <c:axId val="144494160"/>
        <c:axId val="144496120"/>
      </c:barChart>
      <c:catAx>
        <c:axId val="144494160"/>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2"/>
                </a:solidFill>
                <a:latin typeface="+mn-lt"/>
                <a:ea typeface="+mn-ea"/>
                <a:cs typeface="+mn-cs"/>
              </a:defRPr>
            </a:pPr>
            <a:endParaRPr lang="en-US"/>
          </a:p>
        </c:txPr>
        <c:crossAx val="144496120"/>
        <c:crosses val="autoZero"/>
        <c:auto val="1"/>
        <c:lblAlgn val="ctr"/>
        <c:lblOffset val="100"/>
        <c:noMultiLvlLbl val="0"/>
      </c:catAx>
      <c:valAx>
        <c:axId val="144496120"/>
        <c:scaling>
          <c:orientation val="minMax"/>
          <c:max val="6000"/>
          <c:min val="0"/>
        </c:scaling>
        <c:delete val="0"/>
        <c:axPos val="l"/>
        <c:majorGridlines>
          <c:spPr>
            <a:ln w="9525" cap="flat" cmpd="sng" algn="ctr">
              <a:solidFill>
                <a:schemeClr val="tx2">
                  <a:lumMod val="15000"/>
                  <a:lumOff val="85000"/>
                </a:schemeClr>
              </a:solidFill>
              <a:round/>
            </a:ln>
            <a:effectLst/>
          </c:spPr>
        </c:majorGridlines>
        <c:title>
          <c:tx>
            <c:rich>
              <a:bodyPr rot="-5400000" spcFirstLastPara="1" vertOverflow="ellipsis" vert="horz" wrap="square" anchor="ctr" anchorCtr="1"/>
              <a:lstStyle/>
              <a:p>
                <a:pPr>
                  <a:defRPr sz="1197" b="1" i="0" u="none" strike="noStrike" kern="1200" baseline="0">
                    <a:solidFill>
                      <a:schemeClr val="tx2"/>
                    </a:solidFill>
                    <a:latin typeface="+mn-lt"/>
                    <a:ea typeface="+mn-ea"/>
                    <a:cs typeface="+mn-cs"/>
                  </a:defRPr>
                </a:pPr>
                <a:r>
                  <a:rPr lang="en-US" dirty="0"/>
                  <a:t>Amount in $</a:t>
                </a:r>
              </a:p>
            </c:rich>
          </c:tx>
          <c:layout>
            <c:manualLayout>
              <c:xMode val="edge"/>
              <c:yMode val="edge"/>
              <c:x val="3.6966331685381854E-2"/>
              <c:y val="0.38536031230427298"/>
            </c:manualLayout>
          </c:layout>
          <c:overlay val="0"/>
          <c:spPr>
            <a:noFill/>
            <a:ln>
              <a:noFill/>
            </a:ln>
            <a:effectLst/>
          </c:spPr>
          <c:txPr>
            <a:bodyPr rot="-5400000" spcFirstLastPara="1" vertOverflow="ellipsis" vert="horz" wrap="square" anchor="ctr" anchorCtr="1"/>
            <a:lstStyle/>
            <a:p>
              <a:pPr>
                <a:defRPr sz="1197" b="1" i="0" u="none" strike="noStrike" kern="1200" baseline="0">
                  <a:solidFill>
                    <a:schemeClr val="tx2"/>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144494160"/>
        <c:crosses val="autoZero"/>
        <c:crossBetween val="between"/>
        <c:majorUnit val="1000"/>
        <c:minorUnit val="50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02">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drawings/drawing1.xml><?xml version="1.0" encoding="utf-8"?>
<c:userShapes xmlns:c="http://schemas.openxmlformats.org/drawingml/2006/chart">
  <cdr:relSizeAnchor xmlns:cdr="http://schemas.openxmlformats.org/drawingml/2006/chartDrawing">
    <cdr:from>
      <cdr:x>0.83784</cdr:x>
      <cdr:y>0.24744</cdr:y>
    </cdr:from>
    <cdr:to>
      <cdr:x>1</cdr:x>
      <cdr:y>0.24744</cdr:y>
    </cdr:to>
    <cdr:cxnSp macro="">
      <cdr:nvCxnSpPr>
        <cdr:cNvPr id="3" name="Straight Connector 2">
          <a:extLst xmlns:a="http://schemas.openxmlformats.org/drawingml/2006/main">
            <a:ext uri="{FF2B5EF4-FFF2-40B4-BE49-F238E27FC236}">
              <a16:creationId xmlns:a16="http://schemas.microsoft.com/office/drawing/2014/main" id="{7D62EF2A-42F8-334E-9CBF-220B67C28A46}"/>
            </a:ext>
          </a:extLst>
        </cdr:cNvPr>
        <cdr:cNvCxnSpPr/>
      </cdr:nvCxnSpPr>
      <cdr:spPr>
        <a:xfrm xmlns:a="http://schemas.openxmlformats.org/drawingml/2006/main">
          <a:off x="4724400" y="1077359"/>
          <a:ext cx="914400" cy="0"/>
        </a:xfrm>
        <a:prstGeom xmlns:a="http://schemas.openxmlformats.org/drawingml/2006/main" prst="line">
          <a:avLst/>
        </a:prstGeom>
        <a:ln xmlns:a="http://schemas.openxmlformats.org/drawingml/2006/main">
          <a:solidFill>
            <a:schemeClr val="bg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idx="1"/>
          </p:nvPr>
        </p:nvSpPr>
        <p:spPr>
          <a:xfrm>
            <a:off x="3936768" y="0"/>
            <a:ext cx="3011699" cy="463408"/>
          </a:xfrm>
          <a:prstGeom prst="rect">
            <a:avLst/>
          </a:prstGeom>
        </p:spPr>
        <p:txBody>
          <a:bodyPr vert="horz" lIns="92492" tIns="46246" rIns="92492" bIns="46246" rtlCol="0"/>
          <a:lstStyle>
            <a:lvl1pPr algn="r">
              <a:defRPr sz="1200"/>
            </a:lvl1pPr>
          </a:lstStyle>
          <a:p>
            <a:fld id="{ECC63C1C-0670-2749-B011-B8C93EB3E7C6}" type="datetimeFigureOut">
              <a:rPr lang="en-US" smtClean="0"/>
              <a:t>7/28/2022</a:t>
            </a:fld>
            <a:endParaRPr lang="en-US"/>
          </a:p>
        </p:txBody>
      </p:sp>
      <p:sp>
        <p:nvSpPr>
          <p:cNvPr id="4" name="Slide Image Placeholder 3"/>
          <p:cNvSpPr>
            <a:spLocks noGrp="1" noRot="1" noChangeAspect="1"/>
          </p:cNvSpPr>
          <p:nvPr>
            <p:ph type="sldImg" idx="2"/>
          </p:nvPr>
        </p:nvSpPr>
        <p:spPr>
          <a:xfrm>
            <a:off x="703263" y="1154113"/>
            <a:ext cx="5543550" cy="3117850"/>
          </a:xfrm>
          <a:prstGeom prst="rect">
            <a:avLst/>
          </a:prstGeom>
          <a:noFill/>
          <a:ln w="12700">
            <a:solidFill>
              <a:prstClr val="black"/>
            </a:solidFill>
          </a:ln>
        </p:spPr>
        <p:txBody>
          <a:bodyPr vert="horz" lIns="92492" tIns="46246" rIns="92492" bIns="46246" rtlCol="0" anchor="ctr"/>
          <a:lstStyle/>
          <a:p>
            <a:endParaRPr lang="en-US"/>
          </a:p>
        </p:txBody>
      </p:sp>
      <p:sp>
        <p:nvSpPr>
          <p:cNvPr id="5" name="Notes Placeholder 4"/>
          <p:cNvSpPr>
            <a:spLocks noGrp="1"/>
          </p:cNvSpPr>
          <p:nvPr>
            <p:ph type="body" sz="quarter" idx="3"/>
          </p:nvPr>
        </p:nvSpPr>
        <p:spPr>
          <a:xfrm>
            <a:off x="695008" y="4444861"/>
            <a:ext cx="5560060" cy="3636705"/>
          </a:xfrm>
          <a:prstGeom prst="rect">
            <a:avLst/>
          </a:prstGeom>
        </p:spPr>
        <p:txBody>
          <a:bodyPr vert="horz" lIns="92492" tIns="46246" rIns="92492" bIns="4624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11699" cy="463407"/>
          </a:xfrm>
          <a:prstGeom prst="rect">
            <a:avLst/>
          </a:prstGeom>
        </p:spPr>
        <p:txBody>
          <a:bodyPr vert="horz" lIns="92492" tIns="46246" rIns="92492" bIns="46246" rtlCol="0" anchor="b"/>
          <a:lstStyle>
            <a:lvl1pPr algn="l">
              <a:defRPr sz="1200"/>
            </a:lvl1pPr>
          </a:lstStyle>
          <a:p>
            <a:endParaRPr lang="en-US"/>
          </a:p>
        </p:txBody>
      </p:sp>
      <p:sp>
        <p:nvSpPr>
          <p:cNvPr id="7" name="Slide Number Placeholder 6"/>
          <p:cNvSpPr>
            <a:spLocks noGrp="1"/>
          </p:cNvSpPr>
          <p:nvPr>
            <p:ph type="sldNum" sz="quarter" idx="5"/>
          </p:nvPr>
        </p:nvSpPr>
        <p:spPr>
          <a:xfrm>
            <a:off x="3936768" y="8772669"/>
            <a:ext cx="3011699" cy="463407"/>
          </a:xfrm>
          <a:prstGeom prst="rect">
            <a:avLst/>
          </a:prstGeom>
        </p:spPr>
        <p:txBody>
          <a:bodyPr vert="horz" lIns="92492" tIns="46246" rIns="92492" bIns="46246" rtlCol="0" anchor="b"/>
          <a:lstStyle>
            <a:lvl1pPr algn="r">
              <a:defRPr sz="1200"/>
            </a:lvl1pPr>
          </a:lstStyle>
          <a:p>
            <a:fld id="{73765356-B186-8541-8B36-2B6E9E6EDD3D}" type="slidenum">
              <a:rPr lang="en-US" smtClean="0"/>
              <a:t>‹#›</a:t>
            </a:fld>
            <a:endParaRPr lang="en-US"/>
          </a:p>
        </p:txBody>
      </p:sp>
    </p:spTree>
    <p:extLst>
      <p:ext uri="{BB962C8B-B14F-4D97-AF65-F5344CB8AC3E}">
        <p14:creationId xmlns:p14="http://schemas.microsoft.com/office/powerpoint/2010/main" val="33936521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21117" rtl="0" eaLnBrk="1" fontAlgn="auto" latinLnBrk="0" hangingPunct="1">
              <a:lnSpc>
                <a:spcPct val="100000"/>
              </a:lnSpc>
              <a:spcBef>
                <a:spcPts val="0"/>
              </a:spcBef>
              <a:spcAft>
                <a:spcPts val="0"/>
              </a:spcAft>
              <a:buClrTx/>
              <a:buSzTx/>
              <a:buFontTx/>
              <a:buNone/>
              <a:tabLst/>
              <a:defRPr/>
            </a:pPr>
            <a:fld id="{DB548526-AECE-452B-AB95-BF7EE80B53A6}"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1117"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43677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31710">
              <a:defRPr/>
            </a:pPr>
            <a:fld id="{FEC7E4B9-2490-5E4D-B6FC-53F0712E8E65}" type="slidenum">
              <a:rPr lang="en-US">
                <a:solidFill>
                  <a:prstClr val="black"/>
                </a:solidFill>
                <a:latin typeface="Calibri" panose="020F0502020204030204"/>
              </a:rPr>
              <a:pPr defTabSz="931710">
                <a:defRPr/>
              </a:pPr>
              <a:t>15</a:t>
            </a:fld>
            <a:endParaRPr lang="en-US">
              <a:solidFill>
                <a:prstClr val="black"/>
              </a:solidFill>
              <a:latin typeface="Calibri" panose="020F0502020204030204"/>
            </a:endParaRPr>
          </a:p>
        </p:txBody>
      </p:sp>
    </p:spTree>
    <p:extLst>
      <p:ext uri="{BB962C8B-B14F-4D97-AF65-F5344CB8AC3E}">
        <p14:creationId xmlns:p14="http://schemas.microsoft.com/office/powerpoint/2010/main" val="38412019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31710">
              <a:defRPr/>
            </a:pPr>
            <a:fld id="{FEC7E4B9-2490-5E4D-B6FC-53F0712E8E65}" type="slidenum">
              <a:rPr lang="en-US">
                <a:solidFill>
                  <a:prstClr val="black"/>
                </a:solidFill>
                <a:latin typeface="Calibri" panose="020F0502020204030204"/>
              </a:rPr>
              <a:pPr defTabSz="931710">
                <a:defRPr/>
              </a:pPr>
              <a:t>16</a:t>
            </a:fld>
            <a:endParaRPr lang="en-US">
              <a:solidFill>
                <a:prstClr val="black"/>
              </a:solidFill>
              <a:latin typeface="Calibri" panose="020F0502020204030204"/>
            </a:endParaRPr>
          </a:p>
        </p:txBody>
      </p:sp>
    </p:spTree>
    <p:extLst>
      <p:ext uri="{BB962C8B-B14F-4D97-AF65-F5344CB8AC3E}">
        <p14:creationId xmlns:p14="http://schemas.microsoft.com/office/powerpoint/2010/main" val="609873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31710">
              <a:defRPr/>
            </a:pPr>
            <a:fld id="{FEC7E4B9-2490-5E4D-B6FC-53F0712E8E65}" type="slidenum">
              <a:rPr lang="en-US">
                <a:solidFill>
                  <a:prstClr val="black"/>
                </a:solidFill>
                <a:latin typeface="Calibri" panose="020F0502020204030204"/>
              </a:rPr>
              <a:pPr defTabSz="931710">
                <a:defRPr/>
              </a:pPr>
              <a:t>18</a:t>
            </a:fld>
            <a:endParaRPr lang="en-US">
              <a:solidFill>
                <a:prstClr val="black"/>
              </a:solidFill>
              <a:latin typeface="Calibri" panose="020F0502020204030204"/>
            </a:endParaRPr>
          </a:p>
        </p:txBody>
      </p:sp>
    </p:spTree>
    <p:extLst>
      <p:ext uri="{BB962C8B-B14F-4D97-AF65-F5344CB8AC3E}">
        <p14:creationId xmlns:p14="http://schemas.microsoft.com/office/powerpoint/2010/main" val="9268276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555F4-2A72-4FFC-925D-46BF0EC2AE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20617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7295A620-28E2-8E41-9454-4629C9AEE9FC}"/>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B1F2FD90-2BA8-264D-AA23-79D61873395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201E6A4-4C49-084B-9F37-DF3DC1142AAD}"/>
              </a:ext>
            </a:extLst>
          </p:cNvPr>
          <p:cNvSpPr>
            <a:spLocks noGrp="1"/>
          </p:cNvSpPr>
          <p:nvPr>
            <p:ph type="sldNum" sz="quarter" idx="12"/>
          </p:nvPr>
        </p:nvSpPr>
        <p:spPr/>
        <p:txBody>
          <a:bodyPr/>
          <a:lstStyle/>
          <a:p>
            <a:fld id="{A7451A1B-757A-D347-ADAA-BB07E8042080}" type="slidenum">
              <a:rPr lang="en-US" smtClean="0"/>
              <a:t>‹#›</a:t>
            </a:fld>
            <a:endParaRPr lang="en-US"/>
          </a:p>
        </p:txBody>
      </p:sp>
      <p:sp>
        <p:nvSpPr>
          <p:cNvPr id="14" name="Title Placeholder 1">
            <a:extLst>
              <a:ext uri="{FF2B5EF4-FFF2-40B4-BE49-F238E27FC236}">
                <a16:creationId xmlns:a16="http://schemas.microsoft.com/office/drawing/2014/main" id="{0425C329-C589-8A4C-8645-36147842727A}"/>
              </a:ext>
            </a:extLst>
          </p:cNvPr>
          <p:cNvSpPr>
            <a:spLocks noGrp="1"/>
          </p:cNvSpPr>
          <p:nvPr>
            <p:ph type="title"/>
          </p:nvPr>
        </p:nvSpPr>
        <p:spPr>
          <a:xfrm>
            <a:off x="457200" y="3236977"/>
            <a:ext cx="10515600" cy="1159258"/>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16" name="Text Placeholder 15">
            <a:extLst>
              <a:ext uri="{FF2B5EF4-FFF2-40B4-BE49-F238E27FC236}">
                <a16:creationId xmlns:a16="http://schemas.microsoft.com/office/drawing/2014/main" id="{80FAF5D2-C39A-A04B-BA7A-647380615963}"/>
              </a:ext>
            </a:extLst>
          </p:cNvPr>
          <p:cNvSpPr>
            <a:spLocks noGrp="1"/>
          </p:cNvSpPr>
          <p:nvPr>
            <p:ph type="body" sz="quarter" idx="13" hasCustomPrompt="1"/>
          </p:nvPr>
        </p:nvSpPr>
        <p:spPr>
          <a:xfrm>
            <a:off x="457200" y="4607815"/>
            <a:ext cx="10515600" cy="512826"/>
          </a:xfrm>
          <a:prstGeom prst="rect">
            <a:avLst/>
          </a:prstGeom>
        </p:spPr>
        <p:txBody>
          <a:bodyPr>
            <a:noAutofit/>
          </a:bodyPr>
          <a:lstStyle>
            <a:lvl1pPr marL="0" indent="0">
              <a:buNone/>
              <a:defRPr>
                <a:solidFill>
                  <a:schemeClr val="bg1"/>
                </a:solidFill>
                <a:latin typeface="Cambria" panose="02040503050406030204" pitchFamily="18" charset="0"/>
              </a:defRPr>
            </a:lvl1pPr>
          </a:lstStyle>
          <a:p>
            <a:pPr lvl="0"/>
            <a:r>
              <a:rPr lang="en-US" dirty="0" err="1"/>
              <a:t>Subheadline</a:t>
            </a:r>
            <a:endParaRPr lang="en-US" dirty="0"/>
          </a:p>
        </p:txBody>
      </p:sp>
      <p:sp>
        <p:nvSpPr>
          <p:cNvPr id="17" name="Text Placeholder 15">
            <a:extLst>
              <a:ext uri="{FF2B5EF4-FFF2-40B4-BE49-F238E27FC236}">
                <a16:creationId xmlns:a16="http://schemas.microsoft.com/office/drawing/2014/main" id="{C71406BF-94E3-FA41-AF60-D6FB21637A56}"/>
              </a:ext>
            </a:extLst>
          </p:cNvPr>
          <p:cNvSpPr>
            <a:spLocks noGrp="1"/>
          </p:cNvSpPr>
          <p:nvPr>
            <p:ph type="body" sz="quarter" idx="14" hasCustomPrompt="1"/>
          </p:nvPr>
        </p:nvSpPr>
        <p:spPr>
          <a:xfrm>
            <a:off x="457200" y="5119879"/>
            <a:ext cx="10515600" cy="512826"/>
          </a:xfrm>
          <a:prstGeom prst="rect">
            <a:avLst/>
          </a:prstGeom>
        </p:spPr>
        <p:txBody>
          <a:bodyPr>
            <a:noAutofit/>
          </a:bodyPr>
          <a:lstStyle>
            <a:lvl1pPr marL="0" indent="0">
              <a:buNone/>
              <a:defRPr i="1">
                <a:solidFill>
                  <a:schemeClr val="bg1"/>
                </a:solidFill>
                <a:latin typeface="Cambria" panose="02040503050406030204" pitchFamily="18" charset="0"/>
              </a:defRPr>
            </a:lvl1pPr>
          </a:lstStyle>
          <a:p>
            <a:pPr lvl="0"/>
            <a:r>
              <a:rPr lang="en-US" dirty="0"/>
              <a:t>Date</a:t>
            </a:r>
          </a:p>
        </p:txBody>
      </p:sp>
    </p:spTree>
    <p:extLst>
      <p:ext uri="{BB962C8B-B14F-4D97-AF65-F5344CB8AC3E}">
        <p14:creationId xmlns:p14="http://schemas.microsoft.com/office/powerpoint/2010/main" val="21960944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67C1AC-AA3A-474D-A092-D23CBDA60A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0F9E6C-70CF-AB4A-B709-A4FECF0456A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27DD4F4-406E-8C45-BA79-C095BE1CF8A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AE7976CB-AB09-0149-8AE0-34A8575509A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5DBC7CF-8784-0744-908A-25133F8536A2}"/>
              </a:ext>
            </a:extLst>
          </p:cNvPr>
          <p:cNvSpPr>
            <a:spLocks noGrp="1"/>
          </p:cNvSpPr>
          <p:nvPr>
            <p:ph type="sldNum" sz="quarter" idx="12"/>
          </p:nvPr>
        </p:nvSpPr>
        <p:spPr/>
        <p:txBody>
          <a:bodyPr/>
          <a:lstStyle/>
          <a:p>
            <a:fld id="{A4478E0B-7401-2D44-B6B4-9519A67BAE3C}" type="slidenum">
              <a:rPr lang="en-US" smtClean="0"/>
              <a:t>‹#›</a:t>
            </a:fld>
            <a:endParaRPr lang="en-US"/>
          </a:p>
        </p:txBody>
      </p:sp>
    </p:spTree>
    <p:extLst>
      <p:ext uri="{BB962C8B-B14F-4D97-AF65-F5344CB8AC3E}">
        <p14:creationId xmlns:p14="http://schemas.microsoft.com/office/powerpoint/2010/main" val="41722422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E8451-8ED2-DC4C-9954-8F7FA88FC68A}"/>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DE13CB66-B201-4048-8C8B-06FD2C45B3B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8478CFC-6FAD-6442-9D46-E9F4A6026E1D}"/>
              </a:ext>
            </a:extLst>
          </p:cNvPr>
          <p:cNvSpPr>
            <a:spLocks noGrp="1"/>
          </p:cNvSpPr>
          <p:nvPr>
            <p:ph type="sldNum" sz="quarter" idx="12"/>
          </p:nvPr>
        </p:nvSpPr>
        <p:spPr/>
        <p:txBody>
          <a:bodyPr/>
          <a:lstStyle/>
          <a:p>
            <a:fld id="{A4478E0B-7401-2D44-B6B4-9519A67BAE3C}" type="slidenum">
              <a:rPr lang="en-US" smtClean="0"/>
              <a:t>‹#›</a:t>
            </a:fld>
            <a:endParaRPr lang="en-US"/>
          </a:p>
        </p:txBody>
      </p:sp>
    </p:spTree>
    <p:extLst>
      <p:ext uri="{BB962C8B-B14F-4D97-AF65-F5344CB8AC3E}">
        <p14:creationId xmlns:p14="http://schemas.microsoft.com/office/powerpoint/2010/main" val="26537165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25A1F03-0193-1E44-B76A-EA829A0920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485AB37-552E-6C4E-818C-AB91C8BF58D6}"/>
              </a:ext>
            </a:extLst>
          </p:cNvPr>
          <p:cNvSpPr>
            <a:spLocks noGrp="1"/>
          </p:cNvSpPr>
          <p:nvPr>
            <p:ph type="sldNum" sz="quarter" idx="12"/>
          </p:nvPr>
        </p:nvSpPr>
        <p:spPr/>
        <p:txBody>
          <a:bodyPr/>
          <a:lstStyle/>
          <a:p>
            <a:fld id="{A4478E0B-7401-2D44-B6B4-9519A67BAE3C}" type="slidenum">
              <a:rPr lang="en-US" smtClean="0"/>
              <a:t>‹#›</a:t>
            </a:fld>
            <a:endParaRPr lang="en-US"/>
          </a:p>
        </p:txBody>
      </p:sp>
    </p:spTree>
    <p:extLst>
      <p:ext uri="{BB962C8B-B14F-4D97-AF65-F5344CB8AC3E}">
        <p14:creationId xmlns:p14="http://schemas.microsoft.com/office/powerpoint/2010/main" val="39799096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mp; Content (design bottom)">
    <p:spTree>
      <p:nvGrpSpPr>
        <p:cNvPr id="1" name=""/>
        <p:cNvGrpSpPr/>
        <p:nvPr/>
      </p:nvGrpSpPr>
      <p:grpSpPr>
        <a:xfrm>
          <a:off x="0" y="0"/>
          <a:ext cx="0" cy="0"/>
          <a:chOff x="0" y="0"/>
          <a:chExt cx="0" cy="0"/>
        </a:xfrm>
      </p:grpSpPr>
      <p:sp>
        <p:nvSpPr>
          <p:cNvPr id="6" name="Footer Placeholder 2">
            <a:extLst>
              <a:ext uri="{FF2B5EF4-FFF2-40B4-BE49-F238E27FC236}">
                <a16:creationId xmlns:a16="http://schemas.microsoft.com/office/drawing/2014/main" id="{F29F17FD-DE02-E046-B82B-825587C49C57}"/>
              </a:ext>
            </a:extLst>
          </p:cNvPr>
          <p:cNvSpPr>
            <a:spLocks noGrp="1"/>
          </p:cNvSpPr>
          <p:nvPr>
            <p:ph type="ftr" sz="quarter" idx="11"/>
          </p:nvPr>
        </p:nvSpPr>
        <p:spPr>
          <a:xfrm>
            <a:off x="4038600" y="6356350"/>
            <a:ext cx="4114800" cy="365125"/>
          </a:xfrm>
        </p:spPr>
        <p:txBody>
          <a:bodyPr/>
          <a:lstStyle/>
          <a:p>
            <a:endParaRPr lang="en-US"/>
          </a:p>
        </p:txBody>
      </p:sp>
      <p:sp>
        <p:nvSpPr>
          <p:cNvPr id="7" name="Slide Number Placeholder 3">
            <a:extLst>
              <a:ext uri="{FF2B5EF4-FFF2-40B4-BE49-F238E27FC236}">
                <a16:creationId xmlns:a16="http://schemas.microsoft.com/office/drawing/2014/main" id="{A3584AAF-8D5C-1B4B-9984-47D082692F6B}"/>
              </a:ext>
            </a:extLst>
          </p:cNvPr>
          <p:cNvSpPr>
            <a:spLocks noGrp="1"/>
          </p:cNvSpPr>
          <p:nvPr>
            <p:ph type="sldNum" sz="quarter" idx="12"/>
          </p:nvPr>
        </p:nvSpPr>
        <p:spPr>
          <a:xfrm>
            <a:off x="212035" y="6356350"/>
            <a:ext cx="473765" cy="365125"/>
          </a:xfrm>
        </p:spPr>
        <p:txBody>
          <a:bodyPr/>
          <a:lstStyle/>
          <a:p>
            <a:fld id="{A4478E0B-7401-2D44-B6B4-9519A67BAE3C}" type="slidenum">
              <a:rPr lang="en-US" smtClean="0"/>
              <a:t>‹#›</a:t>
            </a:fld>
            <a:endParaRPr lang="en-US"/>
          </a:p>
        </p:txBody>
      </p:sp>
    </p:spTree>
    <p:extLst>
      <p:ext uri="{BB962C8B-B14F-4D97-AF65-F5344CB8AC3E}">
        <p14:creationId xmlns:p14="http://schemas.microsoft.com/office/powerpoint/2010/main" val="4126569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7_End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3B60208-3717-1948-95A5-66B1491602D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flipH="1">
            <a:off x="-4120" y="0"/>
            <a:ext cx="12196120" cy="6858000"/>
          </a:xfrm>
          <a:prstGeom prst="rect">
            <a:avLst/>
          </a:prstGeom>
        </p:spPr>
      </p:pic>
      <p:sp>
        <p:nvSpPr>
          <p:cNvPr id="12" name="Rectangle 11">
            <a:extLst>
              <a:ext uri="{FF2B5EF4-FFF2-40B4-BE49-F238E27FC236}">
                <a16:creationId xmlns:a16="http://schemas.microsoft.com/office/drawing/2014/main" id="{4E50ACC2-B337-7F43-977F-8621DCD6D791}"/>
              </a:ext>
            </a:extLst>
          </p:cNvPr>
          <p:cNvSpPr/>
          <p:nvPr userDrawn="1"/>
        </p:nvSpPr>
        <p:spPr>
          <a:xfrm>
            <a:off x="0" y="0"/>
            <a:ext cx="12192000" cy="68580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descr="Icon&#10;&#10;Description automatically generated">
            <a:extLst>
              <a:ext uri="{FF2B5EF4-FFF2-40B4-BE49-F238E27FC236}">
                <a16:creationId xmlns:a16="http://schemas.microsoft.com/office/drawing/2014/main" id="{A0C2187E-CDF1-424B-B7E7-53072559A7F7}"/>
              </a:ext>
            </a:extLst>
          </p:cNvPr>
          <p:cNvPicPr>
            <a:picLocks noChangeAspect="1"/>
          </p:cNvPicPr>
          <p:nvPr userDrawn="1"/>
        </p:nvPicPr>
        <p:blipFill>
          <a:blip r:embed="rId3">
            <a:alphaModFix amt="7000"/>
            <a:extLst>
              <a:ext uri="{28A0092B-C50C-407E-A947-70E740481C1C}">
                <a14:useLocalDpi xmlns:a14="http://schemas.microsoft.com/office/drawing/2010/main"/>
              </a:ext>
            </a:extLst>
          </a:blip>
          <a:stretch>
            <a:fillRect/>
          </a:stretch>
        </p:blipFill>
        <p:spPr>
          <a:xfrm>
            <a:off x="-425196" y="2623384"/>
            <a:ext cx="4264231" cy="4063685"/>
          </a:xfrm>
          <a:prstGeom prst="rect">
            <a:avLst/>
          </a:prstGeom>
        </p:spPr>
      </p:pic>
      <p:pic>
        <p:nvPicPr>
          <p:cNvPr id="22" name="Picture 21">
            <a:extLst>
              <a:ext uri="{FF2B5EF4-FFF2-40B4-BE49-F238E27FC236}">
                <a16:creationId xmlns:a16="http://schemas.microsoft.com/office/drawing/2014/main" id="{31A94B59-18E0-1644-9AE0-05CE7E6A81C2}"/>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76200" y="6387783"/>
            <a:ext cx="1315279" cy="394017"/>
          </a:xfrm>
          <a:prstGeom prst="rect">
            <a:avLst/>
          </a:prstGeom>
        </p:spPr>
      </p:pic>
      <p:sp>
        <p:nvSpPr>
          <p:cNvPr id="2" name="Rectangle 1">
            <a:extLst>
              <a:ext uri="{FF2B5EF4-FFF2-40B4-BE49-F238E27FC236}">
                <a16:creationId xmlns:a16="http://schemas.microsoft.com/office/drawing/2014/main" id="{665D27A1-FDD0-EC48-874B-249DC6D2B213}"/>
              </a:ext>
            </a:extLst>
          </p:cNvPr>
          <p:cNvSpPr/>
          <p:nvPr userDrawn="1"/>
        </p:nvSpPr>
        <p:spPr>
          <a:xfrm>
            <a:off x="5029200" y="0"/>
            <a:ext cx="71628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Shape, polygon&#10;&#10;Description automatically generated">
            <a:extLst>
              <a:ext uri="{FF2B5EF4-FFF2-40B4-BE49-F238E27FC236}">
                <a16:creationId xmlns:a16="http://schemas.microsoft.com/office/drawing/2014/main" id="{7D021566-2415-844F-A20F-5F60269CC2E7}"/>
              </a:ext>
            </a:extLst>
          </p:cNvPr>
          <p:cNvPicPr>
            <a:picLocks noChangeAspect="1"/>
          </p:cNvPicPr>
          <p:nvPr userDrawn="1"/>
        </p:nvPicPr>
        <p:blipFill rotWithShape="1">
          <a:blip r:embed="rId5" cstate="screen">
            <a:alphaModFix amt="10000"/>
            <a:extLst>
              <a:ext uri="{28A0092B-C50C-407E-A947-70E740481C1C}">
                <a14:useLocalDpi xmlns:a14="http://schemas.microsoft.com/office/drawing/2010/main"/>
              </a:ext>
            </a:extLst>
          </a:blip>
          <a:srcRect/>
          <a:stretch/>
        </p:blipFill>
        <p:spPr>
          <a:xfrm>
            <a:off x="7927769" y="2387599"/>
            <a:ext cx="4264231" cy="4470401"/>
          </a:xfrm>
          <a:prstGeom prst="rect">
            <a:avLst/>
          </a:prstGeom>
        </p:spPr>
      </p:pic>
      <p:pic>
        <p:nvPicPr>
          <p:cNvPr id="23" name="Picture 22" descr="Shape, polygon&#10;&#10;Description automatically generated">
            <a:extLst>
              <a:ext uri="{FF2B5EF4-FFF2-40B4-BE49-F238E27FC236}">
                <a16:creationId xmlns:a16="http://schemas.microsoft.com/office/drawing/2014/main" id="{0AE11EFB-7173-3F48-B28A-98394AFBB2B4}"/>
              </a:ext>
            </a:extLst>
          </p:cNvPr>
          <p:cNvPicPr>
            <a:picLocks noChangeAspect="1"/>
          </p:cNvPicPr>
          <p:nvPr userDrawn="1"/>
        </p:nvPicPr>
        <p:blipFill rotWithShape="1">
          <a:blip r:embed="rId6" cstate="screen">
            <a:alphaModFix amt="5000"/>
            <a:extLst>
              <a:ext uri="{28A0092B-C50C-407E-A947-70E740481C1C}">
                <a14:useLocalDpi xmlns:a14="http://schemas.microsoft.com/office/drawing/2010/main"/>
              </a:ext>
            </a:extLst>
          </a:blip>
          <a:srcRect l="-2980" t="-3380" r="-1145"/>
          <a:stretch/>
        </p:blipFill>
        <p:spPr>
          <a:xfrm flipV="1">
            <a:off x="533400" y="-2"/>
            <a:ext cx="5067300" cy="2743201"/>
          </a:xfrm>
          <a:prstGeom prst="rect">
            <a:avLst/>
          </a:prstGeom>
        </p:spPr>
      </p:pic>
      <p:sp>
        <p:nvSpPr>
          <p:cNvPr id="10" name="Footer Placeholder 3">
            <a:extLst>
              <a:ext uri="{FF2B5EF4-FFF2-40B4-BE49-F238E27FC236}">
                <a16:creationId xmlns:a16="http://schemas.microsoft.com/office/drawing/2014/main" id="{9271F597-32F5-49F2-9234-CB31260419C0}"/>
              </a:ext>
            </a:extLst>
          </p:cNvPr>
          <p:cNvSpPr txBox="1">
            <a:spLocks/>
          </p:cNvSpPr>
          <p:nvPr userDrawn="1"/>
        </p:nvSpPr>
        <p:spPr>
          <a:xfrm>
            <a:off x="10134600" y="6491807"/>
            <a:ext cx="2057400" cy="365125"/>
          </a:xfrm>
          <a:prstGeom prst="rect">
            <a:avLst/>
          </a:prstGeom>
        </p:spPr>
        <p:txBody>
          <a:bodyPr vert="horz" lIns="121920" tIns="60960" rIns="121920" bIns="60960" rtlCol="0" anchor="ctr"/>
          <a:lstStyle>
            <a:defPPr>
              <a:defRPr lang="en-US"/>
            </a:defPPr>
            <a:lvl1pPr marL="0" algn="ct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lumMod val="50000"/>
                  </a:schemeClr>
                </a:solidFill>
                <a:effectLst/>
                <a:uLnTx/>
                <a:uFillTx/>
                <a:latin typeface="Calibri" panose="020F0502020204030204" pitchFamily="34" charset="0"/>
                <a:cs typeface="Calibri" panose="020F0502020204030204" pitchFamily="34" charset="0"/>
              </a:rPr>
              <a:t>Confidential  © 2021  |  </a:t>
            </a:r>
            <a:fld id="{02439FB0-8AF8-C046-BCE0-BF2CFC19C6D5}" type="slidenum">
              <a:rPr kumimoji="0" lang="en-US" sz="1000" b="0" i="0" u="none" strike="noStrike" kern="1200" cap="none" spc="0" normalizeH="0" baseline="0" noProof="0" smtClean="0">
                <a:ln>
                  <a:noFill/>
                </a:ln>
                <a:solidFill>
                  <a:schemeClr val="bg1">
                    <a:lumMod val="50000"/>
                  </a:schemeClr>
                </a:solidFill>
                <a:effectLst/>
                <a:uLnTx/>
                <a:uFillTx/>
                <a:latin typeface="Calibri" panose="020F0502020204030204" pitchFamily="34" charset="0"/>
                <a:cs typeface="Calibri" panose="020F0502020204030204" pitchFamily="34" charset="0"/>
              </a:rPr>
              <a:pPr marL="0" marR="0" lvl="0" indent="0" algn="r" defTabSz="1219170" rtl="0" eaLnBrk="1" fontAlgn="auto" latinLnBrk="0" hangingPunct="1">
                <a:lnSpc>
                  <a:spcPct val="100000"/>
                </a:lnSpc>
                <a:spcBef>
                  <a:spcPts val="0"/>
                </a:spcBef>
                <a:spcAft>
                  <a:spcPts val="0"/>
                </a:spcAft>
                <a:buClrTx/>
                <a:buSzTx/>
                <a:buFontTx/>
                <a:buNone/>
                <a:tabLst/>
                <a:defRPr/>
              </a:pPr>
              <a:t>‹#›</a:t>
            </a:fld>
            <a:r>
              <a:rPr kumimoji="0" lang="en-US" sz="1000" b="0" i="0" u="none" strike="noStrike" kern="1200" cap="none" spc="0" normalizeH="0" baseline="0" noProof="0" dirty="0">
                <a:ln>
                  <a:noFill/>
                </a:ln>
                <a:solidFill>
                  <a:schemeClr val="bg1">
                    <a:lumMod val="50000"/>
                  </a:schemeClr>
                </a:solidFill>
                <a:effectLst/>
                <a:uLnTx/>
                <a:uFillTx/>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8811445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9514EC-06A8-AE47-B38A-7C6570AB2DE1}"/>
              </a:ext>
            </a:extLst>
          </p:cNvPr>
          <p:cNvSpPr>
            <a:spLocks noGrp="1"/>
          </p:cNvSpPr>
          <p:nvPr>
            <p:ph type="title"/>
          </p:nvPr>
        </p:nvSpPr>
        <p:spPr>
          <a:xfrm>
            <a:off x="1158518" y="1443789"/>
            <a:ext cx="10311586" cy="2270256"/>
          </a:xfrm>
          <a:prstGeom prst="rect">
            <a:avLst/>
          </a:prstGeom>
        </p:spPr>
        <p:txBody>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2661083D-1B50-CD44-982B-0FEC1CC3D2FE}"/>
              </a:ext>
            </a:extLst>
          </p:cNvPr>
          <p:cNvSpPr>
            <a:spLocks noGrp="1"/>
          </p:cNvSpPr>
          <p:nvPr>
            <p:ph idx="1"/>
          </p:nvPr>
        </p:nvSpPr>
        <p:spPr>
          <a:xfrm>
            <a:off x="1178048" y="3569667"/>
            <a:ext cx="11141765" cy="2166573"/>
          </a:xfrm>
          <a:prstGeom prst="rect">
            <a:avLst/>
          </a:prstGeom>
        </p:spPr>
        <p:txBody>
          <a:bodyPr/>
          <a:lstStyle>
            <a:lvl1pPr marL="0" indent="0">
              <a:buNone/>
              <a:defRPr sz="2400">
                <a:solidFill>
                  <a:srgbClr val="000000"/>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5" name="Footer Placeholder 4">
            <a:extLst>
              <a:ext uri="{FF2B5EF4-FFF2-40B4-BE49-F238E27FC236}">
                <a16:creationId xmlns:a16="http://schemas.microsoft.com/office/drawing/2014/main" id="{564B55DE-02E9-1241-852F-D83E29F0BE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541824-DF27-284A-B633-2C05EDCB5215}"/>
              </a:ext>
            </a:extLst>
          </p:cNvPr>
          <p:cNvSpPr>
            <a:spLocks noGrp="1"/>
          </p:cNvSpPr>
          <p:nvPr>
            <p:ph type="sldNum" sz="quarter" idx="12"/>
          </p:nvPr>
        </p:nvSpPr>
        <p:spPr/>
        <p:txBody>
          <a:bodyPr/>
          <a:lstStyle/>
          <a:p>
            <a:fld id="{A4478E0B-7401-2D44-B6B4-9519A67BAE3C}" type="slidenum">
              <a:rPr lang="en-US" smtClean="0"/>
              <a:t>‹#›</a:t>
            </a:fld>
            <a:endParaRPr lang="en-US"/>
          </a:p>
        </p:txBody>
      </p:sp>
    </p:spTree>
    <p:extLst>
      <p:ext uri="{BB962C8B-B14F-4D97-AF65-F5344CB8AC3E}">
        <p14:creationId xmlns:p14="http://schemas.microsoft.com/office/powerpoint/2010/main" val="10647647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64B55DE-02E9-1241-852F-D83E29F0BE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541824-DF27-284A-B633-2C05EDCB5215}"/>
              </a:ext>
            </a:extLst>
          </p:cNvPr>
          <p:cNvSpPr>
            <a:spLocks noGrp="1"/>
          </p:cNvSpPr>
          <p:nvPr>
            <p:ph type="sldNum" sz="quarter" idx="12"/>
          </p:nvPr>
        </p:nvSpPr>
        <p:spPr/>
        <p:txBody>
          <a:bodyPr/>
          <a:lstStyle/>
          <a:p>
            <a:fld id="{A4478E0B-7401-2D44-B6B4-9519A67BAE3C}" type="slidenum">
              <a:rPr lang="en-US" smtClean="0"/>
              <a:t>‹#›</a:t>
            </a:fld>
            <a:endParaRPr lang="en-US"/>
          </a:p>
        </p:txBody>
      </p:sp>
      <p:sp>
        <p:nvSpPr>
          <p:cNvPr id="7" name="Title 1">
            <a:extLst>
              <a:ext uri="{FF2B5EF4-FFF2-40B4-BE49-F238E27FC236}">
                <a16:creationId xmlns:a16="http://schemas.microsoft.com/office/drawing/2014/main" id="{689B7756-2B4A-E541-B7F4-B7BE7D8B40B4}"/>
              </a:ext>
            </a:extLst>
          </p:cNvPr>
          <p:cNvSpPr>
            <a:spLocks noGrp="1"/>
          </p:cNvSpPr>
          <p:nvPr>
            <p:ph type="title"/>
          </p:nvPr>
        </p:nvSpPr>
        <p:spPr>
          <a:xfrm>
            <a:off x="939062" y="1572767"/>
            <a:ext cx="4867453" cy="1373181"/>
          </a:xfrm>
          <a:prstGeom prst="rect">
            <a:avLst/>
          </a:prstGeom>
        </p:spPr>
        <p:txBody>
          <a:bodyPr anchor="t"/>
          <a:lstStyle>
            <a:lvl1pPr>
              <a:defRPr sz="4000"/>
            </a:lvl1pPr>
          </a:lstStyle>
          <a:p>
            <a:r>
              <a:rPr lang="en-US" dirty="0"/>
              <a:t>Click to edit Master title style</a:t>
            </a:r>
          </a:p>
        </p:txBody>
      </p:sp>
      <p:sp>
        <p:nvSpPr>
          <p:cNvPr id="8" name="Content Placeholder 2">
            <a:extLst>
              <a:ext uri="{FF2B5EF4-FFF2-40B4-BE49-F238E27FC236}">
                <a16:creationId xmlns:a16="http://schemas.microsoft.com/office/drawing/2014/main" id="{5A1A16F1-E2A1-E44B-981E-20A86A698A2D}"/>
              </a:ext>
            </a:extLst>
          </p:cNvPr>
          <p:cNvSpPr>
            <a:spLocks noGrp="1"/>
          </p:cNvSpPr>
          <p:nvPr>
            <p:ph idx="1"/>
          </p:nvPr>
        </p:nvSpPr>
        <p:spPr>
          <a:xfrm>
            <a:off x="958594" y="3099816"/>
            <a:ext cx="4847922" cy="2166573"/>
          </a:xfrm>
          <a:prstGeom prst="rect">
            <a:avLst/>
          </a:prstGeom>
        </p:spPr>
        <p:txBody>
          <a:bodyPr/>
          <a:lstStyle>
            <a:lvl1pPr marL="0" indent="0">
              <a:buNone/>
              <a:defRPr sz="2400">
                <a:solidFill>
                  <a:srgbClr val="000000"/>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9" name="Title 1">
            <a:extLst>
              <a:ext uri="{FF2B5EF4-FFF2-40B4-BE49-F238E27FC236}">
                <a16:creationId xmlns:a16="http://schemas.microsoft.com/office/drawing/2014/main" id="{A397B831-9129-7C4A-9BF5-60B83792B51C}"/>
              </a:ext>
            </a:extLst>
          </p:cNvPr>
          <p:cNvSpPr txBox="1">
            <a:spLocks/>
          </p:cNvSpPr>
          <p:nvPr userDrawn="1"/>
        </p:nvSpPr>
        <p:spPr>
          <a:xfrm>
            <a:off x="6407174" y="1572767"/>
            <a:ext cx="4867453" cy="1373181"/>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rgbClr val="2E276A"/>
                </a:solidFill>
                <a:latin typeface="Cambria" panose="02040503050406030204" pitchFamily="18" charset="0"/>
                <a:ea typeface="+mj-ea"/>
                <a:cs typeface="+mj-cs"/>
              </a:defRPr>
            </a:lvl1pPr>
          </a:lstStyle>
          <a:p>
            <a:r>
              <a:rPr lang="en-US" sz="4000"/>
              <a:t>Click to edit Master title style</a:t>
            </a:r>
            <a:endParaRPr lang="en-US" sz="4000" dirty="0"/>
          </a:p>
        </p:txBody>
      </p:sp>
      <p:sp>
        <p:nvSpPr>
          <p:cNvPr id="10" name="Content Placeholder 2">
            <a:extLst>
              <a:ext uri="{FF2B5EF4-FFF2-40B4-BE49-F238E27FC236}">
                <a16:creationId xmlns:a16="http://schemas.microsoft.com/office/drawing/2014/main" id="{898D86E9-1C36-2C41-92B5-8964CDB4B10F}"/>
              </a:ext>
            </a:extLst>
          </p:cNvPr>
          <p:cNvSpPr>
            <a:spLocks noGrp="1"/>
          </p:cNvSpPr>
          <p:nvPr>
            <p:ph idx="13"/>
          </p:nvPr>
        </p:nvSpPr>
        <p:spPr>
          <a:xfrm>
            <a:off x="6426706" y="3099816"/>
            <a:ext cx="4847922" cy="2166573"/>
          </a:xfrm>
          <a:prstGeom prst="rect">
            <a:avLst/>
          </a:prstGeom>
        </p:spPr>
        <p:txBody>
          <a:bodyPr/>
          <a:lstStyle>
            <a:lvl1pPr marL="0" indent="0">
              <a:buNone/>
              <a:defRPr sz="2400">
                <a:solidFill>
                  <a:srgbClr val="000000"/>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Tree>
    <p:extLst>
      <p:ext uri="{BB962C8B-B14F-4D97-AF65-F5344CB8AC3E}">
        <p14:creationId xmlns:p14="http://schemas.microsoft.com/office/powerpoint/2010/main" val="30379104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9514EC-06A8-AE47-B38A-7C6570AB2DE1}"/>
              </a:ext>
            </a:extLst>
          </p:cNvPr>
          <p:cNvSpPr>
            <a:spLocks noGrp="1"/>
          </p:cNvSpPr>
          <p:nvPr>
            <p:ph type="title"/>
          </p:nvPr>
        </p:nvSpPr>
        <p:spPr>
          <a:xfrm>
            <a:off x="5931686" y="1609343"/>
            <a:ext cx="4867453" cy="1373181"/>
          </a:xfrm>
          <a:prstGeom prst="rect">
            <a:avLst/>
          </a:prstGeom>
        </p:spPr>
        <p:txBody>
          <a:bodyPr anchor="t"/>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2661083D-1B50-CD44-982B-0FEC1CC3D2FE}"/>
              </a:ext>
            </a:extLst>
          </p:cNvPr>
          <p:cNvSpPr>
            <a:spLocks noGrp="1"/>
          </p:cNvSpPr>
          <p:nvPr>
            <p:ph idx="1"/>
          </p:nvPr>
        </p:nvSpPr>
        <p:spPr>
          <a:xfrm>
            <a:off x="5951218" y="3136392"/>
            <a:ext cx="4847922" cy="2166573"/>
          </a:xfrm>
          <a:prstGeom prst="rect">
            <a:avLst/>
          </a:prstGeom>
        </p:spPr>
        <p:txBody>
          <a:bodyPr/>
          <a:lstStyle>
            <a:lvl1pPr marL="0" indent="0">
              <a:buNone/>
              <a:defRPr sz="2400">
                <a:solidFill>
                  <a:srgbClr val="000000"/>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5" name="Footer Placeholder 4">
            <a:extLst>
              <a:ext uri="{FF2B5EF4-FFF2-40B4-BE49-F238E27FC236}">
                <a16:creationId xmlns:a16="http://schemas.microsoft.com/office/drawing/2014/main" id="{564B55DE-02E9-1241-852F-D83E29F0BE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541824-DF27-284A-B633-2C05EDCB5215}"/>
              </a:ext>
            </a:extLst>
          </p:cNvPr>
          <p:cNvSpPr>
            <a:spLocks noGrp="1"/>
          </p:cNvSpPr>
          <p:nvPr>
            <p:ph type="sldNum" sz="quarter" idx="12"/>
          </p:nvPr>
        </p:nvSpPr>
        <p:spPr/>
        <p:txBody>
          <a:bodyPr/>
          <a:lstStyle/>
          <a:p>
            <a:fld id="{A4478E0B-7401-2D44-B6B4-9519A67BAE3C}" type="slidenum">
              <a:rPr lang="en-US" smtClean="0"/>
              <a:t>‹#›</a:t>
            </a:fld>
            <a:endParaRPr lang="en-US"/>
          </a:p>
        </p:txBody>
      </p:sp>
      <p:pic>
        <p:nvPicPr>
          <p:cNvPr id="8" name="Picture 7" descr="A picture containing text, computer, dark&#10;&#10;Description automatically generated">
            <a:extLst>
              <a:ext uri="{FF2B5EF4-FFF2-40B4-BE49-F238E27FC236}">
                <a16:creationId xmlns:a16="http://schemas.microsoft.com/office/drawing/2014/main" id="{B36931AC-9120-774D-9C9B-8A7DE5FE649F}"/>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0800000" flipH="1">
            <a:off x="-970975" y="-1017260"/>
            <a:ext cx="4727672" cy="3075449"/>
          </a:xfrm>
          <a:prstGeom prst="rect">
            <a:avLst/>
          </a:prstGeom>
        </p:spPr>
      </p:pic>
    </p:spTree>
    <p:extLst>
      <p:ext uri="{BB962C8B-B14F-4D97-AF65-F5344CB8AC3E}">
        <p14:creationId xmlns:p14="http://schemas.microsoft.com/office/powerpoint/2010/main" val="5688842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9514EC-06A8-AE47-B38A-7C6570AB2DE1}"/>
              </a:ext>
            </a:extLst>
          </p:cNvPr>
          <p:cNvSpPr>
            <a:spLocks noGrp="1"/>
          </p:cNvSpPr>
          <p:nvPr>
            <p:ph type="title"/>
          </p:nvPr>
        </p:nvSpPr>
        <p:spPr>
          <a:xfrm>
            <a:off x="5931686" y="1609343"/>
            <a:ext cx="4867453" cy="1373181"/>
          </a:xfrm>
          <a:prstGeom prst="rect">
            <a:avLst/>
          </a:prstGeom>
        </p:spPr>
        <p:txBody>
          <a:bodyPr anchor="t"/>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2661083D-1B50-CD44-982B-0FEC1CC3D2FE}"/>
              </a:ext>
            </a:extLst>
          </p:cNvPr>
          <p:cNvSpPr>
            <a:spLocks noGrp="1"/>
          </p:cNvSpPr>
          <p:nvPr>
            <p:ph idx="1"/>
          </p:nvPr>
        </p:nvSpPr>
        <p:spPr>
          <a:xfrm>
            <a:off x="5951218" y="3136392"/>
            <a:ext cx="4847922" cy="2166573"/>
          </a:xfrm>
          <a:prstGeom prst="rect">
            <a:avLst/>
          </a:prstGeom>
        </p:spPr>
        <p:txBody>
          <a:bodyPr/>
          <a:lstStyle>
            <a:lvl1pPr marL="0" indent="0">
              <a:buNone/>
              <a:defRPr sz="2400">
                <a:solidFill>
                  <a:srgbClr val="000000"/>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5" name="Footer Placeholder 4">
            <a:extLst>
              <a:ext uri="{FF2B5EF4-FFF2-40B4-BE49-F238E27FC236}">
                <a16:creationId xmlns:a16="http://schemas.microsoft.com/office/drawing/2014/main" id="{564B55DE-02E9-1241-852F-D83E29F0BE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541824-DF27-284A-B633-2C05EDCB5215}"/>
              </a:ext>
            </a:extLst>
          </p:cNvPr>
          <p:cNvSpPr>
            <a:spLocks noGrp="1"/>
          </p:cNvSpPr>
          <p:nvPr>
            <p:ph type="sldNum" sz="quarter" idx="12"/>
          </p:nvPr>
        </p:nvSpPr>
        <p:spPr/>
        <p:txBody>
          <a:bodyPr/>
          <a:lstStyle/>
          <a:p>
            <a:fld id="{A4478E0B-7401-2D44-B6B4-9519A67BAE3C}" type="slidenum">
              <a:rPr lang="en-US" smtClean="0"/>
              <a:t>‹#›</a:t>
            </a:fld>
            <a:endParaRPr lang="en-US"/>
          </a:p>
        </p:txBody>
      </p:sp>
      <p:pic>
        <p:nvPicPr>
          <p:cNvPr id="7" name="Picture 6" descr="A picture containing text, computer, dark&#10;&#10;Description automatically generated">
            <a:extLst>
              <a:ext uri="{FF2B5EF4-FFF2-40B4-BE49-F238E27FC236}">
                <a16:creationId xmlns:a16="http://schemas.microsoft.com/office/drawing/2014/main" id="{A0421552-8397-7742-93B7-52BBC066237F}"/>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flipH="1">
            <a:off x="-1678036" y="4214041"/>
            <a:ext cx="4727672" cy="3075449"/>
          </a:xfrm>
          <a:prstGeom prst="rect">
            <a:avLst/>
          </a:prstGeom>
        </p:spPr>
      </p:pic>
    </p:spTree>
    <p:extLst>
      <p:ext uri="{BB962C8B-B14F-4D97-AF65-F5344CB8AC3E}">
        <p14:creationId xmlns:p14="http://schemas.microsoft.com/office/powerpoint/2010/main" val="10181958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54AF4C8D-2236-E24B-944B-97FD7A888AB6}"/>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a:off x="10298716" y="1008193"/>
            <a:ext cx="2747002" cy="2561474"/>
          </a:xfrm>
          <a:prstGeom prst="rect">
            <a:avLst/>
          </a:prstGeom>
        </p:spPr>
      </p:pic>
      <p:sp>
        <p:nvSpPr>
          <p:cNvPr id="5" name="Footer Placeholder 4">
            <a:extLst>
              <a:ext uri="{FF2B5EF4-FFF2-40B4-BE49-F238E27FC236}">
                <a16:creationId xmlns:a16="http://schemas.microsoft.com/office/drawing/2014/main" id="{564B55DE-02E9-1241-852F-D83E29F0BE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541824-DF27-284A-B633-2C05EDCB5215}"/>
              </a:ext>
            </a:extLst>
          </p:cNvPr>
          <p:cNvSpPr>
            <a:spLocks noGrp="1"/>
          </p:cNvSpPr>
          <p:nvPr>
            <p:ph type="sldNum" sz="quarter" idx="12"/>
          </p:nvPr>
        </p:nvSpPr>
        <p:spPr/>
        <p:txBody>
          <a:bodyPr/>
          <a:lstStyle/>
          <a:p>
            <a:fld id="{A4478E0B-7401-2D44-B6B4-9519A67BAE3C}" type="slidenum">
              <a:rPr lang="en-US" smtClean="0"/>
              <a:t>‹#›</a:t>
            </a:fld>
            <a:endParaRPr lang="en-US"/>
          </a:p>
        </p:txBody>
      </p:sp>
      <p:sp>
        <p:nvSpPr>
          <p:cNvPr id="11" name="Title 1">
            <a:extLst>
              <a:ext uri="{FF2B5EF4-FFF2-40B4-BE49-F238E27FC236}">
                <a16:creationId xmlns:a16="http://schemas.microsoft.com/office/drawing/2014/main" id="{97BF9AFE-BBC1-FC42-96AF-32F9E9EC8347}"/>
              </a:ext>
            </a:extLst>
          </p:cNvPr>
          <p:cNvSpPr>
            <a:spLocks noGrp="1"/>
          </p:cNvSpPr>
          <p:nvPr>
            <p:ph type="title"/>
          </p:nvPr>
        </p:nvSpPr>
        <p:spPr>
          <a:xfrm>
            <a:off x="685800" y="1609343"/>
            <a:ext cx="4867453" cy="1373181"/>
          </a:xfrm>
          <a:prstGeom prst="rect">
            <a:avLst/>
          </a:prstGeom>
        </p:spPr>
        <p:txBody>
          <a:bodyPr anchor="t"/>
          <a:lstStyle>
            <a:lvl1pPr>
              <a:defRPr sz="4000"/>
            </a:lvl1pPr>
          </a:lstStyle>
          <a:p>
            <a:r>
              <a:rPr lang="en-US" dirty="0"/>
              <a:t>Click to edit Master title style</a:t>
            </a:r>
          </a:p>
        </p:txBody>
      </p:sp>
      <p:sp>
        <p:nvSpPr>
          <p:cNvPr id="12" name="Content Placeholder 2">
            <a:extLst>
              <a:ext uri="{FF2B5EF4-FFF2-40B4-BE49-F238E27FC236}">
                <a16:creationId xmlns:a16="http://schemas.microsoft.com/office/drawing/2014/main" id="{7B04051F-FBDC-4A4A-9CB4-E80F3E87EE03}"/>
              </a:ext>
            </a:extLst>
          </p:cNvPr>
          <p:cNvSpPr>
            <a:spLocks noGrp="1"/>
          </p:cNvSpPr>
          <p:nvPr>
            <p:ph idx="1"/>
          </p:nvPr>
        </p:nvSpPr>
        <p:spPr>
          <a:xfrm>
            <a:off x="705332" y="3136392"/>
            <a:ext cx="4847922" cy="2166573"/>
          </a:xfrm>
          <a:prstGeom prst="rect">
            <a:avLst/>
          </a:prstGeom>
        </p:spPr>
        <p:txBody>
          <a:bodyPr/>
          <a:lstStyle>
            <a:lvl1pPr marL="0" indent="0">
              <a:buNone/>
              <a:defRPr sz="2400">
                <a:solidFill>
                  <a:srgbClr val="000000"/>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14" name="Text Placeholder 13">
            <a:extLst>
              <a:ext uri="{FF2B5EF4-FFF2-40B4-BE49-F238E27FC236}">
                <a16:creationId xmlns:a16="http://schemas.microsoft.com/office/drawing/2014/main" id="{EEE7A4CF-E738-7640-812D-5078A35EDCAF}"/>
              </a:ext>
            </a:extLst>
          </p:cNvPr>
          <p:cNvSpPr>
            <a:spLocks noGrp="1"/>
          </p:cNvSpPr>
          <p:nvPr>
            <p:ph type="body" sz="quarter" idx="13"/>
          </p:nvPr>
        </p:nvSpPr>
        <p:spPr>
          <a:xfrm>
            <a:off x="6263290" y="1609343"/>
            <a:ext cx="4035425" cy="3692525"/>
          </a:xfrm>
          <a:prstGeom prst="rect">
            <a:avLst/>
          </a:prstGeo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861453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7295A620-28E2-8E41-9454-4629C9AEE9FC}"/>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B1F2FD90-2BA8-264D-AA23-79D61873395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201E6A4-4C49-084B-9F37-DF3DC1142AAD}"/>
              </a:ext>
            </a:extLst>
          </p:cNvPr>
          <p:cNvSpPr>
            <a:spLocks noGrp="1"/>
          </p:cNvSpPr>
          <p:nvPr>
            <p:ph type="sldNum" sz="quarter" idx="12"/>
          </p:nvPr>
        </p:nvSpPr>
        <p:spPr/>
        <p:txBody>
          <a:bodyPr/>
          <a:lstStyle/>
          <a:p>
            <a:fld id="{A7451A1B-757A-D347-ADAA-BB07E8042080}" type="slidenum">
              <a:rPr lang="en-US" smtClean="0"/>
              <a:t>‹#›</a:t>
            </a:fld>
            <a:endParaRPr lang="en-US"/>
          </a:p>
        </p:txBody>
      </p:sp>
      <p:sp>
        <p:nvSpPr>
          <p:cNvPr id="14" name="Title Placeholder 1">
            <a:extLst>
              <a:ext uri="{FF2B5EF4-FFF2-40B4-BE49-F238E27FC236}">
                <a16:creationId xmlns:a16="http://schemas.microsoft.com/office/drawing/2014/main" id="{0425C329-C589-8A4C-8645-36147842727A}"/>
              </a:ext>
            </a:extLst>
          </p:cNvPr>
          <p:cNvSpPr>
            <a:spLocks noGrp="1"/>
          </p:cNvSpPr>
          <p:nvPr>
            <p:ph type="title"/>
          </p:nvPr>
        </p:nvSpPr>
        <p:spPr>
          <a:xfrm>
            <a:off x="457200" y="3236977"/>
            <a:ext cx="10515600" cy="1159258"/>
          </a:xfrm>
          <a:prstGeom prst="rect">
            <a:avLst/>
          </a:prstGeom>
        </p:spPr>
        <p:txBody>
          <a:bodyPr vert="horz" lIns="91440" tIns="45720" rIns="91440" bIns="45720" rtlCol="0" anchor="ctr">
            <a:noAutofit/>
          </a:bodyPr>
          <a:lstStyle/>
          <a:p>
            <a:r>
              <a:rPr lang="en-US"/>
              <a:t>Click to edit Master title style</a:t>
            </a:r>
            <a:endParaRPr lang="en-US" dirty="0"/>
          </a:p>
        </p:txBody>
      </p:sp>
    </p:spTree>
    <p:extLst>
      <p:ext uri="{BB962C8B-B14F-4D97-AF65-F5344CB8AC3E}">
        <p14:creationId xmlns:p14="http://schemas.microsoft.com/office/powerpoint/2010/main" val="40040574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54AF4C8D-2236-E24B-944B-97FD7A888AB6}"/>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0800000">
            <a:off x="6886390" y="4726832"/>
            <a:ext cx="2747002" cy="2561474"/>
          </a:xfrm>
          <a:prstGeom prst="rect">
            <a:avLst/>
          </a:prstGeom>
        </p:spPr>
      </p:pic>
      <p:sp>
        <p:nvSpPr>
          <p:cNvPr id="5" name="Footer Placeholder 4">
            <a:extLst>
              <a:ext uri="{FF2B5EF4-FFF2-40B4-BE49-F238E27FC236}">
                <a16:creationId xmlns:a16="http://schemas.microsoft.com/office/drawing/2014/main" id="{564B55DE-02E9-1241-852F-D83E29F0BE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541824-DF27-284A-B633-2C05EDCB5215}"/>
              </a:ext>
            </a:extLst>
          </p:cNvPr>
          <p:cNvSpPr>
            <a:spLocks noGrp="1"/>
          </p:cNvSpPr>
          <p:nvPr>
            <p:ph type="sldNum" sz="quarter" idx="12"/>
          </p:nvPr>
        </p:nvSpPr>
        <p:spPr/>
        <p:txBody>
          <a:bodyPr/>
          <a:lstStyle/>
          <a:p>
            <a:fld id="{A4478E0B-7401-2D44-B6B4-9519A67BAE3C}" type="slidenum">
              <a:rPr lang="en-US" smtClean="0"/>
              <a:t>‹#›</a:t>
            </a:fld>
            <a:endParaRPr lang="en-US"/>
          </a:p>
        </p:txBody>
      </p:sp>
      <p:sp>
        <p:nvSpPr>
          <p:cNvPr id="11" name="Title 1">
            <a:extLst>
              <a:ext uri="{FF2B5EF4-FFF2-40B4-BE49-F238E27FC236}">
                <a16:creationId xmlns:a16="http://schemas.microsoft.com/office/drawing/2014/main" id="{97BF9AFE-BBC1-FC42-96AF-32F9E9EC8347}"/>
              </a:ext>
            </a:extLst>
          </p:cNvPr>
          <p:cNvSpPr>
            <a:spLocks noGrp="1"/>
          </p:cNvSpPr>
          <p:nvPr>
            <p:ph type="title"/>
          </p:nvPr>
        </p:nvSpPr>
        <p:spPr>
          <a:xfrm>
            <a:off x="685800" y="1609343"/>
            <a:ext cx="4867453" cy="1373181"/>
          </a:xfrm>
          <a:prstGeom prst="rect">
            <a:avLst/>
          </a:prstGeom>
        </p:spPr>
        <p:txBody>
          <a:bodyPr anchor="t"/>
          <a:lstStyle>
            <a:lvl1pPr>
              <a:defRPr sz="4000"/>
            </a:lvl1pPr>
          </a:lstStyle>
          <a:p>
            <a:r>
              <a:rPr lang="en-US" dirty="0"/>
              <a:t>Click to edit Master title style</a:t>
            </a:r>
          </a:p>
        </p:txBody>
      </p:sp>
      <p:sp>
        <p:nvSpPr>
          <p:cNvPr id="12" name="Content Placeholder 2">
            <a:extLst>
              <a:ext uri="{FF2B5EF4-FFF2-40B4-BE49-F238E27FC236}">
                <a16:creationId xmlns:a16="http://schemas.microsoft.com/office/drawing/2014/main" id="{7B04051F-FBDC-4A4A-9CB4-E80F3E87EE03}"/>
              </a:ext>
            </a:extLst>
          </p:cNvPr>
          <p:cNvSpPr>
            <a:spLocks noGrp="1"/>
          </p:cNvSpPr>
          <p:nvPr>
            <p:ph idx="1"/>
          </p:nvPr>
        </p:nvSpPr>
        <p:spPr>
          <a:xfrm>
            <a:off x="705332" y="3136392"/>
            <a:ext cx="4847922" cy="2166573"/>
          </a:xfrm>
          <a:prstGeom prst="rect">
            <a:avLst/>
          </a:prstGeom>
        </p:spPr>
        <p:txBody>
          <a:bodyPr/>
          <a:lstStyle>
            <a:lvl1pPr marL="0" indent="0">
              <a:buNone/>
              <a:defRPr sz="2400">
                <a:solidFill>
                  <a:srgbClr val="000000"/>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Tree>
    <p:extLst>
      <p:ext uri="{BB962C8B-B14F-4D97-AF65-F5344CB8AC3E}">
        <p14:creationId xmlns:p14="http://schemas.microsoft.com/office/powerpoint/2010/main" val="16623283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3F98AFCE-98D2-46C5-82A8-E45659B1769D}"/>
              </a:ext>
              <a:ext uri="{C183D7F6-B498-43B3-948B-1728B52AA6E4}">
                <adec:decorative xmlns:adec="http://schemas.microsoft.com/office/drawing/2017/decorative" val="1"/>
              </a:ext>
            </a:extLst>
          </p:cNvPr>
          <p:cNvSpPr/>
          <p:nvPr userDrawn="1"/>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ame 11">
            <a:extLst>
              <a:ext uri="{FF2B5EF4-FFF2-40B4-BE49-F238E27FC236}">
                <a16:creationId xmlns:a16="http://schemas.microsoft.com/office/drawing/2014/main" id="{F69999FB-8585-40F0-990C-6A0BAD1C8081}"/>
              </a:ext>
              <a:ext uri="{C183D7F6-B498-43B3-948B-1728B52AA6E4}">
                <adec:decorative xmlns:adec="http://schemas.microsoft.com/office/drawing/2017/decorative" val="1"/>
              </a:ext>
            </a:extLst>
          </p:cNvPr>
          <p:cNvSpPr/>
          <p:nvPr userDrawn="1"/>
        </p:nvSpPr>
        <p:spPr>
          <a:xfrm>
            <a:off x="0" y="0"/>
            <a:ext cx="12188952" cy="6858000"/>
          </a:xfrm>
          <a:prstGeom prst="frame">
            <a:avLst>
              <a:gd name="adj1" fmla="val 7164"/>
            </a:avLst>
          </a:prstGeom>
          <a:gradFill flip="none" rotWithShape="1">
            <a:gsLst>
              <a:gs pos="0">
                <a:schemeClr val="accent5"/>
              </a:gs>
              <a:gs pos="100000">
                <a:schemeClr val="accent5">
                  <a:lumMod val="60000"/>
                  <a:lumOff val="4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2768738E-7449-46C1-B7D3-844FE2BA7D35}"/>
              </a:ext>
            </a:extLst>
          </p:cNvPr>
          <p:cNvSpPr>
            <a:spLocks noGrp="1"/>
          </p:cNvSpPr>
          <p:nvPr>
            <p:ph type="title"/>
          </p:nvPr>
        </p:nvSpPr>
        <p:spPr>
          <a:xfrm>
            <a:off x="838200" y="914399"/>
            <a:ext cx="5992550" cy="2827422"/>
          </a:xfrm>
        </p:spPr>
        <p:txBody>
          <a:bodyPr anchor="t">
            <a:normAutofit/>
          </a:bodyPr>
          <a:lstStyle>
            <a:lvl1pPr>
              <a:defRPr>
                <a:gradFill flip="none" rotWithShape="1">
                  <a:gsLst>
                    <a:gs pos="0">
                      <a:schemeClr val="accent5">
                        <a:alpha val="70000"/>
                      </a:schemeClr>
                    </a:gs>
                    <a:gs pos="100000">
                      <a:schemeClr val="accent5">
                        <a:lumMod val="60000"/>
                        <a:lumOff val="40000"/>
                      </a:schemeClr>
                    </a:gs>
                  </a:gsLst>
                  <a:lin ang="0" scaled="1"/>
                  <a:tileRect/>
                </a:gradFill>
              </a:defRPr>
            </a:lvl1pPr>
          </a:lstStyle>
          <a:p>
            <a:r>
              <a:rPr lang="en-US" sz="4400" dirty="0">
                <a:gradFill flip="none" rotWithShape="1">
                  <a:gsLst>
                    <a:gs pos="0">
                      <a:schemeClr val="accent5">
                        <a:alpha val="70000"/>
                      </a:schemeClr>
                    </a:gs>
                    <a:gs pos="100000">
                      <a:schemeClr val="accent1">
                        <a:alpha val="70000"/>
                      </a:schemeClr>
                    </a:gs>
                  </a:gsLst>
                  <a:lin ang="0" scaled="1"/>
                  <a:tileRect/>
                </a:gradFill>
              </a:rPr>
              <a:t>Click to edit Master title style</a:t>
            </a:r>
          </a:p>
        </p:txBody>
      </p:sp>
      <p:sp>
        <p:nvSpPr>
          <p:cNvPr id="7" name="Content Placeholder 2">
            <a:extLst>
              <a:ext uri="{FF2B5EF4-FFF2-40B4-BE49-F238E27FC236}">
                <a16:creationId xmlns:a16="http://schemas.microsoft.com/office/drawing/2014/main" id="{B0FF04F9-E792-4C19-9FD5-44800CEB2E89}"/>
              </a:ext>
            </a:extLst>
          </p:cNvPr>
          <p:cNvSpPr>
            <a:spLocks noGrp="1"/>
          </p:cNvSpPr>
          <p:nvPr>
            <p:ph idx="1"/>
          </p:nvPr>
        </p:nvSpPr>
        <p:spPr>
          <a:xfrm>
            <a:off x="6976085" y="914400"/>
            <a:ext cx="4377714" cy="2827422"/>
          </a:xfrm>
        </p:spPr>
        <p:txBody>
          <a:bodyPr anchor="t">
            <a:normAutofit/>
          </a:bodyPr>
          <a:lstStyle>
            <a:lvl1pPr marL="0" indent="0">
              <a:buNone/>
              <a:defRPr sz="2800"/>
            </a:lvl1pPr>
          </a:lstStyle>
          <a:p>
            <a:pPr marL="228600" lvl="0" indent="-228600"/>
            <a:r>
              <a:rPr lang="en-US" sz="1800">
                <a:solidFill>
                  <a:schemeClr val="tx2">
                    <a:alpha val="60000"/>
                  </a:schemeClr>
                </a:solidFill>
              </a:rPr>
              <a:t>Click to edit Master text styles</a:t>
            </a:r>
          </a:p>
        </p:txBody>
      </p:sp>
      <p:sp>
        <p:nvSpPr>
          <p:cNvPr id="14" name="Picture Placeholder 13">
            <a:extLst>
              <a:ext uri="{FF2B5EF4-FFF2-40B4-BE49-F238E27FC236}">
                <a16:creationId xmlns:a16="http://schemas.microsoft.com/office/drawing/2014/main" id="{5F2F9DF6-DFB9-44A8-B629-57F58893AD21}"/>
              </a:ext>
            </a:extLst>
          </p:cNvPr>
          <p:cNvSpPr>
            <a:spLocks noGrp="1"/>
          </p:cNvSpPr>
          <p:nvPr>
            <p:ph type="pic" sz="quarter" idx="13"/>
          </p:nvPr>
        </p:nvSpPr>
        <p:spPr>
          <a:xfrm>
            <a:off x="490538" y="4059936"/>
            <a:ext cx="2807208" cy="2322576"/>
          </a:xfrm>
          <a:solidFill>
            <a:schemeClr val="tx1">
              <a:lumMod val="50000"/>
              <a:lumOff val="50000"/>
            </a:schemeClr>
          </a:solidFill>
        </p:spPr>
        <p:txBody>
          <a:bodyPr>
            <a:normAutofit/>
          </a:bodyPr>
          <a:lstStyle>
            <a:lvl1pPr marL="457200" indent="-228600">
              <a:buFont typeface="Arial" panose="020B0604020202020204" pitchFamily="34" charset="0"/>
              <a:buChar char="•"/>
              <a:defRPr sz="2800">
                <a:solidFill>
                  <a:schemeClr val="bg1"/>
                </a:solidFill>
              </a:defRPr>
            </a:lvl1pPr>
          </a:lstStyle>
          <a:p>
            <a:r>
              <a:rPr lang="en-US"/>
              <a:t>Click icon to add picture</a:t>
            </a:r>
          </a:p>
        </p:txBody>
      </p:sp>
      <p:sp>
        <p:nvSpPr>
          <p:cNvPr id="15" name="Picture Placeholder 13">
            <a:extLst>
              <a:ext uri="{FF2B5EF4-FFF2-40B4-BE49-F238E27FC236}">
                <a16:creationId xmlns:a16="http://schemas.microsoft.com/office/drawing/2014/main" id="{927BC207-43FE-4B6A-AEBE-875B69CF9761}"/>
              </a:ext>
            </a:extLst>
          </p:cNvPr>
          <p:cNvSpPr>
            <a:spLocks noGrp="1"/>
          </p:cNvSpPr>
          <p:nvPr>
            <p:ph type="pic" sz="quarter" idx="14"/>
          </p:nvPr>
        </p:nvSpPr>
        <p:spPr>
          <a:xfrm>
            <a:off x="3291840" y="4059936"/>
            <a:ext cx="2807208" cy="2322576"/>
          </a:xfrm>
          <a:solidFill>
            <a:schemeClr val="tx1">
              <a:lumMod val="50000"/>
              <a:lumOff val="50000"/>
            </a:schemeClr>
          </a:solidFill>
        </p:spPr>
        <p:txBody>
          <a:bodyPr>
            <a:normAutofit/>
          </a:bodyPr>
          <a:lstStyle>
            <a:lvl1pPr marL="457200" indent="-228600">
              <a:buFont typeface="Arial" panose="020B0604020202020204" pitchFamily="34" charset="0"/>
              <a:buChar char="•"/>
              <a:defRPr sz="2800">
                <a:solidFill>
                  <a:schemeClr val="bg1"/>
                </a:solidFill>
              </a:defRPr>
            </a:lvl1pPr>
          </a:lstStyle>
          <a:p>
            <a:r>
              <a:rPr lang="en-US"/>
              <a:t>Click icon to add picture</a:t>
            </a:r>
          </a:p>
        </p:txBody>
      </p:sp>
      <p:sp>
        <p:nvSpPr>
          <p:cNvPr id="16" name="Picture Placeholder 13">
            <a:extLst>
              <a:ext uri="{FF2B5EF4-FFF2-40B4-BE49-F238E27FC236}">
                <a16:creationId xmlns:a16="http://schemas.microsoft.com/office/drawing/2014/main" id="{EBBF5499-9A70-4846-B98E-316EC17F9FCD}"/>
              </a:ext>
            </a:extLst>
          </p:cNvPr>
          <p:cNvSpPr>
            <a:spLocks noGrp="1"/>
          </p:cNvSpPr>
          <p:nvPr>
            <p:ph type="pic" sz="quarter" idx="15"/>
          </p:nvPr>
        </p:nvSpPr>
        <p:spPr>
          <a:xfrm>
            <a:off x="6099048" y="4059936"/>
            <a:ext cx="2807208" cy="2322576"/>
          </a:xfrm>
          <a:solidFill>
            <a:schemeClr val="tx1">
              <a:lumMod val="50000"/>
              <a:lumOff val="50000"/>
            </a:schemeClr>
          </a:solidFill>
        </p:spPr>
        <p:txBody>
          <a:bodyPr>
            <a:normAutofit/>
          </a:bodyPr>
          <a:lstStyle>
            <a:lvl1pPr marL="457200" indent="-228600">
              <a:buFont typeface="Arial" panose="020B0604020202020204" pitchFamily="34" charset="0"/>
              <a:buChar char="•"/>
              <a:defRPr sz="2800">
                <a:solidFill>
                  <a:schemeClr val="bg1"/>
                </a:solidFill>
              </a:defRPr>
            </a:lvl1pPr>
          </a:lstStyle>
          <a:p>
            <a:r>
              <a:rPr lang="en-US"/>
              <a:t>Click icon to add picture</a:t>
            </a:r>
          </a:p>
        </p:txBody>
      </p:sp>
      <p:sp>
        <p:nvSpPr>
          <p:cNvPr id="17" name="Picture Placeholder 13">
            <a:extLst>
              <a:ext uri="{FF2B5EF4-FFF2-40B4-BE49-F238E27FC236}">
                <a16:creationId xmlns:a16="http://schemas.microsoft.com/office/drawing/2014/main" id="{C7A79F30-D473-48F6-9AC2-286C7B70F3ED}"/>
              </a:ext>
            </a:extLst>
          </p:cNvPr>
          <p:cNvSpPr>
            <a:spLocks noGrp="1"/>
          </p:cNvSpPr>
          <p:nvPr>
            <p:ph type="pic" sz="quarter" idx="16"/>
          </p:nvPr>
        </p:nvSpPr>
        <p:spPr>
          <a:xfrm>
            <a:off x="8906256" y="4059936"/>
            <a:ext cx="2807208" cy="2322576"/>
          </a:xfrm>
          <a:solidFill>
            <a:schemeClr val="tx1">
              <a:lumMod val="50000"/>
              <a:lumOff val="50000"/>
            </a:schemeClr>
          </a:solidFill>
        </p:spPr>
        <p:txBody>
          <a:bodyPr>
            <a:normAutofit/>
          </a:bodyPr>
          <a:lstStyle>
            <a:lvl1pPr marL="457200" indent="-228600">
              <a:buFont typeface="Arial" panose="020B0604020202020204" pitchFamily="34" charset="0"/>
              <a:buChar char="•"/>
              <a:defRPr sz="2800">
                <a:solidFill>
                  <a:schemeClr val="bg1"/>
                </a:solidFill>
              </a:defRPr>
            </a:lvl1pPr>
          </a:lstStyle>
          <a:p>
            <a:r>
              <a:rPr lang="en-US" dirty="0"/>
              <a:t>Click icon to add picture</a:t>
            </a:r>
          </a:p>
        </p:txBody>
      </p:sp>
      <p:sp>
        <p:nvSpPr>
          <p:cNvPr id="2" name="Date Placeholder 1">
            <a:extLst>
              <a:ext uri="{FF2B5EF4-FFF2-40B4-BE49-F238E27FC236}">
                <a16:creationId xmlns:a16="http://schemas.microsoft.com/office/drawing/2014/main" id="{118B9F00-8450-475B-B155-993BAF212AF6}"/>
              </a:ext>
            </a:extLst>
          </p:cNvPr>
          <p:cNvSpPr>
            <a:spLocks noGrp="1"/>
          </p:cNvSpPr>
          <p:nvPr>
            <p:ph type="dt" sz="half" idx="10"/>
          </p:nvPr>
        </p:nvSpPr>
        <p:spPr/>
        <p:txBody>
          <a:bodyPr/>
          <a:lstStyle/>
          <a:p>
            <a:r>
              <a:rPr lang="en-US"/>
              <a:t>3/1/20XX</a:t>
            </a:r>
          </a:p>
        </p:txBody>
      </p:sp>
      <p:sp>
        <p:nvSpPr>
          <p:cNvPr id="3" name="Footer Placeholder 2">
            <a:extLst>
              <a:ext uri="{FF2B5EF4-FFF2-40B4-BE49-F238E27FC236}">
                <a16:creationId xmlns:a16="http://schemas.microsoft.com/office/drawing/2014/main" id="{5C0FDDA3-8E6F-42F7-BFBE-7FA9C647CA4E}"/>
              </a:ext>
            </a:extLst>
          </p:cNvPr>
          <p:cNvSpPr>
            <a:spLocks noGrp="1"/>
          </p:cNvSpPr>
          <p:nvPr>
            <p:ph type="ftr" sz="quarter" idx="11"/>
          </p:nvPr>
        </p:nvSpPr>
        <p:spPr/>
        <p:txBody>
          <a:bodyPr/>
          <a:lstStyle/>
          <a:p>
            <a:r>
              <a:rPr lang="en-US"/>
              <a:t>SAMPLE FOOTER TEXT</a:t>
            </a:r>
          </a:p>
        </p:txBody>
      </p:sp>
      <p:sp>
        <p:nvSpPr>
          <p:cNvPr id="4" name="Slide Number Placeholder 3">
            <a:extLst>
              <a:ext uri="{FF2B5EF4-FFF2-40B4-BE49-F238E27FC236}">
                <a16:creationId xmlns:a16="http://schemas.microsoft.com/office/drawing/2014/main" id="{B6C8E678-81B8-4356-9624-A0B999536312}"/>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10099141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022B425-A1C3-4DFE-BF49-1B9F96D46B2A}"/>
              </a:ext>
            </a:extLst>
          </p:cNvPr>
          <p:cNvSpPr>
            <a:spLocks noGrp="1"/>
          </p:cNvSpPr>
          <p:nvPr>
            <p:ph type="title"/>
          </p:nvPr>
        </p:nvSpPr>
        <p:spPr>
          <a:xfrm>
            <a:off x="841248" y="3893769"/>
            <a:ext cx="5992550" cy="2319306"/>
          </a:xfrm>
        </p:spPr>
        <p:txBody>
          <a:bodyPr anchor="t">
            <a:normAutofit/>
          </a:bodyPr>
          <a:lstStyle>
            <a:lvl1pPr>
              <a:defRPr>
                <a:gradFill flip="none" rotWithShape="1">
                  <a:gsLst>
                    <a:gs pos="0">
                      <a:schemeClr val="accent5"/>
                    </a:gs>
                    <a:gs pos="100000">
                      <a:schemeClr val="accent1">
                        <a:alpha val="70000"/>
                      </a:schemeClr>
                    </a:gs>
                  </a:gsLst>
                  <a:lin ang="0" scaled="1"/>
                  <a:tileRect/>
                </a:gradFill>
              </a:defRPr>
            </a:lvl1pPr>
          </a:lstStyle>
          <a:p>
            <a:r>
              <a:rPr lang="en-US" sz="4400" dirty="0">
                <a:gradFill flip="none" rotWithShape="1">
                  <a:gsLst>
                    <a:gs pos="0">
                      <a:schemeClr val="accent5">
                        <a:alpha val="70000"/>
                      </a:schemeClr>
                    </a:gs>
                    <a:gs pos="100000">
                      <a:schemeClr val="accent1">
                        <a:alpha val="70000"/>
                      </a:schemeClr>
                    </a:gs>
                  </a:gsLst>
                  <a:lin ang="0" scaled="1"/>
                  <a:tileRect/>
                </a:gradFill>
              </a:rPr>
              <a:t>Click to edit Master title style</a:t>
            </a:r>
          </a:p>
        </p:txBody>
      </p:sp>
      <p:sp>
        <p:nvSpPr>
          <p:cNvPr id="14" name="Picture Placeholder 13">
            <a:extLst>
              <a:ext uri="{FF2B5EF4-FFF2-40B4-BE49-F238E27FC236}">
                <a16:creationId xmlns:a16="http://schemas.microsoft.com/office/drawing/2014/main" id="{2AEC60F9-EA79-4A18-B040-024AFB62FD5E}"/>
              </a:ext>
            </a:extLst>
          </p:cNvPr>
          <p:cNvSpPr>
            <a:spLocks noGrp="1"/>
          </p:cNvSpPr>
          <p:nvPr>
            <p:ph type="pic" sz="quarter" idx="13"/>
          </p:nvPr>
        </p:nvSpPr>
        <p:spPr>
          <a:xfrm>
            <a:off x="493776" y="484632"/>
            <a:ext cx="11210544" cy="3191256"/>
          </a:xfrm>
          <a:solidFill>
            <a:schemeClr val="bg1">
              <a:lumMod val="50000"/>
            </a:schemeClr>
          </a:solidFill>
        </p:spPr>
        <p:txBody>
          <a:bodyPr/>
          <a:lstStyle>
            <a:lvl1pPr marL="457200" indent="-228600">
              <a:buFont typeface="Arial" panose="020B0604020202020204" pitchFamily="34" charset="0"/>
              <a:buChar char="•"/>
              <a:defRPr>
                <a:solidFill>
                  <a:schemeClr val="bg1">
                    <a:alpha val="70000"/>
                  </a:schemeClr>
                </a:solidFill>
              </a:defRPr>
            </a:lvl1pPr>
          </a:lstStyle>
          <a:p>
            <a:r>
              <a:rPr lang="en-US"/>
              <a:t>Click icon to add picture</a:t>
            </a:r>
            <a:endParaRPr lang="en-US" dirty="0"/>
          </a:p>
        </p:txBody>
      </p:sp>
      <p:sp>
        <p:nvSpPr>
          <p:cNvPr id="9" name="Content Placeholder 2">
            <a:extLst>
              <a:ext uri="{FF2B5EF4-FFF2-40B4-BE49-F238E27FC236}">
                <a16:creationId xmlns:a16="http://schemas.microsoft.com/office/drawing/2014/main" id="{83B88B7B-A749-40EA-A140-38D1E04EFF4F}"/>
              </a:ext>
            </a:extLst>
          </p:cNvPr>
          <p:cNvSpPr>
            <a:spLocks noGrp="1"/>
          </p:cNvSpPr>
          <p:nvPr>
            <p:ph idx="1"/>
          </p:nvPr>
        </p:nvSpPr>
        <p:spPr>
          <a:xfrm>
            <a:off x="6979133" y="3893770"/>
            <a:ext cx="4377714" cy="2319306"/>
          </a:xfrm>
        </p:spPr>
        <p:txBody>
          <a:bodyPr anchor="t">
            <a:normAutofit/>
          </a:bodyPr>
          <a:lstStyle>
            <a:lvl1pPr marL="0" indent="0">
              <a:buNone/>
              <a:defRPr sz="2800"/>
            </a:lvl1pPr>
          </a:lstStyle>
          <a:p>
            <a:pPr marL="228600" lvl="0" indent="-228600"/>
            <a:r>
              <a:rPr lang="en-US" sz="1800">
                <a:solidFill>
                  <a:schemeClr val="tx2">
                    <a:alpha val="60000"/>
                  </a:schemeClr>
                </a:solidFill>
              </a:rPr>
              <a:t>Click to edit Master text styles</a:t>
            </a:r>
          </a:p>
        </p:txBody>
      </p:sp>
      <p:sp>
        <p:nvSpPr>
          <p:cNvPr id="2" name="Date Placeholder 1">
            <a:extLst>
              <a:ext uri="{FF2B5EF4-FFF2-40B4-BE49-F238E27FC236}">
                <a16:creationId xmlns:a16="http://schemas.microsoft.com/office/drawing/2014/main" id="{118B9F00-8450-475B-B155-993BAF212AF6}"/>
              </a:ext>
            </a:extLst>
          </p:cNvPr>
          <p:cNvSpPr>
            <a:spLocks noGrp="1"/>
          </p:cNvSpPr>
          <p:nvPr>
            <p:ph type="dt" sz="half" idx="10"/>
          </p:nvPr>
        </p:nvSpPr>
        <p:spPr>
          <a:xfrm>
            <a:off x="838200" y="6418489"/>
            <a:ext cx="2743200" cy="365125"/>
          </a:xfrm>
        </p:spPr>
        <p:txBody>
          <a:bodyPr/>
          <a:lstStyle/>
          <a:p>
            <a:r>
              <a:rPr lang="en-US"/>
              <a:t>3/1/20XX</a:t>
            </a:r>
          </a:p>
        </p:txBody>
      </p:sp>
      <p:sp>
        <p:nvSpPr>
          <p:cNvPr id="3" name="Footer Placeholder 2">
            <a:extLst>
              <a:ext uri="{FF2B5EF4-FFF2-40B4-BE49-F238E27FC236}">
                <a16:creationId xmlns:a16="http://schemas.microsoft.com/office/drawing/2014/main" id="{5C0FDDA3-8E6F-42F7-BFBE-7FA9C647CA4E}"/>
              </a:ext>
            </a:extLst>
          </p:cNvPr>
          <p:cNvSpPr>
            <a:spLocks noGrp="1"/>
          </p:cNvSpPr>
          <p:nvPr>
            <p:ph type="ftr" sz="quarter" idx="11"/>
          </p:nvPr>
        </p:nvSpPr>
        <p:spPr/>
        <p:txBody>
          <a:bodyPr/>
          <a:lstStyle/>
          <a:p>
            <a:r>
              <a:rPr lang="en-US"/>
              <a:t>SAMPLE FOOTER TEXT</a:t>
            </a:r>
          </a:p>
        </p:txBody>
      </p:sp>
      <p:sp>
        <p:nvSpPr>
          <p:cNvPr id="4" name="Slide Number Placeholder 3">
            <a:extLst>
              <a:ext uri="{FF2B5EF4-FFF2-40B4-BE49-F238E27FC236}">
                <a16:creationId xmlns:a16="http://schemas.microsoft.com/office/drawing/2014/main" id="{B6C8E678-81B8-4356-9624-A0B999536312}"/>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27613200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2 column (comparison slide)">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EEFF5CA-4662-4430-80C7-99CD7D66C9CF}"/>
              </a:ext>
            </a:extLst>
          </p:cNvPr>
          <p:cNvSpPr>
            <a:spLocks noGrp="1"/>
          </p:cNvSpPr>
          <p:nvPr>
            <p:ph sz="half" idx="2"/>
          </p:nvPr>
        </p:nvSpPr>
        <p:spPr>
          <a:xfrm>
            <a:off x="839788" y="2560320"/>
            <a:ext cx="5157787" cy="3446463"/>
          </a:xfrm>
          <a:solidFill>
            <a:schemeClr val="bg1"/>
          </a:solidFill>
        </p:spPr>
        <p:txBody>
          <a:bodyPr>
            <a:normAutofit/>
          </a:bodyPr>
          <a:lstStyle>
            <a:lvl1pPr>
              <a:buClr>
                <a:schemeClr val="tx2">
                  <a:lumMod val="50000"/>
                  <a:lumOff val="50000"/>
                </a:schemeClr>
              </a:buClr>
              <a:defRPr sz="1800"/>
            </a:lvl1pPr>
            <a:lvl2pPr>
              <a:buClr>
                <a:schemeClr val="tx2">
                  <a:lumMod val="50000"/>
                  <a:lumOff val="50000"/>
                </a:schemeClr>
              </a:buClr>
              <a:defRPr sz="1800"/>
            </a:lvl2pPr>
            <a:lvl3pPr>
              <a:buClr>
                <a:schemeClr val="tx2">
                  <a:lumMod val="50000"/>
                  <a:lumOff val="50000"/>
                </a:schemeClr>
              </a:buClr>
              <a:defRPr sz="1800"/>
            </a:lvl3pPr>
            <a:lvl4pPr>
              <a:buClr>
                <a:schemeClr val="tx2">
                  <a:lumMod val="50000"/>
                  <a:lumOff val="50000"/>
                </a:schemeClr>
              </a:buClr>
              <a:defRPr sz="1800"/>
            </a:lvl4pPr>
            <a:lvl5pPr>
              <a:buClr>
                <a:schemeClr val="tx2">
                  <a:lumMod val="50000"/>
                  <a:lumOff val="50000"/>
                </a:schemeClr>
              </a:buCl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a:extLst>
              <a:ext uri="{FF2B5EF4-FFF2-40B4-BE49-F238E27FC236}">
                <a16:creationId xmlns:a16="http://schemas.microsoft.com/office/drawing/2014/main" id="{4DF7633C-C24D-4947-979C-132B3AC405A8}"/>
              </a:ext>
            </a:extLst>
          </p:cNvPr>
          <p:cNvSpPr>
            <a:spLocks noGrp="1"/>
          </p:cNvSpPr>
          <p:nvPr>
            <p:ph sz="quarter" idx="4"/>
          </p:nvPr>
        </p:nvSpPr>
        <p:spPr>
          <a:xfrm>
            <a:off x="6172200" y="2560320"/>
            <a:ext cx="5183188" cy="3446463"/>
          </a:xfrm>
        </p:spPr>
        <p:txBody>
          <a:bodyPr>
            <a:normAutofit/>
          </a:bodyPr>
          <a:lstStyle>
            <a:lvl1pPr>
              <a:buClr>
                <a:schemeClr val="tx2">
                  <a:lumMod val="50000"/>
                  <a:lumOff val="50000"/>
                </a:schemeClr>
              </a:buClr>
              <a:defRPr sz="1800"/>
            </a:lvl1pPr>
            <a:lvl2pPr>
              <a:buClr>
                <a:schemeClr val="tx2">
                  <a:lumMod val="50000"/>
                  <a:lumOff val="50000"/>
                </a:schemeClr>
              </a:buClr>
              <a:defRPr sz="1800"/>
            </a:lvl2pPr>
            <a:lvl3pPr>
              <a:buClr>
                <a:schemeClr val="tx2">
                  <a:lumMod val="50000"/>
                  <a:lumOff val="50000"/>
                </a:schemeClr>
              </a:buClr>
              <a:defRPr sz="1800"/>
            </a:lvl3pPr>
            <a:lvl4pPr>
              <a:buClr>
                <a:schemeClr val="tx2">
                  <a:lumMod val="50000"/>
                  <a:lumOff val="50000"/>
                </a:schemeClr>
              </a:buClr>
              <a:defRPr sz="1800"/>
            </a:lvl4pPr>
            <a:lvl5pPr>
              <a:buClr>
                <a:schemeClr val="tx2">
                  <a:lumMod val="50000"/>
                  <a:lumOff val="50000"/>
                </a:schemeClr>
              </a:buCl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CE8A46E1-3934-4807-900F-CA7A4D8D66B3}"/>
              </a:ext>
            </a:extLst>
          </p:cNvPr>
          <p:cNvSpPr>
            <a:spLocks noGrp="1"/>
          </p:cNvSpPr>
          <p:nvPr>
            <p:ph type="dt" sz="half" idx="10"/>
          </p:nvPr>
        </p:nvSpPr>
        <p:spPr/>
        <p:txBody>
          <a:bodyPr/>
          <a:lstStyle/>
          <a:p>
            <a:r>
              <a:rPr lang="en-US"/>
              <a:t>3/1/20XX</a:t>
            </a:r>
          </a:p>
        </p:txBody>
      </p:sp>
      <p:sp>
        <p:nvSpPr>
          <p:cNvPr id="8" name="Footer Placeholder 7">
            <a:extLst>
              <a:ext uri="{FF2B5EF4-FFF2-40B4-BE49-F238E27FC236}">
                <a16:creationId xmlns:a16="http://schemas.microsoft.com/office/drawing/2014/main" id="{4BC9C6EA-1549-4601-8226-E5C43469CAFE}"/>
              </a:ext>
            </a:extLst>
          </p:cNvPr>
          <p:cNvSpPr>
            <a:spLocks noGrp="1"/>
          </p:cNvSpPr>
          <p:nvPr>
            <p:ph type="ftr" sz="quarter" idx="11"/>
          </p:nvPr>
        </p:nvSpPr>
        <p:spPr/>
        <p:txBody>
          <a:bodyPr/>
          <a:lstStyle/>
          <a:p>
            <a:r>
              <a:rPr lang="en-US"/>
              <a:t>SAMPLE FOOTER TEXT</a:t>
            </a:r>
          </a:p>
        </p:txBody>
      </p:sp>
      <p:sp>
        <p:nvSpPr>
          <p:cNvPr id="9" name="Slide Number Placeholder 8">
            <a:extLst>
              <a:ext uri="{FF2B5EF4-FFF2-40B4-BE49-F238E27FC236}">
                <a16:creationId xmlns:a16="http://schemas.microsoft.com/office/drawing/2014/main" id="{F3658246-003D-4024-9F4B-BA3BD3FBFFBC}"/>
              </a:ext>
            </a:extLst>
          </p:cNvPr>
          <p:cNvSpPr>
            <a:spLocks noGrp="1"/>
          </p:cNvSpPr>
          <p:nvPr>
            <p:ph type="sldNum" sz="quarter" idx="12"/>
          </p:nvPr>
        </p:nvSpPr>
        <p:spPr/>
        <p:txBody>
          <a:bodyPr/>
          <a:lstStyle/>
          <a:p>
            <a:fld id="{28844951-7827-47D4-8276-7DDE1FA7D85A}" type="slidenum">
              <a:rPr lang="en-US" smtClean="0"/>
              <a:t>‹#›</a:t>
            </a:fld>
            <a:endParaRPr lang="en-US"/>
          </a:p>
        </p:txBody>
      </p:sp>
      <p:sp>
        <p:nvSpPr>
          <p:cNvPr id="10" name="Title 9">
            <a:extLst>
              <a:ext uri="{FF2B5EF4-FFF2-40B4-BE49-F238E27FC236}">
                <a16:creationId xmlns:a16="http://schemas.microsoft.com/office/drawing/2014/main" id="{351C83D0-CBAB-4E41-89AB-89FF36D38A0A}"/>
              </a:ext>
            </a:extLst>
          </p:cNvPr>
          <p:cNvSpPr>
            <a:spLocks noGrp="1"/>
          </p:cNvSpPr>
          <p:nvPr>
            <p:ph type="title"/>
          </p:nvPr>
        </p:nvSpPr>
        <p:spPr/>
        <p:txBody>
          <a:bodyPr/>
          <a:lstStyle/>
          <a:p>
            <a:r>
              <a:rPr lang="en-US"/>
              <a:t>Click to edit Master title style</a:t>
            </a:r>
          </a:p>
        </p:txBody>
      </p:sp>
      <p:sp>
        <p:nvSpPr>
          <p:cNvPr id="11" name="Text Placeholder 2">
            <a:extLst>
              <a:ext uri="{FF2B5EF4-FFF2-40B4-BE49-F238E27FC236}">
                <a16:creationId xmlns:a16="http://schemas.microsoft.com/office/drawing/2014/main" id="{9C302BB0-D231-4195-8083-264C01DF99B8}"/>
              </a:ext>
            </a:extLst>
          </p:cNvPr>
          <p:cNvSpPr>
            <a:spLocks noGrp="1"/>
          </p:cNvSpPr>
          <p:nvPr>
            <p:ph type="body" idx="1"/>
          </p:nvPr>
        </p:nvSpPr>
        <p:spPr>
          <a:xfrm>
            <a:off x="839787" y="2011680"/>
            <a:ext cx="5157787" cy="530352"/>
          </a:xfrm>
        </p:spPr>
        <p:txBody>
          <a:bodyPr anchor="t" anchorCtr="0">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Text Placeholder 4">
            <a:extLst>
              <a:ext uri="{FF2B5EF4-FFF2-40B4-BE49-F238E27FC236}">
                <a16:creationId xmlns:a16="http://schemas.microsoft.com/office/drawing/2014/main" id="{5B2A70FA-99E0-466C-AC57-33C48353BBDB}"/>
              </a:ext>
            </a:extLst>
          </p:cNvPr>
          <p:cNvSpPr>
            <a:spLocks noGrp="1"/>
          </p:cNvSpPr>
          <p:nvPr>
            <p:ph type="body" sz="quarter" idx="13"/>
          </p:nvPr>
        </p:nvSpPr>
        <p:spPr>
          <a:xfrm>
            <a:off x="6169027" y="2011680"/>
            <a:ext cx="5183187" cy="530352"/>
          </a:xfrm>
        </p:spPr>
        <p:txBody>
          <a:bodyPr anchor="t" anchorCtr="0">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9457478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Section Break">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BE04ED02-B678-4D1E-BEDA-7E28F9038DF5}"/>
              </a:ext>
              <a:ext uri="{C183D7F6-B498-43B3-948B-1728B52AA6E4}">
                <adec:decorative xmlns:adec="http://schemas.microsoft.com/office/drawing/2017/decorative" val="1"/>
              </a:ext>
            </a:extLst>
          </p:cNvPr>
          <p:cNvSpPr/>
          <p:nvPr userDrawn="1"/>
        </p:nvSpPr>
        <p:spPr>
          <a:xfrm>
            <a:off x="9277" y="9278"/>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85E2C5A2-B8B2-47C5-8E1B-3A97E2C9BB13}"/>
              </a:ext>
              <a:ext uri="{C183D7F6-B498-43B3-948B-1728B52AA6E4}">
                <adec:decorative xmlns:adec="http://schemas.microsoft.com/office/drawing/2017/decorative" val="1"/>
              </a:ext>
            </a:extLst>
          </p:cNvPr>
          <p:cNvSpPr/>
          <p:nvPr userDrawn="1"/>
        </p:nvSpPr>
        <p:spPr>
          <a:xfrm>
            <a:off x="12325" y="9278"/>
            <a:ext cx="12188952"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3FD8455-A2E1-40B3-B6C4-36070AF58F78}"/>
              </a:ext>
              <a:ext uri="{C183D7F6-B498-43B3-948B-1728B52AA6E4}">
                <adec:decorative xmlns:adec="http://schemas.microsoft.com/office/drawing/2017/decorative" val="1"/>
              </a:ext>
            </a:extLst>
          </p:cNvPr>
          <p:cNvSpPr/>
          <p:nvPr userDrawn="1"/>
        </p:nvSpPr>
        <p:spPr>
          <a:xfrm>
            <a:off x="1524" y="0"/>
            <a:ext cx="12188952" cy="6858000"/>
          </a:xfrm>
          <a:prstGeom prst="rect">
            <a:avLst/>
          </a:prstGeom>
          <a:gradFill flip="none" rotWithShape="1">
            <a:gsLst>
              <a:gs pos="0">
                <a:schemeClr val="accent5"/>
              </a:gs>
              <a:gs pos="100000">
                <a:schemeClr val="accent5">
                  <a:lumMod val="60000"/>
                  <a:lumOff val="4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Freeform: Shape 7">
            <a:extLst>
              <a:ext uri="{FF2B5EF4-FFF2-40B4-BE49-F238E27FC236}">
                <a16:creationId xmlns:a16="http://schemas.microsoft.com/office/drawing/2014/main" id="{0F53BE70-C6B1-407C-9333-7251BDC77A9E}"/>
              </a:ext>
              <a:ext uri="{C183D7F6-B498-43B3-948B-1728B52AA6E4}">
                <adec:decorative xmlns:adec="http://schemas.microsoft.com/office/drawing/2017/decorative" val="1"/>
              </a:ext>
            </a:extLst>
          </p:cNvPr>
          <p:cNvSpPr/>
          <p:nvPr userDrawn="1"/>
        </p:nvSpPr>
        <p:spPr>
          <a:xfrm>
            <a:off x="33186" y="9279"/>
            <a:ext cx="5770017" cy="2411171"/>
          </a:xfrm>
          <a:custGeom>
            <a:avLst/>
            <a:gdLst>
              <a:gd name="connsiteX0" fmla="*/ 0 w 5770017"/>
              <a:gd name="connsiteY0" fmla="*/ 0 h 2411171"/>
              <a:gd name="connsiteX1" fmla="*/ 5770017 w 5770017"/>
              <a:gd name="connsiteY1" fmla="*/ 0 h 2411171"/>
              <a:gd name="connsiteX2" fmla="*/ 5715824 w 5770017"/>
              <a:gd name="connsiteY2" fmla="*/ 124746 h 2411171"/>
              <a:gd name="connsiteX3" fmla="*/ 4925072 w 5770017"/>
              <a:gd name="connsiteY3" fmla="*/ 1254414 h 2411171"/>
              <a:gd name="connsiteX4" fmla="*/ 125602 w 5770017"/>
              <a:gd name="connsiteY4" fmla="*/ 1864423 h 2411171"/>
              <a:gd name="connsiteX5" fmla="*/ 0 w 5770017"/>
              <a:gd name="connsiteY5" fmla="*/ 1785927 h 2411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70017" h="2411171">
                <a:moveTo>
                  <a:pt x="0" y="0"/>
                </a:moveTo>
                <a:lnTo>
                  <a:pt x="5770017" y="0"/>
                </a:lnTo>
                <a:lnTo>
                  <a:pt x="5715824" y="124746"/>
                </a:lnTo>
                <a:cubicBezTo>
                  <a:pt x="5526044" y="533784"/>
                  <a:pt x="5262460" y="917027"/>
                  <a:pt x="4925072" y="1254414"/>
                </a:cubicBezTo>
                <a:cubicBezTo>
                  <a:pt x="3623720" y="2555767"/>
                  <a:pt x="1640148" y="2759102"/>
                  <a:pt x="125602" y="1864423"/>
                </a:cubicBezTo>
                <a:lnTo>
                  <a:pt x="0" y="1785927"/>
                </a:lnTo>
                <a:close/>
              </a:path>
            </a:pathLst>
          </a:custGeom>
          <a:gradFill>
            <a:gsLst>
              <a:gs pos="0">
                <a:schemeClr val="accent2">
                  <a:alpha val="20000"/>
                </a:schemeClr>
              </a:gs>
              <a:gs pos="100000">
                <a:schemeClr val="accent1">
                  <a:alpha val="20000"/>
                </a:schemeClr>
              </a:gs>
            </a:gsLst>
            <a:lin ang="2700000" scaled="1"/>
          </a:gradFill>
          <a:ln>
            <a:noFill/>
          </a:ln>
          <a:effectLst>
            <a:softEdge rad="520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ame 8">
            <a:extLst>
              <a:ext uri="{FF2B5EF4-FFF2-40B4-BE49-F238E27FC236}">
                <a16:creationId xmlns:a16="http://schemas.microsoft.com/office/drawing/2014/main" id="{05864DDE-75C0-4BE6-93FF-A960706ADEC3}"/>
              </a:ext>
              <a:ext uri="{C183D7F6-B498-43B3-948B-1728B52AA6E4}">
                <adec:decorative xmlns:adec="http://schemas.microsoft.com/office/drawing/2017/decorative" val="1"/>
              </a:ext>
            </a:extLst>
          </p:cNvPr>
          <p:cNvSpPr/>
          <p:nvPr userDrawn="1"/>
        </p:nvSpPr>
        <p:spPr>
          <a:xfrm>
            <a:off x="1524" y="0"/>
            <a:ext cx="12188952" cy="6858000"/>
          </a:xfrm>
          <a:prstGeom prst="frame">
            <a:avLst>
              <a:gd name="adj1" fmla="val 716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Title 1">
            <a:extLst>
              <a:ext uri="{FF2B5EF4-FFF2-40B4-BE49-F238E27FC236}">
                <a16:creationId xmlns:a16="http://schemas.microsoft.com/office/drawing/2014/main" id="{1BC3FA0F-EAE5-4DCE-ACFF-9AD00ED39FCF}"/>
              </a:ext>
            </a:extLst>
          </p:cNvPr>
          <p:cNvSpPr>
            <a:spLocks noGrp="1"/>
          </p:cNvSpPr>
          <p:nvPr>
            <p:ph type="ctrTitle"/>
          </p:nvPr>
        </p:nvSpPr>
        <p:spPr>
          <a:xfrm>
            <a:off x="847477" y="1131641"/>
            <a:ext cx="5322618" cy="2387600"/>
          </a:xfrm>
        </p:spPr>
        <p:txBody>
          <a:bodyPr/>
          <a:lstStyle>
            <a:lvl1pPr>
              <a:defRPr>
                <a:solidFill>
                  <a:schemeClr val="bg1"/>
                </a:solidFill>
              </a:defRPr>
            </a:lvl1pPr>
          </a:lstStyle>
          <a:p>
            <a:pPr algn="l"/>
            <a:r>
              <a:rPr lang="en-US">
                <a:solidFill>
                  <a:srgbClr val="FFFFFF"/>
                </a:solidFill>
                <a:ea typeface="Cambria" panose="02040503050406030204" pitchFamily="18" charset="0"/>
                <a:cs typeface="Sabon Next LT" panose="020B0502040204020203" pitchFamily="2" charset="0"/>
              </a:rPr>
              <a:t>Click to edit Master title style</a:t>
            </a:r>
            <a:endParaRPr lang="en-US" dirty="0">
              <a:solidFill>
                <a:srgbClr val="FFFFFF"/>
              </a:solidFill>
              <a:ea typeface="Cambria" panose="02040503050406030204" pitchFamily="18" charset="0"/>
              <a:cs typeface="Sabon Next LT" panose="020B0502040204020203" pitchFamily="2" charset="0"/>
            </a:endParaRPr>
          </a:p>
        </p:txBody>
      </p:sp>
      <p:sp>
        <p:nvSpPr>
          <p:cNvPr id="18" name="Picture Placeholder 17">
            <a:extLst>
              <a:ext uri="{FF2B5EF4-FFF2-40B4-BE49-F238E27FC236}">
                <a16:creationId xmlns:a16="http://schemas.microsoft.com/office/drawing/2014/main" id="{71FA5E0E-BEE1-4976-92B1-61EF64E34371}"/>
              </a:ext>
            </a:extLst>
          </p:cNvPr>
          <p:cNvSpPr>
            <a:spLocks noGrp="1"/>
          </p:cNvSpPr>
          <p:nvPr>
            <p:ph type="pic" sz="quarter" idx="13"/>
          </p:nvPr>
        </p:nvSpPr>
        <p:spPr>
          <a:xfrm>
            <a:off x="6784848" y="905256"/>
            <a:ext cx="4581144" cy="2450592"/>
          </a:xfrm>
          <a:solidFill>
            <a:schemeClr val="tx1">
              <a:lumMod val="50000"/>
              <a:lumOff val="50000"/>
            </a:schemeClr>
          </a:solidFill>
        </p:spPr>
        <p:txBody>
          <a:bodyPr/>
          <a:lstStyle>
            <a:lvl1pPr marL="457200" indent="-228600">
              <a:buFont typeface="Arial" panose="020B0604020202020204" pitchFamily="34" charset="0"/>
              <a:buChar char="•"/>
              <a:defRPr>
                <a:solidFill>
                  <a:schemeClr val="bg1"/>
                </a:solidFill>
              </a:defRPr>
            </a:lvl1pPr>
          </a:lstStyle>
          <a:p>
            <a:r>
              <a:rPr lang="en-US"/>
              <a:t>Click icon to add picture</a:t>
            </a:r>
            <a:endParaRPr lang="en-US" dirty="0"/>
          </a:p>
        </p:txBody>
      </p:sp>
      <p:sp>
        <p:nvSpPr>
          <p:cNvPr id="20" name="Picture Placeholder 17">
            <a:extLst>
              <a:ext uri="{FF2B5EF4-FFF2-40B4-BE49-F238E27FC236}">
                <a16:creationId xmlns:a16="http://schemas.microsoft.com/office/drawing/2014/main" id="{03379FE8-A6CE-4F5A-BE1A-B2267589BE85}"/>
              </a:ext>
            </a:extLst>
          </p:cNvPr>
          <p:cNvSpPr>
            <a:spLocks noGrp="1"/>
          </p:cNvSpPr>
          <p:nvPr>
            <p:ph type="pic" sz="quarter" idx="14"/>
          </p:nvPr>
        </p:nvSpPr>
        <p:spPr>
          <a:xfrm>
            <a:off x="6784848" y="3520440"/>
            <a:ext cx="4581144" cy="2450592"/>
          </a:xfrm>
          <a:solidFill>
            <a:schemeClr val="tx1">
              <a:lumMod val="50000"/>
              <a:lumOff val="50000"/>
            </a:schemeClr>
          </a:solidFill>
        </p:spPr>
        <p:txBody>
          <a:bodyPr/>
          <a:lstStyle>
            <a:lvl1pPr marL="457200" indent="-228600">
              <a:buFont typeface="Arial" panose="020B0604020202020204" pitchFamily="34" charset="0"/>
              <a:buChar char="•"/>
              <a:defRPr>
                <a:solidFill>
                  <a:schemeClr val="bg1"/>
                </a:solidFill>
              </a:defRPr>
            </a:lvl1pPr>
          </a:lstStyle>
          <a:p>
            <a:r>
              <a:rPr lang="en-US" dirty="0"/>
              <a:t>Click icon to add picture</a:t>
            </a:r>
          </a:p>
        </p:txBody>
      </p:sp>
      <p:sp>
        <p:nvSpPr>
          <p:cNvPr id="13" name="Text Placeholder 12">
            <a:extLst>
              <a:ext uri="{FF2B5EF4-FFF2-40B4-BE49-F238E27FC236}">
                <a16:creationId xmlns:a16="http://schemas.microsoft.com/office/drawing/2014/main" id="{6DD090CA-24E8-46A7-889A-A4FDD00A33E5}"/>
              </a:ext>
            </a:extLst>
          </p:cNvPr>
          <p:cNvSpPr>
            <a:spLocks noGrp="1"/>
          </p:cNvSpPr>
          <p:nvPr>
            <p:ph type="body" sz="quarter" idx="15"/>
          </p:nvPr>
        </p:nvSpPr>
        <p:spPr>
          <a:xfrm>
            <a:off x="838200" y="3600450"/>
            <a:ext cx="5322888" cy="2451100"/>
          </a:xfrm>
        </p:spPr>
        <p:txBody>
          <a:bodyPr>
            <a:normAutofit/>
          </a:bodyPr>
          <a:lstStyle>
            <a:lvl1pPr marL="0" indent="0">
              <a:buNone/>
              <a:defRPr sz="2800">
                <a:solidFill>
                  <a:schemeClr val="bg1"/>
                </a:solidFill>
                <a:latin typeface="+mn-lt"/>
              </a:defRPr>
            </a:lvl1pPr>
          </a:lstStyle>
          <a:p>
            <a:pPr lvl="0"/>
            <a:r>
              <a:rPr lang="en-US"/>
              <a:t>Click to edit Master text styles</a:t>
            </a:r>
          </a:p>
        </p:txBody>
      </p:sp>
    </p:spTree>
    <p:extLst>
      <p:ext uri="{BB962C8B-B14F-4D97-AF65-F5344CB8AC3E}">
        <p14:creationId xmlns:p14="http://schemas.microsoft.com/office/powerpoint/2010/main" val="23509354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Introduction">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B910AFBC-7932-43F4-ABEA-C89B2698634B}"/>
              </a:ext>
            </a:extLst>
          </p:cNvPr>
          <p:cNvSpPr>
            <a:spLocks noGrp="1"/>
          </p:cNvSpPr>
          <p:nvPr>
            <p:ph type="title"/>
          </p:nvPr>
        </p:nvSpPr>
        <p:spPr>
          <a:xfrm>
            <a:off x="841249" y="857251"/>
            <a:ext cx="5914937" cy="2076450"/>
          </a:xfrm>
        </p:spPr>
        <p:txBody>
          <a:bodyPr anchor="b">
            <a:normAutofit/>
          </a:bodyPr>
          <a:lstStyle>
            <a:lvl1pPr>
              <a:defRPr>
                <a:gradFill flip="none" rotWithShape="1">
                  <a:gsLst>
                    <a:gs pos="0">
                      <a:schemeClr val="accent5">
                        <a:alpha val="71000"/>
                      </a:schemeClr>
                    </a:gs>
                    <a:gs pos="100000">
                      <a:schemeClr val="accent1">
                        <a:alpha val="70000"/>
                      </a:schemeClr>
                    </a:gs>
                  </a:gsLst>
                  <a:lin ang="0" scaled="1"/>
                  <a:tileRect/>
                </a:gradFill>
              </a:defRPr>
            </a:lvl1pPr>
          </a:lstStyle>
          <a:p>
            <a:r>
              <a:rPr lang="en-US" sz="4400" dirty="0">
                <a:gradFill flip="none" rotWithShape="1">
                  <a:gsLst>
                    <a:gs pos="0">
                      <a:schemeClr val="accent5">
                        <a:alpha val="70000"/>
                      </a:schemeClr>
                    </a:gs>
                    <a:gs pos="100000">
                      <a:schemeClr val="accent1">
                        <a:alpha val="70000"/>
                      </a:schemeClr>
                    </a:gs>
                  </a:gsLst>
                  <a:lin ang="0" scaled="1"/>
                  <a:tileRect/>
                </a:gradFill>
              </a:rPr>
              <a:t>Click to edit Master title style</a:t>
            </a:r>
          </a:p>
        </p:txBody>
      </p:sp>
      <p:sp>
        <p:nvSpPr>
          <p:cNvPr id="17" name="Content Placeholder 2">
            <a:extLst>
              <a:ext uri="{FF2B5EF4-FFF2-40B4-BE49-F238E27FC236}">
                <a16:creationId xmlns:a16="http://schemas.microsoft.com/office/drawing/2014/main" id="{1178A42D-5ED2-4AB6-BE4B-4109074320DF}"/>
              </a:ext>
            </a:extLst>
          </p:cNvPr>
          <p:cNvSpPr>
            <a:spLocks noGrp="1"/>
          </p:cNvSpPr>
          <p:nvPr>
            <p:ph idx="1"/>
          </p:nvPr>
        </p:nvSpPr>
        <p:spPr>
          <a:xfrm>
            <a:off x="841248" y="3190875"/>
            <a:ext cx="5914938" cy="2986087"/>
          </a:xfrm>
        </p:spPr>
        <p:txBody>
          <a:bodyPr>
            <a:noAutofit/>
          </a:bodyPr>
          <a:lstStyle>
            <a:lvl1pPr marL="0" indent="0">
              <a:lnSpc>
                <a:spcPct val="100000"/>
              </a:lnSpc>
              <a:buNone/>
              <a:defRPr sz="2000"/>
            </a:lvl1pPr>
          </a:lstStyle>
          <a:p>
            <a:pPr marL="228600" lvl="0" indent="-228600"/>
            <a:r>
              <a:rPr lang="en-US" sz="1800">
                <a:solidFill>
                  <a:schemeClr val="tx2">
                    <a:alpha val="60000"/>
                  </a:schemeClr>
                </a:solidFill>
              </a:rPr>
              <a:t>Click to edit Master text styles</a:t>
            </a:r>
          </a:p>
        </p:txBody>
      </p:sp>
      <p:sp>
        <p:nvSpPr>
          <p:cNvPr id="29" name="Date Placeholder 1">
            <a:extLst>
              <a:ext uri="{FF2B5EF4-FFF2-40B4-BE49-F238E27FC236}">
                <a16:creationId xmlns:a16="http://schemas.microsoft.com/office/drawing/2014/main" id="{4D9A7D07-2BA3-438D-972B-EA578370D50F}"/>
              </a:ext>
            </a:extLst>
          </p:cNvPr>
          <p:cNvSpPr>
            <a:spLocks noGrp="1"/>
          </p:cNvSpPr>
          <p:nvPr>
            <p:ph type="dt" sz="half" idx="10"/>
          </p:nvPr>
        </p:nvSpPr>
        <p:spPr>
          <a:xfrm>
            <a:off x="838200" y="6429375"/>
            <a:ext cx="2743200" cy="365125"/>
          </a:xfrm>
        </p:spPr>
        <p:txBody>
          <a:bodyPr/>
          <a:lstStyle>
            <a:lvl1pPr>
              <a:defRPr>
                <a:solidFill>
                  <a:schemeClr val="tx2">
                    <a:alpha val="60000"/>
                  </a:schemeClr>
                </a:solidFill>
              </a:defRPr>
            </a:lvl1pPr>
          </a:lstStyle>
          <a:p>
            <a:r>
              <a:rPr lang="en-US"/>
              <a:t>3/1/20XX</a:t>
            </a:r>
          </a:p>
        </p:txBody>
      </p:sp>
      <p:sp>
        <p:nvSpPr>
          <p:cNvPr id="24" name="Picture Placeholder 23">
            <a:extLst>
              <a:ext uri="{FF2B5EF4-FFF2-40B4-BE49-F238E27FC236}">
                <a16:creationId xmlns:a16="http://schemas.microsoft.com/office/drawing/2014/main" id="{C8720583-BC84-48EB-85BC-AE71214A30A5}"/>
              </a:ext>
            </a:extLst>
          </p:cNvPr>
          <p:cNvSpPr>
            <a:spLocks noGrp="1"/>
          </p:cNvSpPr>
          <p:nvPr>
            <p:ph type="pic" sz="quarter" idx="13"/>
          </p:nvPr>
        </p:nvSpPr>
        <p:spPr>
          <a:xfrm>
            <a:off x="12396298" y="0"/>
            <a:ext cx="4599432" cy="2286000"/>
          </a:xfrm>
          <a:noFill/>
        </p:spPr>
        <p:txBody>
          <a:bodyPr/>
          <a:lstStyle>
            <a:lvl1pPr marL="457200" indent="-228600">
              <a:buFont typeface="Arial" panose="020B0604020202020204" pitchFamily="34" charset="0"/>
              <a:buChar char="•"/>
              <a:defRPr>
                <a:solidFill>
                  <a:schemeClr val="bg1"/>
                </a:solidFill>
              </a:defRPr>
            </a:lvl1pPr>
          </a:lstStyle>
          <a:p>
            <a:r>
              <a:rPr lang="en-US"/>
              <a:t>Click icon to add picture</a:t>
            </a:r>
            <a:endParaRPr lang="en-US" dirty="0"/>
          </a:p>
        </p:txBody>
      </p:sp>
      <p:sp>
        <p:nvSpPr>
          <p:cNvPr id="25" name="Picture Placeholder 23">
            <a:extLst>
              <a:ext uri="{FF2B5EF4-FFF2-40B4-BE49-F238E27FC236}">
                <a16:creationId xmlns:a16="http://schemas.microsoft.com/office/drawing/2014/main" id="{C3F0A5CD-C47A-4CDF-BE99-75F3A81B18FB}"/>
              </a:ext>
            </a:extLst>
          </p:cNvPr>
          <p:cNvSpPr>
            <a:spLocks noGrp="1"/>
          </p:cNvSpPr>
          <p:nvPr>
            <p:ph type="pic" sz="quarter" idx="14"/>
          </p:nvPr>
        </p:nvSpPr>
        <p:spPr>
          <a:xfrm>
            <a:off x="12396298" y="2286000"/>
            <a:ext cx="4599432" cy="2286000"/>
          </a:xfrm>
          <a:noFill/>
        </p:spPr>
        <p:txBody>
          <a:bodyPr/>
          <a:lstStyle>
            <a:lvl1pPr marL="457200" indent="-228600">
              <a:buFont typeface="Arial" panose="020B0604020202020204" pitchFamily="34" charset="0"/>
              <a:buChar char="•"/>
              <a:defRPr>
                <a:solidFill>
                  <a:schemeClr val="bg1"/>
                </a:solidFill>
              </a:defRPr>
            </a:lvl1pPr>
          </a:lstStyle>
          <a:p>
            <a:r>
              <a:rPr lang="en-US"/>
              <a:t>Click icon to add picture</a:t>
            </a:r>
            <a:endParaRPr lang="en-US" dirty="0"/>
          </a:p>
        </p:txBody>
      </p:sp>
      <p:sp>
        <p:nvSpPr>
          <p:cNvPr id="26" name="Picture Placeholder 23">
            <a:extLst>
              <a:ext uri="{FF2B5EF4-FFF2-40B4-BE49-F238E27FC236}">
                <a16:creationId xmlns:a16="http://schemas.microsoft.com/office/drawing/2014/main" id="{7329454B-9275-4E86-B32E-91C0DB62AA71}"/>
              </a:ext>
            </a:extLst>
          </p:cNvPr>
          <p:cNvSpPr>
            <a:spLocks noGrp="1"/>
          </p:cNvSpPr>
          <p:nvPr>
            <p:ph type="pic" sz="quarter" idx="15"/>
          </p:nvPr>
        </p:nvSpPr>
        <p:spPr>
          <a:xfrm>
            <a:off x="12396298" y="4572000"/>
            <a:ext cx="4599432" cy="2286000"/>
          </a:xfrm>
          <a:noFill/>
        </p:spPr>
        <p:txBody>
          <a:bodyPr/>
          <a:lstStyle>
            <a:lvl1pPr marL="457200" indent="-228600">
              <a:buFont typeface="Arial" panose="020B0604020202020204" pitchFamily="34" charset="0"/>
              <a:buChar char="•"/>
              <a:defRPr>
                <a:solidFill>
                  <a:schemeClr val="bg1"/>
                </a:solidFill>
              </a:defRPr>
            </a:lvl1pPr>
          </a:lstStyle>
          <a:p>
            <a:r>
              <a:rPr lang="en-US" dirty="0"/>
              <a:t>Click icon to add picture</a:t>
            </a:r>
          </a:p>
        </p:txBody>
      </p:sp>
      <p:sp>
        <p:nvSpPr>
          <p:cNvPr id="30" name="Footer Placeholder 2">
            <a:extLst>
              <a:ext uri="{FF2B5EF4-FFF2-40B4-BE49-F238E27FC236}">
                <a16:creationId xmlns:a16="http://schemas.microsoft.com/office/drawing/2014/main" id="{21E9E1BF-D594-4F96-8DBE-5A8DD51D3B58}"/>
              </a:ext>
            </a:extLst>
          </p:cNvPr>
          <p:cNvSpPr>
            <a:spLocks noGrp="1"/>
          </p:cNvSpPr>
          <p:nvPr>
            <p:ph type="ftr" sz="quarter" idx="11"/>
          </p:nvPr>
        </p:nvSpPr>
        <p:spPr>
          <a:xfrm>
            <a:off x="4038600" y="6429375"/>
            <a:ext cx="4114800" cy="365125"/>
          </a:xfrm>
        </p:spPr>
        <p:txBody>
          <a:bodyPr/>
          <a:lstStyle>
            <a:lvl1pPr algn="l">
              <a:defRPr>
                <a:solidFill>
                  <a:schemeClr val="tx2">
                    <a:alpha val="60000"/>
                  </a:schemeClr>
                </a:solidFill>
              </a:defRPr>
            </a:lvl1pPr>
          </a:lstStyle>
          <a:p>
            <a:r>
              <a:rPr lang="en-US"/>
              <a:t>SAMPLE FOOTER TEXT</a:t>
            </a:r>
            <a:endParaRPr lang="en-US" dirty="0"/>
          </a:p>
        </p:txBody>
      </p:sp>
      <p:sp>
        <p:nvSpPr>
          <p:cNvPr id="31" name="Slide Number Placeholder 3">
            <a:extLst>
              <a:ext uri="{FF2B5EF4-FFF2-40B4-BE49-F238E27FC236}">
                <a16:creationId xmlns:a16="http://schemas.microsoft.com/office/drawing/2014/main" id="{C30FDEF8-F3F3-42D5-9EE1-EDDF18B35377}"/>
              </a:ext>
            </a:extLst>
          </p:cNvPr>
          <p:cNvSpPr>
            <a:spLocks noGrp="1"/>
          </p:cNvSpPr>
          <p:nvPr>
            <p:ph type="sldNum" sz="quarter" idx="12"/>
          </p:nvPr>
        </p:nvSpPr>
        <p:spPr>
          <a:xfrm>
            <a:off x="8610600" y="6429375"/>
            <a:ext cx="2743200" cy="365125"/>
          </a:xfrm>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37917928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B3FB0C32-F044-4939-92E4-8BA39B7A391A}"/>
              </a:ext>
              <a:ext uri="{C183D7F6-B498-43B3-948B-1728B52AA6E4}">
                <adec:decorative xmlns:adec="http://schemas.microsoft.com/office/drawing/2017/decorative" val="1"/>
              </a:ext>
            </a:extLst>
          </p:cNvPr>
          <p:cNvSpPr/>
          <p:nvPr userDrawn="1"/>
        </p:nvSpPr>
        <p:spPr>
          <a:xfrm>
            <a:off x="3050" y="-663"/>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584BE8A-3E34-4967-9E7C-13EC8F6A990A}"/>
              </a:ext>
              <a:ext uri="{C183D7F6-B498-43B3-948B-1728B52AA6E4}">
                <adec:decorative xmlns:adec="http://schemas.microsoft.com/office/drawing/2017/decorative" val="1"/>
              </a:ext>
            </a:extLst>
          </p:cNvPr>
          <p:cNvSpPr/>
          <p:nvPr userDrawn="1"/>
        </p:nvSpPr>
        <p:spPr>
          <a:xfrm>
            <a:off x="3050" y="-663"/>
            <a:ext cx="12188952" cy="6858000"/>
          </a:xfrm>
          <a:prstGeom prst="rect">
            <a:avLst/>
          </a:prstGeom>
          <a:gradFill flip="none" rotWithShape="1">
            <a:gsLst>
              <a:gs pos="0">
                <a:schemeClr val="accent5"/>
              </a:gs>
              <a:gs pos="100000">
                <a:schemeClr val="accent1">
                  <a:alpha val="6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9BFF676-EC35-4FFD-8894-CA4F2830700A}"/>
              </a:ext>
              <a:ext uri="{C183D7F6-B498-43B3-948B-1728B52AA6E4}">
                <adec:decorative xmlns:adec="http://schemas.microsoft.com/office/drawing/2017/decorative" val="1"/>
              </a:ext>
            </a:extLst>
          </p:cNvPr>
          <p:cNvSpPr/>
          <p:nvPr userDrawn="1"/>
        </p:nvSpPr>
        <p:spPr>
          <a:xfrm>
            <a:off x="-34818" y="-9762"/>
            <a:ext cx="12188952" cy="6858000"/>
          </a:xfrm>
          <a:prstGeom prst="rect">
            <a:avLst/>
          </a:prstGeom>
          <a:solidFill>
            <a:schemeClr val="accent5">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32DA1557-E095-4C82-B659-3AF550080BB1}"/>
              </a:ext>
              <a:ext uri="{C183D7F6-B498-43B3-948B-1728B52AA6E4}">
                <adec:decorative xmlns:adec="http://schemas.microsoft.com/office/drawing/2017/decorative" val="1"/>
              </a:ext>
            </a:extLst>
          </p:cNvPr>
          <p:cNvSpPr/>
          <p:nvPr userDrawn="1"/>
        </p:nvSpPr>
        <p:spPr>
          <a:xfrm rot="16200000">
            <a:off x="2746250" y="-663"/>
            <a:ext cx="6857999" cy="6857998"/>
          </a:xfrm>
          <a:prstGeom prst="ellipse">
            <a:avLst/>
          </a:prstGeom>
          <a:gradFill>
            <a:gsLst>
              <a:gs pos="0">
                <a:schemeClr val="accent1">
                  <a:lumMod val="20000"/>
                  <a:lumOff val="80000"/>
                  <a:alpha val="40000"/>
                </a:schemeClr>
              </a:gs>
              <a:gs pos="100000">
                <a:schemeClr val="accent1">
                  <a:alpha val="40000"/>
                </a:schemeClr>
              </a:gs>
            </a:gsLst>
            <a:lin ang="2700000" scaled="1"/>
          </a:gradFill>
          <a:ln>
            <a:noFill/>
          </a:ln>
          <a:effectLst>
            <a:softEdge rad="520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9F34E5EF-94D7-4AE0-BDD1-81A3ECDE614C}"/>
              </a:ext>
              <a:ext uri="{C183D7F6-B498-43B3-948B-1728B52AA6E4}">
                <adec:decorative xmlns:adec="http://schemas.microsoft.com/office/drawing/2017/decorative" val="1"/>
              </a:ext>
            </a:extLst>
          </p:cNvPr>
          <p:cNvSpPr/>
          <p:nvPr userDrawn="1"/>
        </p:nvSpPr>
        <p:spPr>
          <a:xfrm rot="16200000">
            <a:off x="28160" y="-73991"/>
            <a:ext cx="5589934" cy="5737916"/>
          </a:xfrm>
          <a:prstGeom prst="ellipse">
            <a:avLst/>
          </a:prstGeom>
          <a:gradFill>
            <a:gsLst>
              <a:gs pos="0">
                <a:schemeClr val="accent1">
                  <a:alpha val="40000"/>
                </a:schemeClr>
              </a:gs>
              <a:gs pos="100000">
                <a:schemeClr val="accent5">
                  <a:alpha val="20000"/>
                </a:schemeClr>
              </a:gs>
            </a:gsLst>
            <a:lin ang="2700000" scaled="1"/>
          </a:gradFill>
          <a:ln>
            <a:noFill/>
          </a:ln>
          <a:effectLst>
            <a:softEdge rad="952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a:extLst>
              <a:ext uri="{FF2B5EF4-FFF2-40B4-BE49-F238E27FC236}">
                <a16:creationId xmlns:a16="http://schemas.microsoft.com/office/drawing/2014/main" id="{D829E57E-3199-4AAA-B2D5-F93264FDA0B5}"/>
              </a:ext>
              <a:ext uri="{C183D7F6-B498-43B3-948B-1728B52AA6E4}">
                <adec:decorative xmlns:adec="http://schemas.microsoft.com/office/drawing/2017/decorative" val="1"/>
              </a:ext>
            </a:extLst>
          </p:cNvPr>
          <p:cNvSpPr/>
          <p:nvPr userDrawn="1"/>
        </p:nvSpPr>
        <p:spPr>
          <a:xfrm rot="16200000">
            <a:off x="6442672" y="193606"/>
            <a:ext cx="5760743" cy="5737917"/>
          </a:xfrm>
          <a:prstGeom prst="ellipse">
            <a:avLst/>
          </a:prstGeom>
          <a:gradFill>
            <a:gsLst>
              <a:gs pos="0">
                <a:schemeClr val="accent1">
                  <a:alpha val="20000"/>
                </a:schemeClr>
              </a:gs>
              <a:gs pos="100000">
                <a:schemeClr val="accent5">
                  <a:alpha val="40000"/>
                </a:schemeClr>
              </a:gs>
            </a:gsLst>
            <a:lin ang="2700000" scaled="1"/>
          </a:gradFill>
          <a:ln>
            <a:noFill/>
          </a:ln>
          <a:effectLst>
            <a:softEdge rad="1003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descr="Tag=CustomerPhoto&#10;Crop=1&#10;Align=N/A">
            <a:extLst>
              <a:ext uri="{FF2B5EF4-FFF2-40B4-BE49-F238E27FC236}">
                <a16:creationId xmlns:a16="http://schemas.microsoft.com/office/drawing/2014/main" id="{8A791822-0971-4E61-A5E4-9AAD258F58E3}"/>
              </a:ext>
            </a:extLst>
          </p:cNvPr>
          <p:cNvPicPr>
            <a:picLocks/>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72686" y="-665"/>
            <a:ext cx="12188952" cy="6858000"/>
          </a:xfrm>
          <a:prstGeom prst="rect">
            <a:avLst/>
          </a:prstGeom>
        </p:spPr>
      </p:pic>
      <p:sp>
        <p:nvSpPr>
          <p:cNvPr id="18" name="Title 1">
            <a:extLst>
              <a:ext uri="{FF2B5EF4-FFF2-40B4-BE49-F238E27FC236}">
                <a16:creationId xmlns:a16="http://schemas.microsoft.com/office/drawing/2014/main" id="{B86D7D99-F789-4EDA-861D-B6B994F05F1D}"/>
              </a:ext>
            </a:extLst>
          </p:cNvPr>
          <p:cNvSpPr>
            <a:spLocks noGrp="1"/>
          </p:cNvSpPr>
          <p:nvPr>
            <p:ph type="ctrTitle"/>
          </p:nvPr>
        </p:nvSpPr>
        <p:spPr>
          <a:xfrm>
            <a:off x="1527050" y="1121700"/>
            <a:ext cx="9144000" cy="2387600"/>
          </a:xfrm>
        </p:spPr>
        <p:txBody>
          <a:bodyPr/>
          <a:lstStyle>
            <a:lvl1pPr algn="ctr">
              <a:defRPr>
                <a:solidFill>
                  <a:schemeClr val="bg1"/>
                </a:solidFill>
              </a:defRPr>
            </a:lvl1pPr>
          </a:lstStyle>
          <a:p>
            <a:r>
              <a:rPr lang="en-US">
                <a:solidFill>
                  <a:srgbClr val="FFFFFF"/>
                </a:solidFill>
                <a:effectLst>
                  <a:outerShdw blurRad="38100" dist="38100" dir="2700000" algn="tl">
                    <a:srgbClr val="000000">
                      <a:alpha val="43137"/>
                    </a:srgbClr>
                  </a:outerShdw>
                </a:effectLst>
                <a:ea typeface="Cambria" panose="02040503050406030204" pitchFamily="18" charset="0"/>
                <a:cs typeface="Sabon Next LT" panose="020B0502040204020203" pitchFamily="2" charset="0"/>
              </a:rPr>
              <a:t>Click to edit Master title style</a:t>
            </a:r>
            <a:endParaRPr lang="en-US" dirty="0">
              <a:solidFill>
                <a:srgbClr val="FFFFFF"/>
              </a:solidFill>
              <a:effectLst>
                <a:outerShdw blurRad="38100" dist="38100" dir="2700000" algn="tl">
                  <a:srgbClr val="000000">
                    <a:alpha val="43137"/>
                  </a:srgbClr>
                </a:outerShdw>
              </a:effectLst>
              <a:ea typeface="Cambria" panose="02040503050406030204" pitchFamily="18" charset="0"/>
              <a:cs typeface="Sabon Next LT" panose="020B0502040204020203" pitchFamily="2" charset="0"/>
            </a:endParaRPr>
          </a:p>
        </p:txBody>
      </p:sp>
      <p:sp>
        <p:nvSpPr>
          <p:cNvPr id="20" name="Text Placeholder 12">
            <a:extLst>
              <a:ext uri="{FF2B5EF4-FFF2-40B4-BE49-F238E27FC236}">
                <a16:creationId xmlns:a16="http://schemas.microsoft.com/office/drawing/2014/main" id="{2B39487B-EA73-4D7B-93AA-D63B49F4DA7F}"/>
              </a:ext>
            </a:extLst>
          </p:cNvPr>
          <p:cNvSpPr>
            <a:spLocks noGrp="1"/>
          </p:cNvSpPr>
          <p:nvPr>
            <p:ph type="body" sz="quarter" idx="15"/>
          </p:nvPr>
        </p:nvSpPr>
        <p:spPr>
          <a:xfrm>
            <a:off x="1527050" y="3600450"/>
            <a:ext cx="9144000" cy="2451100"/>
          </a:xfrm>
        </p:spPr>
        <p:txBody>
          <a:bodyPr>
            <a:normAutofit/>
          </a:bodyPr>
          <a:lstStyle>
            <a:lvl1pPr marL="0" indent="0" algn="ctr">
              <a:buNone/>
              <a:defRPr sz="2800">
                <a:solidFill>
                  <a:schemeClr val="bg1"/>
                </a:solidFill>
                <a:effectLst/>
                <a:latin typeface="+mn-lt"/>
              </a:defRPr>
            </a:lvl1pPr>
          </a:lstStyle>
          <a:p>
            <a:pPr lvl="0"/>
            <a:r>
              <a:rPr lang="en-US"/>
              <a:t>Click to edit Master text styles</a:t>
            </a:r>
          </a:p>
        </p:txBody>
      </p:sp>
    </p:spTree>
    <p:extLst>
      <p:ext uri="{BB962C8B-B14F-4D97-AF65-F5344CB8AC3E}">
        <p14:creationId xmlns:p14="http://schemas.microsoft.com/office/powerpoint/2010/main" val="11555448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9514EC-06A8-AE47-B38A-7C6570AB2DE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661083D-1B50-CD44-982B-0FEC1CC3D2FE}"/>
              </a:ext>
            </a:extLst>
          </p:cNvPr>
          <p:cNvSpPr>
            <a:spLocks noGrp="1"/>
          </p:cNvSpPr>
          <p:nvPr>
            <p:ph idx="1"/>
          </p:nvPr>
        </p:nvSpPr>
        <p:spPr>
          <a:xfrm>
            <a:off x="838200" y="2584704"/>
            <a:ext cx="10515600" cy="3295914"/>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564B55DE-02E9-1241-852F-D83E29F0BE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541824-DF27-284A-B633-2C05EDCB5215}"/>
              </a:ext>
            </a:extLst>
          </p:cNvPr>
          <p:cNvSpPr>
            <a:spLocks noGrp="1"/>
          </p:cNvSpPr>
          <p:nvPr>
            <p:ph type="sldNum" sz="quarter" idx="12"/>
          </p:nvPr>
        </p:nvSpPr>
        <p:spPr/>
        <p:txBody>
          <a:bodyPr/>
          <a:lstStyle/>
          <a:p>
            <a:fld id="{A4478E0B-7401-2D44-B6B4-9519A67BAE3C}" type="slidenum">
              <a:rPr lang="en-US" smtClean="0"/>
              <a:t>‹#›</a:t>
            </a:fld>
            <a:endParaRPr lang="en-US"/>
          </a:p>
        </p:txBody>
      </p:sp>
      <p:sp>
        <p:nvSpPr>
          <p:cNvPr id="11" name="Content Placeholder 9">
            <a:extLst>
              <a:ext uri="{FF2B5EF4-FFF2-40B4-BE49-F238E27FC236}">
                <a16:creationId xmlns:a16="http://schemas.microsoft.com/office/drawing/2014/main" id="{C44EBAEC-2C0F-AC42-B8DA-9D6700B2E32E}"/>
              </a:ext>
            </a:extLst>
          </p:cNvPr>
          <p:cNvSpPr>
            <a:spLocks noGrp="1"/>
          </p:cNvSpPr>
          <p:nvPr>
            <p:ph sz="quarter" idx="13"/>
          </p:nvPr>
        </p:nvSpPr>
        <p:spPr>
          <a:xfrm>
            <a:off x="212725" y="1253331"/>
            <a:ext cx="7493000" cy="482600"/>
          </a:xfrm>
        </p:spPr>
        <p:txBody>
          <a:bodyPr>
            <a:noAutofit/>
          </a:bodyPr>
          <a:lstStyle>
            <a:lvl1pPr marL="0" indent="0">
              <a:buFontTx/>
              <a:buNone/>
              <a:defRPr sz="2000"/>
            </a:lvl1pPr>
            <a:lvl2pPr>
              <a:defRPr sz="2000"/>
            </a:lvl2pPr>
            <a:lvl3pPr>
              <a:defRPr sz="2000"/>
            </a:lvl3pPr>
            <a:lvl4pPr>
              <a:defRPr sz="2000"/>
            </a:lvl4pPr>
            <a:lvl5pPr>
              <a:defRPr sz="2000"/>
            </a:lvl5pPr>
          </a:lstStyle>
          <a:p>
            <a:pPr lvl="0"/>
            <a:r>
              <a:rPr lang="en-US"/>
              <a:t>Click to edit Master text styles</a:t>
            </a:r>
          </a:p>
        </p:txBody>
      </p:sp>
      <p:pic>
        <p:nvPicPr>
          <p:cNvPr id="8" name="Picture 7" descr="Icon&#10;&#10;Description automatically generated">
            <a:extLst>
              <a:ext uri="{FF2B5EF4-FFF2-40B4-BE49-F238E27FC236}">
                <a16:creationId xmlns:a16="http://schemas.microsoft.com/office/drawing/2014/main" id="{85BF54E6-B730-D146-BD9B-15E7D383B3C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42172" y="3920133"/>
            <a:ext cx="2212997" cy="2063535"/>
          </a:xfrm>
          <a:prstGeom prst="rect">
            <a:avLst/>
          </a:prstGeom>
        </p:spPr>
      </p:pic>
    </p:spTree>
    <p:extLst>
      <p:ext uri="{BB962C8B-B14F-4D97-AF65-F5344CB8AC3E}">
        <p14:creationId xmlns:p14="http://schemas.microsoft.com/office/powerpoint/2010/main" val="39720179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2D32C02-2973-8445-BBA9-BE51BE7F6E4C}"/>
              </a:ext>
            </a:extLst>
          </p:cNvPr>
          <p:cNvSpPr/>
          <p:nvPr userDrawn="1"/>
        </p:nvSpPr>
        <p:spPr>
          <a:xfrm>
            <a:off x="0" y="0"/>
            <a:ext cx="12192000" cy="6858000"/>
          </a:xfrm>
          <a:prstGeom prst="rect">
            <a:avLst/>
          </a:prstGeom>
          <a:gradFill flip="none" rotWithShape="1">
            <a:gsLst>
              <a:gs pos="0">
                <a:srgbClr val="F4669F"/>
              </a:gs>
              <a:gs pos="100000">
                <a:srgbClr val="2E276A"/>
              </a:gs>
              <a:gs pos="47000">
                <a:srgbClr val="5C50A1"/>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erson posing for a picture&#10;&#10;Description automatically generated with low confidence">
            <a:extLst>
              <a:ext uri="{FF2B5EF4-FFF2-40B4-BE49-F238E27FC236}">
                <a16:creationId xmlns:a16="http://schemas.microsoft.com/office/drawing/2014/main" id="{C1BB0782-A901-FC4B-A54F-F56A398F21EA}"/>
              </a:ext>
            </a:extLst>
          </p:cNvPr>
          <p:cNvPicPr>
            <a:picLocks noChangeAspect="1"/>
          </p:cNvPicPr>
          <p:nvPr userDrawn="1"/>
        </p:nvPicPr>
        <p:blipFill rotWithShape="1">
          <a:blip r:embed="rId2" cstate="screen">
            <a:alphaModFix amt="20000"/>
            <a:extLst>
              <a:ext uri="{28A0092B-C50C-407E-A947-70E740481C1C}">
                <a14:useLocalDpi xmlns:a14="http://schemas.microsoft.com/office/drawing/2010/main"/>
              </a:ext>
            </a:extLst>
          </a:blip>
          <a:srcRect/>
          <a:stretch/>
        </p:blipFill>
        <p:spPr>
          <a:xfrm>
            <a:off x="-10392" y="0"/>
            <a:ext cx="12202392" cy="6858000"/>
          </a:xfrm>
          <a:prstGeom prst="rect">
            <a:avLst/>
          </a:prstGeom>
        </p:spPr>
      </p:pic>
      <p:sp>
        <p:nvSpPr>
          <p:cNvPr id="3" name="Date Placeholder 2">
            <a:extLst>
              <a:ext uri="{FF2B5EF4-FFF2-40B4-BE49-F238E27FC236}">
                <a16:creationId xmlns:a16="http://schemas.microsoft.com/office/drawing/2014/main" id="{7295A620-28E2-8E41-9454-4629C9AEE9FC}"/>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B1F2FD90-2BA8-264D-AA23-79D61873395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201E6A4-4C49-084B-9F37-DF3DC1142AAD}"/>
              </a:ext>
            </a:extLst>
          </p:cNvPr>
          <p:cNvSpPr>
            <a:spLocks noGrp="1"/>
          </p:cNvSpPr>
          <p:nvPr>
            <p:ph type="sldNum" sz="quarter" idx="12"/>
          </p:nvPr>
        </p:nvSpPr>
        <p:spPr/>
        <p:txBody>
          <a:bodyPr/>
          <a:lstStyle/>
          <a:p>
            <a:fld id="{A7451A1B-757A-D347-ADAA-BB07E8042080}" type="slidenum">
              <a:rPr lang="en-US" smtClean="0"/>
              <a:t>‹#›</a:t>
            </a:fld>
            <a:endParaRPr lang="en-US"/>
          </a:p>
        </p:txBody>
      </p:sp>
      <p:sp>
        <p:nvSpPr>
          <p:cNvPr id="14" name="Title Placeholder 1">
            <a:extLst>
              <a:ext uri="{FF2B5EF4-FFF2-40B4-BE49-F238E27FC236}">
                <a16:creationId xmlns:a16="http://schemas.microsoft.com/office/drawing/2014/main" id="{0425C329-C589-8A4C-8645-36147842727A}"/>
              </a:ext>
            </a:extLst>
          </p:cNvPr>
          <p:cNvSpPr>
            <a:spLocks noGrp="1"/>
          </p:cNvSpPr>
          <p:nvPr>
            <p:ph type="title"/>
          </p:nvPr>
        </p:nvSpPr>
        <p:spPr>
          <a:xfrm>
            <a:off x="457200" y="2724913"/>
            <a:ext cx="10515600" cy="1159258"/>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16" name="Text Placeholder 15">
            <a:extLst>
              <a:ext uri="{FF2B5EF4-FFF2-40B4-BE49-F238E27FC236}">
                <a16:creationId xmlns:a16="http://schemas.microsoft.com/office/drawing/2014/main" id="{80FAF5D2-C39A-A04B-BA7A-647380615963}"/>
              </a:ext>
            </a:extLst>
          </p:cNvPr>
          <p:cNvSpPr>
            <a:spLocks noGrp="1"/>
          </p:cNvSpPr>
          <p:nvPr>
            <p:ph type="body" sz="quarter" idx="13" hasCustomPrompt="1"/>
          </p:nvPr>
        </p:nvSpPr>
        <p:spPr>
          <a:xfrm>
            <a:off x="457200" y="4095751"/>
            <a:ext cx="10515600" cy="512826"/>
          </a:xfrm>
          <a:prstGeom prst="rect">
            <a:avLst/>
          </a:prstGeom>
        </p:spPr>
        <p:txBody>
          <a:bodyPr>
            <a:noAutofit/>
          </a:bodyPr>
          <a:lstStyle>
            <a:lvl1pPr marL="0" indent="0">
              <a:buNone/>
              <a:defRPr>
                <a:solidFill>
                  <a:schemeClr val="bg1"/>
                </a:solidFill>
                <a:latin typeface="Cambria" panose="02040503050406030204" pitchFamily="18" charset="0"/>
              </a:defRPr>
            </a:lvl1pPr>
          </a:lstStyle>
          <a:p>
            <a:pPr lvl="0"/>
            <a:r>
              <a:rPr lang="en-US" dirty="0" err="1"/>
              <a:t>Subheadline</a:t>
            </a:r>
            <a:endParaRPr lang="en-US" dirty="0"/>
          </a:p>
        </p:txBody>
      </p:sp>
      <p:sp>
        <p:nvSpPr>
          <p:cNvPr id="17" name="Text Placeholder 15">
            <a:extLst>
              <a:ext uri="{FF2B5EF4-FFF2-40B4-BE49-F238E27FC236}">
                <a16:creationId xmlns:a16="http://schemas.microsoft.com/office/drawing/2014/main" id="{C71406BF-94E3-FA41-AF60-D6FB21637A56}"/>
              </a:ext>
            </a:extLst>
          </p:cNvPr>
          <p:cNvSpPr>
            <a:spLocks noGrp="1"/>
          </p:cNvSpPr>
          <p:nvPr>
            <p:ph type="body" sz="quarter" idx="14" hasCustomPrompt="1"/>
          </p:nvPr>
        </p:nvSpPr>
        <p:spPr>
          <a:xfrm>
            <a:off x="457200" y="4607815"/>
            <a:ext cx="10515600" cy="512826"/>
          </a:xfrm>
          <a:prstGeom prst="rect">
            <a:avLst/>
          </a:prstGeom>
        </p:spPr>
        <p:txBody>
          <a:bodyPr>
            <a:noAutofit/>
          </a:bodyPr>
          <a:lstStyle>
            <a:lvl1pPr marL="0" indent="0">
              <a:buNone/>
              <a:defRPr i="1">
                <a:solidFill>
                  <a:schemeClr val="bg1"/>
                </a:solidFill>
                <a:latin typeface="Cambria" panose="02040503050406030204" pitchFamily="18" charset="0"/>
              </a:defRPr>
            </a:lvl1pPr>
          </a:lstStyle>
          <a:p>
            <a:pPr lvl="0"/>
            <a:r>
              <a:rPr lang="en-US" dirty="0"/>
              <a:t>Date</a:t>
            </a:r>
          </a:p>
        </p:txBody>
      </p:sp>
      <p:pic>
        <p:nvPicPr>
          <p:cNvPr id="11" name="Picture 10" descr="A picture containing text, clipart&#10;&#10;Description automatically generated">
            <a:extLst>
              <a:ext uri="{FF2B5EF4-FFF2-40B4-BE49-F238E27FC236}">
                <a16:creationId xmlns:a16="http://schemas.microsoft.com/office/drawing/2014/main" id="{CCB53551-8DDE-D346-B801-A6F08C221C6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66927" y="1045355"/>
            <a:ext cx="4210663" cy="1159257"/>
          </a:xfrm>
          <a:prstGeom prst="rect">
            <a:avLst/>
          </a:prstGeom>
        </p:spPr>
      </p:pic>
      <p:grpSp>
        <p:nvGrpSpPr>
          <p:cNvPr id="2" name="Group 1">
            <a:extLst>
              <a:ext uri="{FF2B5EF4-FFF2-40B4-BE49-F238E27FC236}">
                <a16:creationId xmlns:a16="http://schemas.microsoft.com/office/drawing/2014/main" id="{0A1D3EA1-9C46-424B-8F11-FFA66B38AE5D}"/>
              </a:ext>
            </a:extLst>
          </p:cNvPr>
          <p:cNvGrpSpPr/>
          <p:nvPr userDrawn="1"/>
        </p:nvGrpSpPr>
        <p:grpSpPr>
          <a:xfrm>
            <a:off x="-436433" y="4896357"/>
            <a:ext cx="14157847" cy="3234312"/>
            <a:chOff x="-436433" y="4896357"/>
            <a:chExt cx="14157847" cy="3234312"/>
          </a:xfrm>
        </p:grpSpPr>
        <p:pic>
          <p:nvPicPr>
            <p:cNvPr id="9" name="Picture 8" descr="Shape&#10;&#10;Description automatically generated with medium confidence">
              <a:extLst>
                <a:ext uri="{FF2B5EF4-FFF2-40B4-BE49-F238E27FC236}">
                  <a16:creationId xmlns:a16="http://schemas.microsoft.com/office/drawing/2014/main" id="{A388DEE9-B138-104E-9D26-FE19C34D5D8E}"/>
                </a:ext>
              </a:extLst>
            </p:cNvPr>
            <p:cNvPicPr>
              <a:picLocks noChangeAspect="1"/>
            </p:cNvPicPr>
            <p:nvPr userDrawn="1"/>
          </p:nvPicPr>
          <p:blipFill>
            <a:blip r:embed="rId4" cstate="screen">
              <a:alphaModFix/>
              <a:extLst>
                <a:ext uri="{28A0092B-C50C-407E-A947-70E740481C1C}">
                  <a14:useLocalDpi xmlns:a14="http://schemas.microsoft.com/office/drawing/2010/main"/>
                </a:ext>
              </a:extLst>
            </a:blip>
            <a:stretch>
              <a:fillRect/>
            </a:stretch>
          </p:blipFill>
          <p:spPr>
            <a:xfrm flipH="1">
              <a:off x="-436433" y="4896357"/>
              <a:ext cx="14157847" cy="3234312"/>
            </a:xfrm>
            <a:prstGeom prst="rect">
              <a:avLst/>
            </a:prstGeom>
          </p:spPr>
        </p:pic>
        <p:pic>
          <p:nvPicPr>
            <p:cNvPr id="12" name="Picture 11" descr="Shape&#10;&#10;Description automatically generated with medium confidence">
              <a:extLst>
                <a:ext uri="{FF2B5EF4-FFF2-40B4-BE49-F238E27FC236}">
                  <a16:creationId xmlns:a16="http://schemas.microsoft.com/office/drawing/2014/main" id="{AAFF2C71-641D-1943-8F4C-EE0043334E57}"/>
                </a:ext>
              </a:extLst>
            </p:cNvPr>
            <p:cNvPicPr>
              <a:picLocks noChangeAspect="1"/>
            </p:cNvPicPr>
            <p:nvPr userDrawn="1"/>
          </p:nvPicPr>
          <p:blipFill>
            <a:blip r:embed="rId4" cstate="screen">
              <a:alphaModFix/>
              <a:extLst>
                <a:ext uri="{28A0092B-C50C-407E-A947-70E740481C1C}">
                  <a14:useLocalDpi xmlns:a14="http://schemas.microsoft.com/office/drawing/2010/main"/>
                </a:ext>
              </a:extLst>
            </a:blip>
            <a:stretch>
              <a:fillRect/>
            </a:stretch>
          </p:blipFill>
          <p:spPr>
            <a:xfrm flipH="1">
              <a:off x="-436433" y="4896357"/>
              <a:ext cx="14157847" cy="3234312"/>
            </a:xfrm>
            <a:prstGeom prst="rect">
              <a:avLst/>
            </a:prstGeom>
          </p:spPr>
        </p:pic>
      </p:grpSp>
    </p:spTree>
    <p:extLst>
      <p:ext uri="{BB962C8B-B14F-4D97-AF65-F5344CB8AC3E}">
        <p14:creationId xmlns:p14="http://schemas.microsoft.com/office/powerpoint/2010/main" val="23140737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9514EC-06A8-AE47-B38A-7C6570AB2DE1}"/>
              </a:ext>
            </a:extLst>
          </p:cNvPr>
          <p:cNvSpPr>
            <a:spLocks noGrp="1"/>
          </p:cNvSpPr>
          <p:nvPr>
            <p:ph type="title"/>
          </p:nvPr>
        </p:nvSpPr>
        <p:spPr>
          <a:xfrm>
            <a:off x="548918" y="2959510"/>
            <a:ext cx="10311586" cy="1737762"/>
          </a:xfrm>
        </p:spPr>
        <p:txBody>
          <a:bodyPr/>
          <a:lstStyle/>
          <a:p>
            <a:r>
              <a:rPr lang="en-US" dirty="0"/>
              <a:t>Click to edit Master title style</a:t>
            </a:r>
          </a:p>
        </p:txBody>
      </p:sp>
      <p:sp>
        <p:nvSpPr>
          <p:cNvPr id="5" name="Footer Placeholder 4">
            <a:extLst>
              <a:ext uri="{FF2B5EF4-FFF2-40B4-BE49-F238E27FC236}">
                <a16:creationId xmlns:a16="http://schemas.microsoft.com/office/drawing/2014/main" id="{564B55DE-02E9-1241-852F-D83E29F0BE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541824-DF27-284A-B633-2C05EDCB5215}"/>
              </a:ext>
            </a:extLst>
          </p:cNvPr>
          <p:cNvSpPr>
            <a:spLocks noGrp="1"/>
          </p:cNvSpPr>
          <p:nvPr>
            <p:ph type="sldNum" sz="quarter" idx="12"/>
          </p:nvPr>
        </p:nvSpPr>
        <p:spPr/>
        <p:txBody>
          <a:bodyPr/>
          <a:lstStyle/>
          <a:p>
            <a:fld id="{A4478E0B-7401-2D44-B6B4-9519A67BAE3C}" type="slidenum">
              <a:rPr lang="en-US" smtClean="0"/>
              <a:t>‹#›</a:t>
            </a:fld>
            <a:endParaRPr lang="en-US"/>
          </a:p>
        </p:txBody>
      </p:sp>
      <p:pic>
        <p:nvPicPr>
          <p:cNvPr id="7" name="Picture 6" descr="A picture containing text, computer, dark&#10;&#10;Description automatically generated">
            <a:extLst>
              <a:ext uri="{FF2B5EF4-FFF2-40B4-BE49-F238E27FC236}">
                <a16:creationId xmlns:a16="http://schemas.microsoft.com/office/drawing/2014/main" id="{A0421552-8397-7742-93B7-52BBC066237F}"/>
              </a:ext>
            </a:extLst>
          </p:cNvPr>
          <p:cNvPicPr>
            <a:picLocks noChangeAspect="1"/>
          </p:cNvPicPr>
          <p:nvPr userDrawn="1"/>
        </p:nvPicPr>
        <p:blipFill>
          <a:blip r:embed="rId2" cstate="screen">
            <a:alphaModFix amt="35000"/>
            <a:extLst>
              <a:ext uri="{28A0092B-C50C-407E-A947-70E740481C1C}">
                <a14:useLocalDpi xmlns:a14="http://schemas.microsoft.com/office/drawing/2010/main"/>
              </a:ext>
            </a:extLst>
          </a:blip>
          <a:stretch>
            <a:fillRect/>
          </a:stretch>
        </p:blipFill>
        <p:spPr>
          <a:xfrm>
            <a:off x="11470104" y="3714045"/>
            <a:ext cx="2547872" cy="1657444"/>
          </a:xfrm>
          <a:prstGeom prst="rect">
            <a:avLst/>
          </a:prstGeom>
        </p:spPr>
      </p:pic>
    </p:spTree>
    <p:extLst>
      <p:ext uri="{BB962C8B-B14F-4D97-AF65-F5344CB8AC3E}">
        <p14:creationId xmlns:p14="http://schemas.microsoft.com/office/powerpoint/2010/main" val="2344186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9514EC-06A8-AE47-B38A-7C6570AB2DE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661083D-1B50-CD44-982B-0FEC1CC3D2FE}"/>
              </a:ext>
            </a:extLst>
          </p:cNvPr>
          <p:cNvSpPr>
            <a:spLocks noGrp="1"/>
          </p:cNvSpPr>
          <p:nvPr>
            <p:ph idx="1"/>
          </p:nvPr>
        </p:nvSpPr>
        <p:spPr>
          <a:xfrm>
            <a:off x="838200" y="2584704"/>
            <a:ext cx="10515600" cy="3295914"/>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564B55DE-02E9-1241-852F-D83E29F0BE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541824-DF27-284A-B633-2C05EDCB5215}"/>
              </a:ext>
            </a:extLst>
          </p:cNvPr>
          <p:cNvSpPr>
            <a:spLocks noGrp="1"/>
          </p:cNvSpPr>
          <p:nvPr>
            <p:ph type="sldNum" sz="quarter" idx="12"/>
          </p:nvPr>
        </p:nvSpPr>
        <p:spPr/>
        <p:txBody>
          <a:bodyPr/>
          <a:lstStyle/>
          <a:p>
            <a:fld id="{A4478E0B-7401-2D44-B6B4-9519A67BAE3C}" type="slidenum">
              <a:rPr lang="en-US" smtClean="0"/>
              <a:t>‹#›</a:t>
            </a:fld>
            <a:endParaRPr lang="en-US"/>
          </a:p>
        </p:txBody>
      </p:sp>
      <p:pic>
        <p:nvPicPr>
          <p:cNvPr id="7" name="Picture 6" descr="A picture containing text, computer, dark&#10;&#10;Description automatically generated">
            <a:extLst>
              <a:ext uri="{FF2B5EF4-FFF2-40B4-BE49-F238E27FC236}">
                <a16:creationId xmlns:a16="http://schemas.microsoft.com/office/drawing/2014/main" id="{A0421552-8397-7742-93B7-52BBC066237F}"/>
              </a:ext>
            </a:extLst>
          </p:cNvPr>
          <p:cNvPicPr>
            <a:picLocks noChangeAspect="1"/>
          </p:cNvPicPr>
          <p:nvPr userDrawn="1"/>
        </p:nvPicPr>
        <p:blipFill>
          <a:blip r:embed="rId2" cstate="screen">
            <a:alphaModFix amt="15000"/>
            <a:extLst>
              <a:ext uri="{28A0092B-C50C-407E-A947-70E740481C1C}">
                <a14:useLocalDpi xmlns:a14="http://schemas.microsoft.com/office/drawing/2010/main"/>
              </a:ext>
            </a:extLst>
          </a:blip>
          <a:stretch>
            <a:fillRect/>
          </a:stretch>
        </p:blipFill>
        <p:spPr>
          <a:xfrm>
            <a:off x="10981028" y="1722560"/>
            <a:ext cx="3906187" cy="2541056"/>
          </a:xfrm>
          <a:prstGeom prst="rect">
            <a:avLst/>
          </a:prstGeom>
        </p:spPr>
      </p:pic>
      <p:sp>
        <p:nvSpPr>
          <p:cNvPr id="11" name="Content Placeholder 9">
            <a:extLst>
              <a:ext uri="{FF2B5EF4-FFF2-40B4-BE49-F238E27FC236}">
                <a16:creationId xmlns:a16="http://schemas.microsoft.com/office/drawing/2014/main" id="{C44EBAEC-2C0F-AC42-B8DA-9D6700B2E32E}"/>
              </a:ext>
            </a:extLst>
          </p:cNvPr>
          <p:cNvSpPr>
            <a:spLocks noGrp="1"/>
          </p:cNvSpPr>
          <p:nvPr>
            <p:ph sz="quarter" idx="13"/>
          </p:nvPr>
        </p:nvSpPr>
        <p:spPr>
          <a:xfrm>
            <a:off x="212725" y="1253331"/>
            <a:ext cx="7493000" cy="482600"/>
          </a:xfrm>
        </p:spPr>
        <p:txBody>
          <a:bodyPr>
            <a:noAutofit/>
          </a:bodyPr>
          <a:lstStyle>
            <a:lvl1pPr marL="0" indent="0">
              <a:buFontTx/>
              <a:buNone/>
              <a:defRPr sz="2000"/>
            </a:lvl1pPr>
            <a:lvl2pPr>
              <a:defRPr sz="2000"/>
            </a:lvl2pPr>
            <a:lvl3pPr>
              <a:defRPr sz="2000"/>
            </a:lvl3pPr>
            <a:lvl4pPr>
              <a:defRPr sz="2000"/>
            </a:lvl4pPr>
            <a:lvl5pPr>
              <a:defRPr sz="2000"/>
            </a:lvl5pPr>
          </a:lstStyle>
          <a:p>
            <a:pPr lvl="0"/>
            <a:r>
              <a:rPr lang="en-US" dirty="0"/>
              <a:t>Click to edit Master text styles</a:t>
            </a:r>
          </a:p>
        </p:txBody>
      </p:sp>
    </p:spTree>
    <p:extLst>
      <p:ext uri="{BB962C8B-B14F-4D97-AF65-F5344CB8AC3E}">
        <p14:creationId xmlns:p14="http://schemas.microsoft.com/office/powerpoint/2010/main" val="17850337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9514EC-06A8-AE47-B38A-7C6570AB2DE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661083D-1B50-CD44-982B-0FEC1CC3D2FE}"/>
              </a:ext>
            </a:extLst>
          </p:cNvPr>
          <p:cNvSpPr>
            <a:spLocks noGrp="1"/>
          </p:cNvSpPr>
          <p:nvPr>
            <p:ph idx="1"/>
          </p:nvPr>
        </p:nvSpPr>
        <p:spPr>
          <a:xfrm>
            <a:off x="838200" y="2584704"/>
            <a:ext cx="10515600" cy="3295914"/>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564B55DE-02E9-1241-852F-D83E29F0BE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541824-DF27-284A-B633-2C05EDCB5215}"/>
              </a:ext>
            </a:extLst>
          </p:cNvPr>
          <p:cNvSpPr>
            <a:spLocks noGrp="1"/>
          </p:cNvSpPr>
          <p:nvPr>
            <p:ph type="sldNum" sz="quarter" idx="12"/>
          </p:nvPr>
        </p:nvSpPr>
        <p:spPr/>
        <p:txBody>
          <a:bodyPr/>
          <a:lstStyle/>
          <a:p>
            <a:fld id="{A4478E0B-7401-2D44-B6B4-9519A67BAE3C}" type="slidenum">
              <a:rPr lang="en-US" smtClean="0"/>
              <a:t>‹#›</a:t>
            </a:fld>
            <a:endParaRPr lang="en-US"/>
          </a:p>
        </p:txBody>
      </p:sp>
      <p:sp>
        <p:nvSpPr>
          <p:cNvPr id="11" name="Content Placeholder 9">
            <a:extLst>
              <a:ext uri="{FF2B5EF4-FFF2-40B4-BE49-F238E27FC236}">
                <a16:creationId xmlns:a16="http://schemas.microsoft.com/office/drawing/2014/main" id="{C44EBAEC-2C0F-AC42-B8DA-9D6700B2E32E}"/>
              </a:ext>
            </a:extLst>
          </p:cNvPr>
          <p:cNvSpPr>
            <a:spLocks noGrp="1"/>
          </p:cNvSpPr>
          <p:nvPr>
            <p:ph sz="quarter" idx="13"/>
          </p:nvPr>
        </p:nvSpPr>
        <p:spPr>
          <a:xfrm>
            <a:off x="212725" y="1253331"/>
            <a:ext cx="7493000" cy="482600"/>
          </a:xfrm>
        </p:spPr>
        <p:txBody>
          <a:bodyPr>
            <a:noAutofit/>
          </a:bodyPr>
          <a:lstStyle>
            <a:lvl1pPr marL="0" indent="0">
              <a:buFontTx/>
              <a:buNone/>
              <a:defRPr sz="2000"/>
            </a:lvl1pPr>
            <a:lvl2pPr>
              <a:defRPr sz="2000"/>
            </a:lvl2pPr>
            <a:lvl3pPr>
              <a:defRPr sz="2000"/>
            </a:lvl3pPr>
            <a:lvl4pPr>
              <a:defRPr sz="2000"/>
            </a:lvl4pPr>
            <a:lvl5pPr>
              <a:defRPr sz="2000"/>
            </a:lvl5pPr>
          </a:lstStyle>
          <a:p>
            <a:pPr lvl="0"/>
            <a:r>
              <a:rPr lang="en-US" dirty="0"/>
              <a:t>Click to edit Master text styles</a:t>
            </a:r>
          </a:p>
        </p:txBody>
      </p:sp>
      <p:pic>
        <p:nvPicPr>
          <p:cNvPr id="8" name="Picture 7" descr="Icon&#10;&#10;Description automatically generated">
            <a:extLst>
              <a:ext uri="{FF2B5EF4-FFF2-40B4-BE49-F238E27FC236}">
                <a16:creationId xmlns:a16="http://schemas.microsoft.com/office/drawing/2014/main" id="{85BF54E6-B730-D146-BD9B-15E7D383B3C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42172" y="3920133"/>
            <a:ext cx="2212997" cy="2063535"/>
          </a:xfrm>
          <a:prstGeom prst="rect">
            <a:avLst/>
          </a:prstGeom>
        </p:spPr>
      </p:pic>
    </p:spTree>
    <p:extLst>
      <p:ext uri="{BB962C8B-B14F-4D97-AF65-F5344CB8AC3E}">
        <p14:creationId xmlns:p14="http://schemas.microsoft.com/office/powerpoint/2010/main" val="30873214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9514EC-06A8-AE47-B38A-7C6570AB2DE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661083D-1B50-CD44-982B-0FEC1CC3D2F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564B55DE-02E9-1241-852F-D83E29F0BE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541824-DF27-284A-B633-2C05EDCB5215}"/>
              </a:ext>
            </a:extLst>
          </p:cNvPr>
          <p:cNvSpPr>
            <a:spLocks noGrp="1"/>
          </p:cNvSpPr>
          <p:nvPr>
            <p:ph type="sldNum" sz="quarter" idx="12"/>
          </p:nvPr>
        </p:nvSpPr>
        <p:spPr/>
        <p:txBody>
          <a:bodyPr/>
          <a:lstStyle/>
          <a:p>
            <a:fld id="{A4478E0B-7401-2D44-B6B4-9519A67BAE3C}" type="slidenum">
              <a:rPr lang="en-US" smtClean="0"/>
              <a:t>‹#›</a:t>
            </a:fld>
            <a:endParaRPr lang="en-US"/>
          </a:p>
        </p:txBody>
      </p:sp>
      <p:pic>
        <p:nvPicPr>
          <p:cNvPr id="8" name="Picture 7" descr="Icon&#10;&#10;Description automatically generated">
            <a:extLst>
              <a:ext uri="{FF2B5EF4-FFF2-40B4-BE49-F238E27FC236}">
                <a16:creationId xmlns:a16="http://schemas.microsoft.com/office/drawing/2014/main" id="{8E98FBA3-2590-B94A-894B-E9337E8AA79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88604" y="3298341"/>
            <a:ext cx="2212997" cy="2063535"/>
          </a:xfrm>
          <a:prstGeom prst="rect">
            <a:avLst/>
          </a:prstGeom>
        </p:spPr>
      </p:pic>
    </p:spTree>
    <p:extLst>
      <p:ext uri="{BB962C8B-B14F-4D97-AF65-F5344CB8AC3E}">
        <p14:creationId xmlns:p14="http://schemas.microsoft.com/office/powerpoint/2010/main" val="10513232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9514EC-06A8-AE47-B38A-7C6570AB2DE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661083D-1B50-CD44-982B-0FEC1CC3D2F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564B55DE-02E9-1241-852F-D83E29F0BE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541824-DF27-284A-B633-2C05EDCB5215}"/>
              </a:ext>
            </a:extLst>
          </p:cNvPr>
          <p:cNvSpPr>
            <a:spLocks noGrp="1"/>
          </p:cNvSpPr>
          <p:nvPr>
            <p:ph type="sldNum" sz="quarter" idx="12"/>
          </p:nvPr>
        </p:nvSpPr>
        <p:spPr/>
        <p:txBody>
          <a:bodyPr/>
          <a:lstStyle/>
          <a:p>
            <a:fld id="{A4478E0B-7401-2D44-B6B4-9519A67BAE3C}" type="slidenum">
              <a:rPr lang="en-US" smtClean="0"/>
              <a:t>‹#›</a:t>
            </a:fld>
            <a:endParaRPr lang="en-US"/>
          </a:p>
        </p:txBody>
      </p:sp>
      <p:pic>
        <p:nvPicPr>
          <p:cNvPr id="7" name="Picture 6" descr="A picture containing text, computer, dark&#10;&#10;Description automatically generated">
            <a:extLst>
              <a:ext uri="{FF2B5EF4-FFF2-40B4-BE49-F238E27FC236}">
                <a16:creationId xmlns:a16="http://schemas.microsoft.com/office/drawing/2014/main" id="{CFD9E074-A87A-A84D-8E3C-403AC1922414}"/>
              </a:ext>
            </a:extLst>
          </p:cNvPr>
          <p:cNvPicPr>
            <a:picLocks noChangeAspect="1"/>
          </p:cNvPicPr>
          <p:nvPr userDrawn="1"/>
        </p:nvPicPr>
        <p:blipFill>
          <a:blip r:embed="rId2" cstate="screen">
            <a:alphaModFix amt="15000"/>
            <a:extLst>
              <a:ext uri="{28A0092B-C50C-407E-A947-70E740481C1C}">
                <a14:useLocalDpi xmlns:a14="http://schemas.microsoft.com/office/drawing/2010/main"/>
              </a:ext>
            </a:extLst>
          </a:blip>
          <a:stretch>
            <a:fillRect/>
          </a:stretch>
        </p:blipFill>
        <p:spPr>
          <a:xfrm>
            <a:off x="10981028" y="1722560"/>
            <a:ext cx="3906187" cy="2541056"/>
          </a:xfrm>
          <a:prstGeom prst="rect">
            <a:avLst/>
          </a:prstGeom>
        </p:spPr>
      </p:pic>
    </p:spTree>
    <p:extLst>
      <p:ext uri="{BB962C8B-B14F-4D97-AF65-F5344CB8AC3E}">
        <p14:creationId xmlns:p14="http://schemas.microsoft.com/office/powerpoint/2010/main" val="22962133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9514EC-06A8-AE47-B38A-7C6570AB2DE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661083D-1B50-CD44-982B-0FEC1CC3D2FE}"/>
              </a:ext>
            </a:extLst>
          </p:cNvPr>
          <p:cNvSpPr>
            <a:spLocks noGrp="1"/>
          </p:cNvSpPr>
          <p:nvPr>
            <p:ph idx="1"/>
          </p:nvPr>
        </p:nvSpPr>
        <p:spPr>
          <a:xfrm>
            <a:off x="212035" y="1529280"/>
            <a:ext cx="11748317"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564B55DE-02E9-1241-852F-D83E29F0BE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541824-DF27-284A-B633-2C05EDCB5215}"/>
              </a:ext>
            </a:extLst>
          </p:cNvPr>
          <p:cNvSpPr>
            <a:spLocks noGrp="1"/>
          </p:cNvSpPr>
          <p:nvPr>
            <p:ph type="sldNum" sz="quarter" idx="12"/>
          </p:nvPr>
        </p:nvSpPr>
        <p:spPr/>
        <p:txBody>
          <a:bodyPr/>
          <a:lstStyle/>
          <a:p>
            <a:fld id="{A4478E0B-7401-2D44-B6B4-9519A67BAE3C}" type="slidenum">
              <a:rPr lang="en-US" smtClean="0"/>
              <a:t>‹#›</a:t>
            </a:fld>
            <a:endParaRPr lang="en-US"/>
          </a:p>
        </p:txBody>
      </p:sp>
    </p:spTree>
    <p:extLst>
      <p:ext uri="{BB962C8B-B14F-4D97-AF65-F5344CB8AC3E}">
        <p14:creationId xmlns:p14="http://schemas.microsoft.com/office/powerpoint/2010/main" val="416203112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image" Target="../media/image7.emf"/><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image" Target="../media/image6.pn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theme" Target="../theme/theme2.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image" Target="../media/image8.jpe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17.xml"/><Relationship Id="rId7"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 Id="rId9" Type="http://schemas.openxmlformats.org/officeDocument/2006/relationships/image" Target="../media/image17.png"/></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23.xml"/><Relationship Id="rId7" Type="http://schemas.openxmlformats.org/officeDocument/2006/relationships/slideLayout" Target="../slideLayouts/slideLayout27.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5" Type="http://schemas.openxmlformats.org/officeDocument/2006/relationships/slideLayout" Target="../slideLayouts/slideLayout25.xml"/><Relationship Id="rId4"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Picture 10" descr="A picture containing person, indoor, hair, close&#10;&#10;Description automatically generated">
            <a:extLst>
              <a:ext uri="{FF2B5EF4-FFF2-40B4-BE49-F238E27FC236}">
                <a16:creationId xmlns:a16="http://schemas.microsoft.com/office/drawing/2014/main" id="{F1EF38C5-5169-F348-9FF5-ECADE50CBF62}"/>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1"/>
            <a:ext cx="12192000" cy="6858000"/>
          </a:xfrm>
          <a:prstGeom prst="rect">
            <a:avLst/>
          </a:prstGeom>
        </p:spPr>
      </p:pic>
      <p:sp>
        <p:nvSpPr>
          <p:cNvPr id="4" name="Date Placeholder 3">
            <a:extLst>
              <a:ext uri="{FF2B5EF4-FFF2-40B4-BE49-F238E27FC236}">
                <a16:creationId xmlns:a16="http://schemas.microsoft.com/office/drawing/2014/main" id="{8C115F0B-4608-4246-921C-EEE13A8CD8B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6F65463A-9842-8B4E-AA8F-628CA118949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5BF602B-24B5-824A-9BB6-66199567637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451A1B-757A-D347-ADAA-BB07E8042080}" type="slidenum">
              <a:rPr lang="en-US" smtClean="0"/>
              <a:t>‹#›</a:t>
            </a:fld>
            <a:endParaRPr lang="en-US"/>
          </a:p>
        </p:txBody>
      </p:sp>
      <p:pic>
        <p:nvPicPr>
          <p:cNvPr id="12" name="Picture 11" descr="A picture containing text, clipart&#10;&#10;Description automatically generated">
            <a:extLst>
              <a:ext uri="{FF2B5EF4-FFF2-40B4-BE49-F238E27FC236}">
                <a16:creationId xmlns:a16="http://schemas.microsoft.com/office/drawing/2014/main" id="{BECE9070-3D08-B144-8D8D-9873DBBA7E49}"/>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566927" y="1557419"/>
            <a:ext cx="4210663" cy="1159257"/>
          </a:xfrm>
          <a:prstGeom prst="rect">
            <a:avLst/>
          </a:prstGeom>
        </p:spPr>
      </p:pic>
      <p:sp>
        <p:nvSpPr>
          <p:cNvPr id="22" name="Title Placeholder 1">
            <a:extLst>
              <a:ext uri="{FF2B5EF4-FFF2-40B4-BE49-F238E27FC236}">
                <a16:creationId xmlns:a16="http://schemas.microsoft.com/office/drawing/2014/main" id="{98169DB6-4BB8-FC43-8021-035A4DE2CAC2}"/>
              </a:ext>
            </a:extLst>
          </p:cNvPr>
          <p:cNvSpPr>
            <a:spLocks noGrp="1"/>
          </p:cNvSpPr>
          <p:nvPr>
            <p:ph type="title"/>
          </p:nvPr>
        </p:nvSpPr>
        <p:spPr>
          <a:xfrm>
            <a:off x="457200" y="3236978"/>
            <a:ext cx="10515600" cy="1159258"/>
          </a:xfrm>
          <a:prstGeom prst="rect">
            <a:avLst/>
          </a:prstGeom>
        </p:spPr>
        <p:txBody>
          <a:bodyPr vert="horz" lIns="91440" tIns="45720" rIns="91440" bIns="45720" rtlCol="0" anchor="ctr">
            <a:normAutofit/>
          </a:bodyPr>
          <a:lstStyle/>
          <a:p>
            <a:r>
              <a:rPr lang="en-US"/>
              <a:t>Click to edit Master title style</a:t>
            </a:r>
            <a:endParaRPr lang="en-US" dirty="0"/>
          </a:p>
        </p:txBody>
      </p:sp>
    </p:spTree>
    <p:extLst>
      <p:ext uri="{BB962C8B-B14F-4D97-AF65-F5344CB8AC3E}">
        <p14:creationId xmlns:p14="http://schemas.microsoft.com/office/powerpoint/2010/main" val="980779954"/>
      </p:ext>
    </p:extLst>
  </p:cSld>
  <p:clrMap bg1="lt1" tx1="dk1" bg2="lt2" tx2="dk2" accent1="accent1" accent2="accent2" accent3="accent3" accent4="accent4" accent5="accent5" accent6="accent6" hlink="hlink" folHlink="folHlink"/>
  <p:sldLayoutIdLst>
    <p:sldLayoutId id="2147483695" r:id="rId1"/>
    <p:sldLayoutId id="2147483705" r:id="rId2"/>
    <p:sldLayoutId id="2147483711" r:id="rId3"/>
    <p:sldLayoutId id="2147483704" r:id="rId4"/>
  </p:sldLayoutIdLst>
  <p:hf hdr="0" ftr="0" dt="0"/>
  <p:txStyles>
    <p:titleStyle>
      <a:lvl1pPr algn="l" defTabSz="914400" rtl="0" eaLnBrk="1" latinLnBrk="0" hangingPunct="1">
        <a:lnSpc>
          <a:spcPct val="90000"/>
        </a:lnSpc>
        <a:spcBef>
          <a:spcPct val="0"/>
        </a:spcBef>
        <a:buNone/>
        <a:defRPr sz="3600" kern="1200">
          <a:solidFill>
            <a:schemeClr val="bg1"/>
          </a:solidFill>
          <a:latin typeface="Cambria" panose="02040503050406030204"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1854EA4-914B-8943-9359-CC1B4021F310}"/>
              </a:ext>
            </a:extLst>
          </p:cNvPr>
          <p:cNvSpPr>
            <a:spLocks noGrp="1"/>
          </p:cNvSpPr>
          <p:nvPr>
            <p:ph type="title"/>
          </p:nvPr>
        </p:nvSpPr>
        <p:spPr>
          <a:xfrm>
            <a:off x="212035" y="258780"/>
            <a:ext cx="10515600" cy="688423"/>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a:extLst>
              <a:ext uri="{FF2B5EF4-FFF2-40B4-BE49-F238E27FC236}">
                <a16:creationId xmlns:a16="http://schemas.microsoft.com/office/drawing/2014/main" id="{9CF6D274-107C-8D44-B6D6-224CEC65B7B7}"/>
              </a:ext>
            </a:extLst>
          </p:cNvPr>
          <p:cNvSpPr>
            <a:spLocks noGrp="1"/>
          </p:cNvSpPr>
          <p:nvPr>
            <p:ph type="body" idx="1"/>
          </p:nvPr>
        </p:nvSpPr>
        <p:spPr>
          <a:xfrm>
            <a:off x="838200" y="1529280"/>
            <a:ext cx="10515600" cy="4351338"/>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5998875B-6851-3646-A3C4-CBA1C8B2494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626BA60-E6E7-D244-ABB7-FA7AB1EC4D62}"/>
              </a:ext>
            </a:extLst>
          </p:cNvPr>
          <p:cNvSpPr>
            <a:spLocks noGrp="1"/>
          </p:cNvSpPr>
          <p:nvPr>
            <p:ph type="sldNum" sz="quarter" idx="4"/>
          </p:nvPr>
        </p:nvSpPr>
        <p:spPr>
          <a:xfrm>
            <a:off x="212035" y="6356350"/>
            <a:ext cx="473765" cy="365125"/>
          </a:xfrm>
          <a:prstGeom prst="rect">
            <a:avLst/>
          </a:prstGeom>
        </p:spPr>
        <p:txBody>
          <a:bodyPr vert="horz" lIns="91440" tIns="45720" rIns="91440" bIns="45720" rtlCol="0" anchor="ctr"/>
          <a:lstStyle>
            <a:lvl1pPr algn="l">
              <a:defRPr sz="1200">
                <a:solidFill>
                  <a:srgbClr val="5C50A1"/>
                </a:solidFill>
                <a:latin typeface="Cambria" panose="02040503050406030204" pitchFamily="18" charset="0"/>
              </a:defRPr>
            </a:lvl1pPr>
          </a:lstStyle>
          <a:p>
            <a:fld id="{A4478E0B-7401-2D44-B6B4-9519A67BAE3C}" type="slidenum">
              <a:rPr lang="en-US" smtClean="0"/>
              <a:pPr/>
              <a:t>‹#›</a:t>
            </a:fld>
            <a:endParaRPr lang="en-US"/>
          </a:p>
        </p:txBody>
      </p:sp>
      <p:pic>
        <p:nvPicPr>
          <p:cNvPr id="8" name="Picture 7" descr="Logo&#10;&#10;Description automatically generated">
            <a:extLst>
              <a:ext uri="{FF2B5EF4-FFF2-40B4-BE49-F238E27FC236}">
                <a16:creationId xmlns:a16="http://schemas.microsoft.com/office/drawing/2014/main" id="{8FCFF2B0-D8C2-C549-813E-1EA291340DA8}"/>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10622395" y="6311900"/>
            <a:ext cx="1462810" cy="446157"/>
          </a:xfrm>
          <a:prstGeom prst="rect">
            <a:avLst/>
          </a:prstGeom>
        </p:spPr>
      </p:pic>
      <p:pic>
        <p:nvPicPr>
          <p:cNvPr id="9" name="Picture 8">
            <a:extLst>
              <a:ext uri="{FF2B5EF4-FFF2-40B4-BE49-F238E27FC236}">
                <a16:creationId xmlns:a16="http://schemas.microsoft.com/office/drawing/2014/main" id="{431F6F22-E7A9-B246-8F96-1066E45AB04D}"/>
              </a:ext>
            </a:extLst>
          </p:cNvPr>
          <p:cNvPicPr>
            <a:picLocks noChangeAspect="1"/>
          </p:cNvPicPr>
          <p:nvPr userDrawn="1"/>
        </p:nvPicPr>
        <p:blipFill>
          <a:blip r:embed="rId13"/>
          <a:stretch>
            <a:fillRect/>
          </a:stretch>
        </p:blipFill>
        <p:spPr>
          <a:xfrm flipV="1">
            <a:off x="300935" y="1037748"/>
            <a:ext cx="11784270" cy="60249"/>
          </a:xfrm>
          <a:prstGeom prst="rect">
            <a:avLst/>
          </a:prstGeom>
        </p:spPr>
      </p:pic>
      <p:pic>
        <p:nvPicPr>
          <p:cNvPr id="10" name="Picture 9">
            <a:extLst>
              <a:ext uri="{FF2B5EF4-FFF2-40B4-BE49-F238E27FC236}">
                <a16:creationId xmlns:a16="http://schemas.microsoft.com/office/drawing/2014/main" id="{EB2F418B-24DA-F940-A4EF-5870BD445D9D}"/>
              </a:ext>
            </a:extLst>
          </p:cNvPr>
          <p:cNvPicPr>
            <a:picLocks noChangeAspect="1"/>
          </p:cNvPicPr>
          <p:nvPr userDrawn="1"/>
        </p:nvPicPr>
        <p:blipFill>
          <a:blip r:embed="rId14">
            <a:alphaModFix amt="26000"/>
          </a:blip>
          <a:stretch>
            <a:fillRect/>
          </a:stretch>
        </p:blipFill>
        <p:spPr>
          <a:xfrm>
            <a:off x="-283743" y="4522002"/>
            <a:ext cx="3706695" cy="3931964"/>
          </a:xfrm>
          <a:prstGeom prst="rect">
            <a:avLst/>
          </a:prstGeom>
        </p:spPr>
      </p:pic>
    </p:spTree>
    <p:extLst>
      <p:ext uri="{BB962C8B-B14F-4D97-AF65-F5344CB8AC3E}">
        <p14:creationId xmlns:p14="http://schemas.microsoft.com/office/powerpoint/2010/main" val="2191392852"/>
      </p:ext>
    </p:extLst>
  </p:cSld>
  <p:clrMap bg1="lt1" tx1="dk1" bg2="lt2" tx2="dk2" accent1="accent1" accent2="accent2" accent3="accent3" accent4="accent4" accent5="accent5" accent6="accent6" hlink="hlink" folHlink="folHlink"/>
  <p:sldLayoutIdLst>
    <p:sldLayoutId id="2147483650" r:id="rId1"/>
    <p:sldLayoutId id="2147483678" r:id="rId2"/>
    <p:sldLayoutId id="2147483661" r:id="rId3"/>
    <p:sldLayoutId id="2147483679" r:id="rId4"/>
    <p:sldLayoutId id="2147483680" r:id="rId5"/>
    <p:sldLayoutId id="2147483652" r:id="rId6"/>
    <p:sldLayoutId id="2147483654" r:id="rId7"/>
    <p:sldLayoutId id="2147483655" r:id="rId8"/>
    <p:sldLayoutId id="2147483677" r:id="rId9"/>
    <p:sldLayoutId id="2147483706" r:id="rId10"/>
  </p:sldLayoutIdLst>
  <p:hf hdr="0" ftr="0" dt="0"/>
  <p:txStyles>
    <p:titleStyle>
      <a:lvl1pPr algn="l" defTabSz="914400" rtl="0" eaLnBrk="1" latinLnBrk="0" hangingPunct="1">
        <a:lnSpc>
          <a:spcPct val="90000"/>
        </a:lnSpc>
        <a:spcBef>
          <a:spcPct val="0"/>
        </a:spcBef>
        <a:buNone/>
        <a:defRPr sz="3000" kern="1200">
          <a:solidFill>
            <a:srgbClr val="5C50A1"/>
          </a:solidFill>
          <a:latin typeface="Cambria" panose="02040503050406030204"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a:gsLst>
            <a:gs pos="0">
              <a:srgbClr val="F4669F"/>
            </a:gs>
            <a:gs pos="99000">
              <a:srgbClr val="FFC000">
                <a:alpha val="23120"/>
              </a:srgbClr>
            </a:gs>
          </a:gsLst>
          <a:lin ang="2700000" scaled="1"/>
        </a:gra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998875B-6851-3646-A3C4-CBA1C8B2494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626BA60-E6E7-D244-ABB7-FA7AB1EC4D62}"/>
              </a:ext>
            </a:extLst>
          </p:cNvPr>
          <p:cNvSpPr>
            <a:spLocks noGrp="1"/>
          </p:cNvSpPr>
          <p:nvPr>
            <p:ph type="sldNum" sz="quarter" idx="4"/>
          </p:nvPr>
        </p:nvSpPr>
        <p:spPr>
          <a:xfrm>
            <a:off x="212035" y="6356350"/>
            <a:ext cx="473765" cy="365125"/>
          </a:xfrm>
          <a:prstGeom prst="rect">
            <a:avLst/>
          </a:prstGeom>
        </p:spPr>
        <p:txBody>
          <a:bodyPr vert="horz" lIns="91440" tIns="45720" rIns="91440" bIns="45720" rtlCol="0" anchor="ctr"/>
          <a:lstStyle>
            <a:lvl1pPr algn="l">
              <a:defRPr sz="1200">
                <a:solidFill>
                  <a:srgbClr val="5C50A1"/>
                </a:solidFill>
                <a:latin typeface="Cambria" panose="02040503050406030204" pitchFamily="18" charset="0"/>
              </a:defRPr>
            </a:lvl1pPr>
          </a:lstStyle>
          <a:p>
            <a:fld id="{A4478E0B-7401-2D44-B6B4-9519A67BAE3C}" type="slidenum">
              <a:rPr lang="en-US" smtClean="0"/>
              <a:pPr/>
              <a:t>‹#›</a:t>
            </a:fld>
            <a:endParaRPr lang="en-US"/>
          </a:p>
        </p:txBody>
      </p:sp>
      <p:pic>
        <p:nvPicPr>
          <p:cNvPr id="7" name="Picture 6" descr="Background pattern&#10;&#10;Description automatically generated">
            <a:extLst>
              <a:ext uri="{FF2B5EF4-FFF2-40B4-BE49-F238E27FC236}">
                <a16:creationId xmlns:a16="http://schemas.microsoft.com/office/drawing/2014/main" id="{879388FB-3E56-5A41-A27E-7D068BFDB00B}"/>
              </a:ext>
            </a:extLst>
          </p:cNvPr>
          <p:cNvPicPr>
            <a:picLocks noChangeAspect="1"/>
          </p:cNvPicPr>
          <p:nvPr userDrawn="1"/>
        </p:nvPicPr>
        <p:blipFill>
          <a:blip r:embed="rId8" cstate="screen">
            <a:alphaModFix amt="45000"/>
            <a:extLst>
              <a:ext uri="{28A0092B-C50C-407E-A947-70E740481C1C}">
                <a14:useLocalDpi xmlns:a14="http://schemas.microsoft.com/office/drawing/2010/main"/>
              </a:ext>
            </a:extLst>
          </a:blip>
          <a:stretch>
            <a:fillRect/>
          </a:stretch>
        </p:blipFill>
        <p:spPr>
          <a:xfrm>
            <a:off x="8532885" y="-2761274"/>
            <a:ext cx="11872317" cy="6858000"/>
          </a:xfrm>
          <a:prstGeom prst="rect">
            <a:avLst/>
          </a:prstGeom>
        </p:spPr>
      </p:pic>
      <p:pic>
        <p:nvPicPr>
          <p:cNvPr id="13" name="Picture 12" descr="Logo&#10;&#10;Description automatically generated">
            <a:extLst>
              <a:ext uri="{FF2B5EF4-FFF2-40B4-BE49-F238E27FC236}">
                <a16:creationId xmlns:a16="http://schemas.microsoft.com/office/drawing/2014/main" id="{9C776C0A-E7CB-C849-A822-0FE191F33A1F}"/>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10655380" y="6350804"/>
            <a:ext cx="1385639" cy="381303"/>
          </a:xfrm>
          <a:prstGeom prst="rect">
            <a:avLst/>
          </a:prstGeom>
        </p:spPr>
      </p:pic>
    </p:spTree>
    <p:extLst>
      <p:ext uri="{BB962C8B-B14F-4D97-AF65-F5344CB8AC3E}">
        <p14:creationId xmlns:p14="http://schemas.microsoft.com/office/powerpoint/2010/main" val="3908839384"/>
      </p:ext>
    </p:extLst>
  </p:cSld>
  <p:clrMap bg1="lt1" tx1="dk1" bg2="lt2" tx2="dk2" accent1="accent1" accent2="accent2" accent3="accent3" accent4="accent4" accent5="accent5" accent6="accent6" hlink="hlink" folHlink="folHlink"/>
  <p:sldLayoutIdLst>
    <p:sldLayoutId id="2147483709" r:id="rId1"/>
    <p:sldLayoutId id="2147483708" r:id="rId2"/>
    <p:sldLayoutId id="2147483700" r:id="rId3"/>
    <p:sldLayoutId id="2147483710" r:id="rId4"/>
    <p:sldLayoutId id="2147483702" r:id="rId5"/>
    <p:sldLayoutId id="2147483703" r:id="rId6"/>
  </p:sldLayoutIdLst>
  <p:hf hdr="0" ftr="0" dt="0"/>
  <p:txStyles>
    <p:titleStyle>
      <a:lvl1pPr algn="l" defTabSz="914400" rtl="0" eaLnBrk="1" latinLnBrk="0" hangingPunct="1">
        <a:lnSpc>
          <a:spcPct val="90000"/>
        </a:lnSpc>
        <a:spcBef>
          <a:spcPct val="0"/>
        </a:spcBef>
        <a:buNone/>
        <a:defRPr sz="4400" kern="1200">
          <a:solidFill>
            <a:srgbClr val="2E276A"/>
          </a:solidFill>
          <a:latin typeface="Cambria" panose="02040503050406030204" pitchFamily="18"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2E276A"/>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2E276A"/>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E276A"/>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E276A"/>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DD7EAFE6-2BB9-41FB-9CF4-588CFC708774}"/>
              </a:ext>
            </a:extLst>
          </p:cNvPr>
          <p:cNvSpPr/>
          <p:nvPr/>
        </p:nvSpPr>
        <p:spPr>
          <a:xfrm>
            <a:off x="1524" y="0"/>
            <a:ext cx="12188952" cy="6858000"/>
          </a:xfrm>
          <a:prstGeom prst="frame">
            <a:avLst>
              <a:gd name="adj1" fmla="val 7164"/>
            </a:avLst>
          </a:prstGeom>
          <a:gradFill flip="none" rotWithShape="1">
            <a:gsLst>
              <a:gs pos="0">
                <a:schemeClr val="accent5"/>
              </a:gs>
              <a:gs pos="100000">
                <a:schemeClr val="accent5">
                  <a:lumMod val="60000"/>
                  <a:lumOff val="4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41447F1F-BFA8-4A56-894B-40120132EE48}"/>
              </a:ext>
            </a:extLst>
          </p:cNvPr>
          <p:cNvSpPr>
            <a:spLocks noGrp="1"/>
          </p:cNvSpPr>
          <p:nvPr>
            <p:ph type="title"/>
          </p:nvPr>
        </p:nvSpPr>
        <p:spPr>
          <a:xfrm>
            <a:off x="838200" y="681037"/>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2658FB99-0FA3-49F4-99A1-61919F942794}"/>
              </a:ext>
            </a:extLst>
          </p:cNvPr>
          <p:cNvSpPr>
            <a:spLocks noGrp="1"/>
          </p:cNvSpPr>
          <p:nvPr>
            <p:ph type="body" idx="1"/>
          </p:nvPr>
        </p:nvSpPr>
        <p:spPr>
          <a:xfrm>
            <a:off x="838200" y="2178657"/>
            <a:ext cx="10515600" cy="399830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CDCCAE5-4EB0-4174-BD15-4943899B0A29}"/>
              </a:ext>
            </a:extLst>
          </p:cNvPr>
          <p:cNvSpPr>
            <a:spLocks noGrp="1"/>
          </p:cNvSpPr>
          <p:nvPr>
            <p:ph type="dt" sz="half" idx="2"/>
          </p:nvPr>
        </p:nvSpPr>
        <p:spPr>
          <a:xfrm>
            <a:off x="838200" y="6429375"/>
            <a:ext cx="2743200" cy="365125"/>
          </a:xfrm>
          <a:prstGeom prst="rect">
            <a:avLst/>
          </a:prstGeom>
        </p:spPr>
        <p:txBody>
          <a:bodyPr vert="horz" lIns="91440" tIns="45720" rIns="91440" bIns="45720" rtlCol="0" anchor="ctr"/>
          <a:lstStyle>
            <a:lvl1pPr algn="l">
              <a:defRPr sz="900" cap="all" spc="150" baseline="0">
                <a:solidFill>
                  <a:srgbClr val="FFFFFF"/>
                </a:solidFill>
              </a:defRPr>
            </a:lvl1pPr>
          </a:lstStyle>
          <a:p>
            <a:r>
              <a:rPr lang="en-US"/>
              <a:t>3/1/20XX</a:t>
            </a:r>
            <a:endParaRPr lang="en-US" dirty="0"/>
          </a:p>
        </p:txBody>
      </p:sp>
      <p:sp>
        <p:nvSpPr>
          <p:cNvPr id="5" name="Footer Placeholder 4">
            <a:extLst>
              <a:ext uri="{FF2B5EF4-FFF2-40B4-BE49-F238E27FC236}">
                <a16:creationId xmlns:a16="http://schemas.microsoft.com/office/drawing/2014/main" id="{26A4189E-43B2-4CEE-B13E-61A1FBBBD25D}"/>
              </a:ext>
            </a:extLst>
          </p:cNvPr>
          <p:cNvSpPr>
            <a:spLocks noGrp="1"/>
          </p:cNvSpPr>
          <p:nvPr>
            <p:ph type="ftr" sz="quarter" idx="3"/>
          </p:nvPr>
        </p:nvSpPr>
        <p:spPr>
          <a:xfrm>
            <a:off x="4038600" y="6429375"/>
            <a:ext cx="4114800" cy="365125"/>
          </a:xfrm>
          <a:prstGeom prst="rect">
            <a:avLst/>
          </a:prstGeom>
        </p:spPr>
        <p:txBody>
          <a:bodyPr vert="horz" lIns="91440" tIns="45720" rIns="91440" bIns="45720" rtlCol="0" anchor="ctr"/>
          <a:lstStyle>
            <a:lvl1pPr algn="ctr">
              <a:defRPr sz="900" cap="all" spc="150" baseline="0">
                <a:solidFill>
                  <a:srgbClr val="FFFFFF"/>
                </a:solidFill>
              </a:defRPr>
            </a:lvl1pPr>
          </a:lstStyle>
          <a:p>
            <a:r>
              <a:rPr lang="en-US">
                <a:solidFill>
                  <a:srgbClr val="FFFFFF"/>
                </a:solidFill>
              </a:rPr>
              <a:t>SAMPLE FOOTER TEXT</a:t>
            </a:r>
          </a:p>
        </p:txBody>
      </p:sp>
      <p:sp>
        <p:nvSpPr>
          <p:cNvPr id="6" name="Slide Number Placeholder 5">
            <a:extLst>
              <a:ext uri="{FF2B5EF4-FFF2-40B4-BE49-F238E27FC236}">
                <a16:creationId xmlns:a16="http://schemas.microsoft.com/office/drawing/2014/main" id="{EAA0530F-0BC8-46EF-A765-DD58B5367528}"/>
              </a:ext>
            </a:extLst>
          </p:cNvPr>
          <p:cNvSpPr>
            <a:spLocks noGrp="1"/>
          </p:cNvSpPr>
          <p:nvPr>
            <p:ph type="sldNum" sz="quarter" idx="4"/>
          </p:nvPr>
        </p:nvSpPr>
        <p:spPr>
          <a:xfrm>
            <a:off x="8610600" y="6429375"/>
            <a:ext cx="2743200" cy="365125"/>
          </a:xfrm>
          <a:prstGeom prst="rect">
            <a:avLst/>
          </a:prstGeom>
        </p:spPr>
        <p:txBody>
          <a:bodyPr vert="horz" lIns="91440" tIns="45720" rIns="91440" bIns="45720" rtlCol="0" anchor="ctr"/>
          <a:lstStyle>
            <a:lvl1pPr algn="r">
              <a:defRPr sz="900" cap="all" spc="150" baseline="0">
                <a:solidFill>
                  <a:srgbClr val="FFFFFF"/>
                </a:solidFill>
              </a:defRPr>
            </a:lvl1pPr>
          </a:lstStyle>
          <a:p>
            <a:fld id="{28844951-7827-47D4-8276-7DDE1FA7D85A}" type="slidenum">
              <a:rPr lang="en-US" smtClean="0"/>
              <a:pPr/>
              <a:t>‹#›</a:t>
            </a:fld>
            <a:endParaRPr lang="en-US"/>
          </a:p>
        </p:txBody>
      </p:sp>
    </p:spTree>
    <p:extLst>
      <p:ext uri="{BB962C8B-B14F-4D97-AF65-F5344CB8AC3E}">
        <p14:creationId xmlns:p14="http://schemas.microsoft.com/office/powerpoint/2010/main" val="2314514164"/>
      </p:ext>
    </p:extLst>
  </p:cSld>
  <p:clrMap bg1="lt1" tx1="dk1" bg2="lt2" tx2="dk2" accent1="accent1" accent2="accent2" accent3="accent3" accent4="accent4" accent5="accent5" accent6="accent6" hlink="hlink" folHlink="folHlink"/>
  <p:sldLayoutIdLst>
    <p:sldLayoutId id="2147483696" r:id="rId1"/>
    <p:sldLayoutId id="2147483701" r:id="rId2"/>
    <p:sldLayoutId id="2147483689" r:id="rId3"/>
    <p:sldLayoutId id="2147483698" r:id="rId4"/>
    <p:sldLayoutId id="2147483699" r:id="rId5"/>
    <p:sldLayoutId id="2147483697" r:id="rId6"/>
    <p:sldLayoutId id="2147483712" r:id="rId7"/>
  </p:sldLayoutIdLst>
  <p:hf hdr="0"/>
  <p:txStyles>
    <p:titleStyle>
      <a:lvl1pPr marL="0" algn="l" defTabSz="914400" rtl="0" eaLnBrk="1" latinLnBrk="0" hangingPunct="1">
        <a:lnSpc>
          <a:spcPct val="90000"/>
        </a:lnSpc>
        <a:spcBef>
          <a:spcPct val="0"/>
        </a:spcBef>
        <a:buNone/>
        <a:defRPr lang="en-US" sz="5200" kern="1200" dirty="0">
          <a:gradFill flip="none" rotWithShape="1">
            <a:gsLst>
              <a:gs pos="0">
                <a:schemeClr val="accent5"/>
              </a:gs>
              <a:gs pos="100000">
                <a:schemeClr val="accent5">
                  <a:lumMod val="60000"/>
                  <a:lumOff val="40000"/>
                </a:schemeClr>
              </a:gs>
            </a:gsLst>
            <a:lin ang="0" scaled="1"/>
            <a:tileRect/>
          </a:gradFill>
          <a:latin typeface="+mj-lt"/>
          <a:ea typeface="+mn-ea"/>
          <a:cs typeface="Angsana New" panose="02020603050405020304" pitchFamily="18" charset="-34"/>
        </a:defRPr>
      </a:lvl1pPr>
    </p:titleStyle>
    <p:bodyStyle>
      <a:lvl1pPr marL="457200" indent="-228600" algn="l" defTabSz="914400" rtl="0" eaLnBrk="1" latinLnBrk="0" hangingPunct="1">
        <a:lnSpc>
          <a:spcPct val="110000"/>
        </a:lnSpc>
        <a:spcBef>
          <a:spcPts val="1000"/>
        </a:spcBef>
        <a:buClr>
          <a:schemeClr val="tx2">
            <a:lumMod val="10000"/>
            <a:lumOff val="90000"/>
          </a:schemeClr>
        </a:buClr>
        <a:buSzPct val="80000"/>
        <a:buFont typeface="Wingdings" panose="05000000000000000000" pitchFamily="2" charset="2"/>
        <a:buChar char="§"/>
        <a:defRPr sz="3200" kern="1200">
          <a:solidFill>
            <a:schemeClr val="tx2">
              <a:alpha val="70000"/>
            </a:schemeClr>
          </a:solidFill>
          <a:latin typeface="+mn-lt"/>
          <a:ea typeface="+mn-ea"/>
          <a:cs typeface="+mn-cs"/>
        </a:defRPr>
      </a:lvl1pPr>
      <a:lvl2pPr marL="800100" indent="-22860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Char char="§"/>
        <a:defRPr sz="2800" kern="1200">
          <a:solidFill>
            <a:schemeClr val="tx2">
              <a:alpha val="70000"/>
            </a:schemeClr>
          </a:solidFill>
          <a:latin typeface="+mn-lt"/>
          <a:ea typeface="+mn-ea"/>
          <a:cs typeface="+mn-cs"/>
        </a:defRPr>
      </a:lvl2pPr>
      <a:lvl3pPr marL="1257300" indent="-22860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Char char="§"/>
        <a:defRPr sz="2400" kern="1200">
          <a:solidFill>
            <a:schemeClr val="tx2">
              <a:alpha val="70000"/>
            </a:schemeClr>
          </a:solidFill>
          <a:latin typeface="+mn-lt"/>
          <a:ea typeface="+mn-ea"/>
          <a:cs typeface="+mn-cs"/>
        </a:defRPr>
      </a:lvl3pPr>
      <a:lvl4pPr marL="1657350" indent="-22860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Char char="§"/>
        <a:defRPr sz="2000" kern="1200">
          <a:solidFill>
            <a:schemeClr val="tx2">
              <a:alpha val="70000"/>
            </a:schemeClr>
          </a:solidFill>
          <a:latin typeface="+mn-lt"/>
          <a:ea typeface="+mn-ea"/>
          <a:cs typeface="+mn-cs"/>
        </a:defRPr>
      </a:lvl4pPr>
      <a:lvl5pPr marL="2114550" indent="-22860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Char char="§"/>
        <a:defRPr sz="2000" kern="1200">
          <a:solidFill>
            <a:schemeClr val="tx2">
              <a:alpha val="7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6.xml"/><Relationship Id="rId5" Type="http://schemas.openxmlformats.org/officeDocument/2006/relationships/image" Target="../media/image38.png"/><Relationship Id="rId4" Type="http://schemas.openxmlformats.org/officeDocument/2006/relationships/image" Target="../media/image37.jpeg"/></Relationships>
</file>

<file path=ppt/slides/_rels/slide1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5.xml"/><Relationship Id="rId5" Type="http://schemas.openxmlformats.org/officeDocument/2006/relationships/image" Target="../media/image43.png"/><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5.xml"/><Relationship Id="rId4" Type="http://schemas.openxmlformats.org/officeDocument/2006/relationships/image" Target="../media/image46.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hyperlink" Target="https://www.plannedparenthood.org/learn/birth-control" TargetMode="External"/><Relationship Id="rId2" Type="http://schemas.openxmlformats.org/officeDocument/2006/relationships/chart" Target="../charts/chart3.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eg"/><Relationship Id="rId1" Type="http://schemas.openxmlformats.org/officeDocument/2006/relationships/slideLayout" Target="../slideLayouts/slideLayout11.xml"/><Relationship Id="rId4" Type="http://schemas.openxmlformats.org/officeDocument/2006/relationships/image" Target="../media/image23.png"/></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5.xml"/><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52.png"/><Relationship Id="rId1" Type="http://schemas.openxmlformats.org/officeDocument/2006/relationships/slideLayout" Target="../slideLayouts/slideLayout23.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jpeg"/></Relationships>
</file>

<file path=ppt/slides/_rels/slide2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hyperlink" Target="https://www.femasys.com/" TargetMode="External"/><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2" Type="http://schemas.openxmlformats.org/officeDocument/2006/relationships/hyperlink" Target="https://www.nytimes.com/2022/07/05/health/ivf-embryos-roe-dobbs.html" TargetMode="External"/><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3" Type="http://schemas.openxmlformats.org/officeDocument/2006/relationships/image" Target="../media/image65.svg"/><Relationship Id="rId7" Type="http://schemas.openxmlformats.org/officeDocument/2006/relationships/image" Target="../media/image69.svg"/><Relationship Id="rId2" Type="http://schemas.openxmlformats.org/officeDocument/2006/relationships/image" Target="../media/image64.png"/><Relationship Id="rId1" Type="http://schemas.openxmlformats.org/officeDocument/2006/relationships/slideLayout" Target="../slideLayouts/slideLayout6.xml"/><Relationship Id="rId6" Type="http://schemas.openxmlformats.org/officeDocument/2006/relationships/image" Target="../media/image68.png"/><Relationship Id="rId5" Type="http://schemas.openxmlformats.org/officeDocument/2006/relationships/image" Target="../media/image67.svg"/><Relationship Id="rId4" Type="http://schemas.openxmlformats.org/officeDocument/2006/relationships/image" Target="../media/image66.png"/></Relationships>
</file>

<file path=ppt/slides/_rels/slide38.xml.rels><?xml version="1.0" encoding="UTF-8" standalone="yes"?>
<Relationships xmlns="http://schemas.openxmlformats.org/package/2006/relationships"><Relationship Id="rId8" Type="http://schemas.openxmlformats.org/officeDocument/2006/relationships/image" Target="../media/image75.svg"/><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slideLayout" Target="../slideLayouts/slideLayout5.xml"/><Relationship Id="rId1" Type="http://schemas.openxmlformats.org/officeDocument/2006/relationships/themeOverride" Target="../theme/themeOverride2.xml"/><Relationship Id="rId6" Type="http://schemas.openxmlformats.org/officeDocument/2006/relationships/image" Target="../media/image73.svg"/><Relationship Id="rId5" Type="http://schemas.openxmlformats.org/officeDocument/2006/relationships/image" Target="../media/image72.png"/><Relationship Id="rId10" Type="http://schemas.openxmlformats.org/officeDocument/2006/relationships/image" Target="../media/image77.svg"/><Relationship Id="rId4" Type="http://schemas.openxmlformats.org/officeDocument/2006/relationships/image" Target="../media/image71.svg"/><Relationship Id="rId9" Type="http://schemas.openxmlformats.org/officeDocument/2006/relationships/image" Target="../media/image7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hyperlink" Target="mailto:Media@femasys.com" TargetMode="External"/><Relationship Id="rId2" Type="http://schemas.openxmlformats.org/officeDocument/2006/relationships/hyperlink" Target="mailto:IR@femasys.com" TargetMode="Externa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5.xml"/><Relationship Id="rId1" Type="http://schemas.openxmlformats.org/officeDocument/2006/relationships/themeOverride" Target="../theme/themeOverride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5.xml"/><Relationship Id="rId5" Type="http://schemas.openxmlformats.org/officeDocument/2006/relationships/image" Target="../media/image34.jpeg"/><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CCD83-CED2-BB49-84DC-B30F17B37A52}"/>
              </a:ext>
            </a:extLst>
          </p:cNvPr>
          <p:cNvSpPr>
            <a:spLocks noGrp="1"/>
          </p:cNvSpPr>
          <p:nvPr>
            <p:ph type="title"/>
          </p:nvPr>
        </p:nvSpPr>
        <p:spPr>
          <a:xfrm>
            <a:off x="457200" y="3236977"/>
            <a:ext cx="8299174" cy="1159258"/>
          </a:xfrm>
        </p:spPr>
        <p:txBody>
          <a:bodyPr>
            <a:noAutofit/>
          </a:bodyPr>
          <a:lstStyle/>
          <a:p>
            <a:r>
              <a:rPr lang="en-US" sz="2800" dirty="0">
                <a:effectLst/>
                <a:latin typeface="Helvetica" panose="020B0604020202020204" pitchFamily="34" charset="0"/>
                <a:ea typeface="Calibri" panose="020F0502020204030204" pitchFamily="34" charset="0"/>
                <a:cs typeface="Times New Roman" panose="02020603050405020304" pitchFamily="18" charset="0"/>
              </a:rPr>
              <a:t>FemBloc</a:t>
            </a:r>
            <a:r>
              <a:rPr lang="en-US" sz="2400" baseline="30000" dirty="0">
                <a:effectLst/>
                <a:latin typeface="Helvetica" panose="020B0604020202020204" pitchFamily="34" charset="0"/>
                <a:ea typeface="Calibri" panose="020F0502020204030204" pitchFamily="34" charset="0"/>
                <a:cs typeface="Times New Roman" panose="02020603050405020304" pitchFamily="18" charset="0"/>
              </a:rPr>
              <a:t>®</a:t>
            </a:r>
            <a:r>
              <a:rPr lang="en-US" sz="2800" dirty="0">
                <a:effectLst/>
                <a:latin typeface="Helvetica" panose="020B0604020202020204" pitchFamily="34" charset="0"/>
                <a:ea typeface="Calibri" panose="020F0502020204030204" pitchFamily="34" charset="0"/>
                <a:cs typeface="Times New Roman" panose="02020603050405020304" pitchFamily="18" charset="0"/>
              </a:rPr>
              <a:t>, a First-of-its-Kind Medical Solution for Permanent Birth Control and an Important </a:t>
            </a:r>
            <a:r>
              <a:rPr lang="en-US" sz="2800" dirty="0">
                <a:latin typeface="Helvetica" panose="020B0604020202020204" pitchFamily="34" charset="0"/>
                <a:ea typeface="Calibri" panose="020F0502020204030204" pitchFamily="34" charset="0"/>
                <a:cs typeface="Times New Roman" panose="02020603050405020304" pitchFamily="18" charset="0"/>
              </a:rPr>
              <a:t>Option</a:t>
            </a:r>
            <a:r>
              <a:rPr lang="en-US" sz="2800" dirty="0">
                <a:effectLst/>
                <a:latin typeface="Helvetica" panose="020B0604020202020204" pitchFamily="34" charset="0"/>
                <a:ea typeface="Calibri" panose="020F0502020204030204" pitchFamily="34" charset="0"/>
                <a:cs typeface="Times New Roman" panose="02020603050405020304" pitchFamily="18" charset="0"/>
              </a:rPr>
              <a:t> for Women Post Overturn of </a:t>
            </a:r>
            <a:r>
              <a:rPr lang="en-US" sz="2800" i="1" dirty="0">
                <a:effectLst/>
                <a:latin typeface="Helvetica" panose="020B0604020202020204" pitchFamily="34" charset="0"/>
                <a:ea typeface="Calibri" panose="020F0502020204030204" pitchFamily="34" charset="0"/>
                <a:cs typeface="Times New Roman" panose="02020603050405020304" pitchFamily="18" charset="0"/>
              </a:rPr>
              <a:t>Roe v. Wade</a:t>
            </a:r>
            <a:endParaRPr lang="en-US" sz="2800" dirty="0"/>
          </a:p>
        </p:txBody>
      </p:sp>
      <p:sp>
        <p:nvSpPr>
          <p:cNvPr id="4" name="Text Placeholder 3">
            <a:extLst>
              <a:ext uri="{FF2B5EF4-FFF2-40B4-BE49-F238E27FC236}">
                <a16:creationId xmlns:a16="http://schemas.microsoft.com/office/drawing/2014/main" id="{B37CBDC3-6ADE-914F-B9E5-C7C223A87D1B}"/>
              </a:ext>
            </a:extLst>
          </p:cNvPr>
          <p:cNvSpPr>
            <a:spLocks noGrp="1"/>
          </p:cNvSpPr>
          <p:nvPr>
            <p:ph type="body" sz="quarter" idx="13"/>
          </p:nvPr>
        </p:nvSpPr>
        <p:spPr/>
        <p:txBody>
          <a:bodyPr/>
          <a:lstStyle/>
          <a:p>
            <a:r>
              <a:rPr lang="en-US" dirty="0"/>
              <a:t>July 28, 2022 at 10:30 am EDT</a:t>
            </a:r>
          </a:p>
        </p:txBody>
      </p:sp>
      <p:sp>
        <p:nvSpPr>
          <p:cNvPr id="5" name="Text Placeholder 4">
            <a:extLst>
              <a:ext uri="{FF2B5EF4-FFF2-40B4-BE49-F238E27FC236}">
                <a16:creationId xmlns:a16="http://schemas.microsoft.com/office/drawing/2014/main" id="{3895ABCC-C7BE-E445-B8F7-E2BE2DC8DC21}"/>
              </a:ext>
            </a:extLst>
          </p:cNvPr>
          <p:cNvSpPr>
            <a:spLocks noGrp="1"/>
          </p:cNvSpPr>
          <p:nvPr>
            <p:ph type="body" sz="quarter" idx="14"/>
          </p:nvPr>
        </p:nvSpPr>
        <p:spPr/>
        <p:txBody>
          <a:bodyPr/>
          <a:lstStyle/>
          <a:p>
            <a:r>
              <a:rPr lang="en-US" dirty="0" err="1"/>
              <a:t>KOL</a:t>
            </a:r>
            <a:r>
              <a:rPr lang="en-US" dirty="0"/>
              <a:t> Event Presentation</a:t>
            </a:r>
          </a:p>
        </p:txBody>
      </p:sp>
      <p:sp>
        <p:nvSpPr>
          <p:cNvPr id="6" name="Text Placeholder 4">
            <a:extLst>
              <a:ext uri="{FF2B5EF4-FFF2-40B4-BE49-F238E27FC236}">
                <a16:creationId xmlns:a16="http://schemas.microsoft.com/office/drawing/2014/main" id="{99BF586A-648F-8DD0-2DBF-65FE896DBD65}"/>
              </a:ext>
            </a:extLst>
          </p:cNvPr>
          <p:cNvSpPr txBox="1">
            <a:spLocks/>
          </p:cNvSpPr>
          <p:nvPr/>
        </p:nvSpPr>
        <p:spPr>
          <a:xfrm>
            <a:off x="457200" y="6199836"/>
            <a:ext cx="10515600" cy="512826"/>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800" i="1" kern="1200">
                <a:solidFill>
                  <a:schemeClr val="bg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FemBloc Permanent Birth Control is a product candidate for Femasys Inc.</a:t>
            </a:r>
          </a:p>
        </p:txBody>
      </p:sp>
    </p:spTree>
    <p:extLst>
      <p:ext uri="{BB962C8B-B14F-4D97-AF65-F5344CB8AC3E}">
        <p14:creationId xmlns:p14="http://schemas.microsoft.com/office/powerpoint/2010/main" val="23514603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E36FD3AD-CFC6-F74A-B106-331A66CDBCE7}"/>
              </a:ext>
            </a:extLst>
          </p:cNvPr>
          <p:cNvSpPr>
            <a:spLocks noGrp="1"/>
          </p:cNvSpPr>
          <p:nvPr>
            <p:ph type="title"/>
          </p:nvPr>
        </p:nvSpPr>
        <p:spPr>
          <a:xfrm>
            <a:off x="212034" y="258780"/>
            <a:ext cx="11336837" cy="688423"/>
          </a:xfrm>
        </p:spPr>
        <p:txBody>
          <a:bodyPr>
            <a:noAutofit/>
          </a:bodyPr>
          <a:lstStyle/>
          <a:p>
            <a:pPr lvl="0"/>
            <a:r>
              <a:rPr lang="en-US" dirty="0"/>
              <a:t>Our Companion Ultrasound-Based Diagnostics: Simple and In-Office</a:t>
            </a:r>
          </a:p>
        </p:txBody>
      </p:sp>
      <p:sp>
        <p:nvSpPr>
          <p:cNvPr id="10" name="TextBox 9">
            <a:extLst>
              <a:ext uri="{FF2B5EF4-FFF2-40B4-BE49-F238E27FC236}">
                <a16:creationId xmlns:a16="http://schemas.microsoft.com/office/drawing/2014/main" id="{2A349E60-8F70-2A4A-914C-E6E480B129B0}"/>
              </a:ext>
            </a:extLst>
          </p:cNvPr>
          <p:cNvSpPr txBox="1"/>
          <p:nvPr/>
        </p:nvSpPr>
        <p:spPr>
          <a:xfrm>
            <a:off x="313237" y="2803482"/>
            <a:ext cx="2594334" cy="970780"/>
          </a:xfrm>
          <a:prstGeom prst="rect">
            <a:avLst/>
          </a:prstGeom>
          <a:noFill/>
        </p:spPr>
        <p:txBody>
          <a:bodyPr wrap="square" rtlCol="0" anchor="t">
            <a:noAutofit/>
          </a:bodyPr>
          <a:lstStyle/>
          <a:p>
            <a:pPr>
              <a:defRPr/>
            </a:pPr>
            <a:r>
              <a:rPr lang="en-US" sz="1600" b="1" dirty="0">
                <a:latin typeface="Cambria" panose="02040503050406030204" pitchFamily="18" charset="0"/>
              </a:rPr>
              <a:t>Balloon catheter inserted</a:t>
            </a:r>
          </a:p>
          <a:p>
            <a:pPr lvl="0">
              <a:defRPr/>
            </a:pPr>
            <a:r>
              <a:rPr lang="en-US" sz="1600" dirty="0">
                <a:latin typeface="Cambria" panose="02040503050406030204" pitchFamily="18" charset="0"/>
              </a:rPr>
              <a:t>common technique</a:t>
            </a:r>
          </a:p>
        </p:txBody>
      </p:sp>
      <p:sp>
        <p:nvSpPr>
          <p:cNvPr id="16" name="Text Box 13">
            <a:extLst>
              <a:ext uri="{FF2B5EF4-FFF2-40B4-BE49-F238E27FC236}">
                <a16:creationId xmlns:a16="http://schemas.microsoft.com/office/drawing/2014/main" id="{5C21564A-691C-DC4D-88D4-96DD8F06E5A4}"/>
              </a:ext>
            </a:extLst>
          </p:cNvPr>
          <p:cNvSpPr txBox="1">
            <a:spLocks noChangeArrowheads="1"/>
          </p:cNvSpPr>
          <p:nvPr/>
        </p:nvSpPr>
        <p:spPr bwMode="auto">
          <a:xfrm>
            <a:off x="3307263" y="2811176"/>
            <a:ext cx="2954444" cy="1230837"/>
          </a:xfrm>
          <a:prstGeom prst="rect">
            <a:avLst/>
          </a:prstGeom>
          <a:noFill/>
          <a:ln w="9525">
            <a:noFill/>
            <a:miter lim="800000"/>
            <a:headEnd/>
            <a:tailEnd/>
          </a:ln>
        </p:spPr>
        <p:txBody>
          <a:bodyPr wrap="square" anchor="t">
            <a:noAutofit/>
          </a:bodyPr>
          <a:lstStyle/>
          <a:p>
            <a:pPr lvl="0" defTabSz="1219170">
              <a:defRPr/>
            </a:pPr>
            <a:r>
              <a:rPr lang="en-US" sz="1600" b="1" dirty="0">
                <a:latin typeface="Cambria" panose="02040503050406030204" pitchFamily="18" charset="0"/>
                <a:cs typeface="Calibri" panose="020F0502020204030204" pitchFamily="34" charset="0"/>
              </a:rPr>
              <a:t>Deliver saline-air contrast  </a:t>
            </a:r>
          </a:p>
          <a:p>
            <a:pPr lvl="0" defTabSz="1219170">
              <a:defRPr/>
            </a:pPr>
            <a:r>
              <a:rPr lang="en-US" sz="1600" dirty="0">
                <a:latin typeface="Cambria" panose="02040503050406030204" pitchFamily="18" charset="0"/>
                <a:cs typeface="Calibri" panose="020F0502020204030204" pitchFamily="34" charset="0"/>
              </a:rPr>
              <a:t>for tubal evaluation</a:t>
            </a: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600" b="0" u="none" strike="noStrike" kern="1200" cap="none" spc="0" normalizeH="0" baseline="0" noProof="0" dirty="0">
              <a:ln>
                <a:noFill/>
              </a:ln>
              <a:effectLst/>
              <a:uLnTx/>
              <a:uFillTx/>
              <a:latin typeface="Cambria" panose="02040503050406030204" pitchFamily="18" charset="0"/>
              <a:cs typeface="Calibri" panose="020F0502020204030204" pitchFamily="34" charset="0"/>
            </a:endParaRPr>
          </a:p>
        </p:txBody>
      </p:sp>
      <p:pic>
        <p:nvPicPr>
          <p:cNvPr id="17" name="Picture 16" descr="A picture containing table, indoor, sitting, fork&#10;&#10;Description automatically generated">
            <a:extLst>
              <a:ext uri="{FF2B5EF4-FFF2-40B4-BE49-F238E27FC236}">
                <a16:creationId xmlns:a16="http://schemas.microsoft.com/office/drawing/2014/main" id="{EEADE3E8-A019-2440-896F-68D5079F7E4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918174" y="2755245"/>
            <a:ext cx="2473018" cy="1415794"/>
          </a:xfrm>
          <a:prstGeom prst="rect">
            <a:avLst/>
          </a:prstGeom>
        </p:spPr>
      </p:pic>
      <p:pic>
        <p:nvPicPr>
          <p:cNvPr id="18" name="Picture 17" descr="A picture containing table, sitting, piece, small&#10;&#10;Description automatically generated">
            <a:extLst>
              <a:ext uri="{FF2B5EF4-FFF2-40B4-BE49-F238E27FC236}">
                <a16:creationId xmlns:a16="http://schemas.microsoft.com/office/drawing/2014/main" id="{A8272D9F-68ED-E84B-8A89-540A985D5E0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918175" y="4460680"/>
            <a:ext cx="2473018" cy="1521304"/>
          </a:xfrm>
          <a:prstGeom prst="rect">
            <a:avLst/>
          </a:prstGeom>
        </p:spPr>
      </p:pic>
      <p:pic>
        <p:nvPicPr>
          <p:cNvPr id="19" name="Picture 18" descr="A close up of a bra&#10;&#10;Description automatically generated">
            <a:extLst>
              <a:ext uri="{FF2B5EF4-FFF2-40B4-BE49-F238E27FC236}">
                <a16:creationId xmlns:a16="http://schemas.microsoft.com/office/drawing/2014/main" id="{CF087283-6C16-8741-A5C5-DAF015E56AB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307264" y="3580924"/>
            <a:ext cx="2623031" cy="1448769"/>
          </a:xfrm>
          <a:prstGeom prst="rect">
            <a:avLst/>
          </a:prstGeom>
          <a:effectLst/>
        </p:spPr>
      </p:pic>
      <p:pic>
        <p:nvPicPr>
          <p:cNvPr id="20" name="Picture 19" descr="A picture containing table, indoor, sitting, food&#10;&#10;Description automatically generated">
            <a:extLst>
              <a:ext uri="{FF2B5EF4-FFF2-40B4-BE49-F238E27FC236}">
                <a16:creationId xmlns:a16="http://schemas.microsoft.com/office/drawing/2014/main" id="{E757177D-079A-CA41-948A-BD44B920548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13237" y="3577348"/>
            <a:ext cx="2594333" cy="1455921"/>
          </a:xfrm>
          <a:prstGeom prst="rect">
            <a:avLst/>
          </a:prstGeom>
          <a:effectLst/>
        </p:spPr>
      </p:pic>
      <p:sp>
        <p:nvSpPr>
          <p:cNvPr id="25" name="Text Box 13">
            <a:extLst>
              <a:ext uri="{FF2B5EF4-FFF2-40B4-BE49-F238E27FC236}">
                <a16:creationId xmlns:a16="http://schemas.microsoft.com/office/drawing/2014/main" id="{833AF1EB-F2A1-5646-B5AE-384DC68396C8}"/>
              </a:ext>
            </a:extLst>
          </p:cNvPr>
          <p:cNvSpPr txBox="1">
            <a:spLocks noChangeArrowheads="1"/>
          </p:cNvSpPr>
          <p:nvPr/>
        </p:nvSpPr>
        <p:spPr bwMode="auto">
          <a:xfrm>
            <a:off x="6918173" y="2778008"/>
            <a:ext cx="2473019" cy="296678"/>
          </a:xfrm>
          <a:prstGeom prst="rect">
            <a:avLst/>
          </a:prstGeom>
          <a:noFill/>
          <a:ln w="9525">
            <a:noFill/>
            <a:miter lim="800000"/>
            <a:headEnd/>
            <a:tailEnd/>
          </a:ln>
          <a:effectLst>
            <a:outerShdw blurRad="63500" sx="102000" sy="102000" algn="ctr" rotWithShape="0">
              <a:prstClr val="black">
                <a:alpha val="40000"/>
              </a:prstClr>
            </a:outerShdw>
          </a:effectLst>
        </p:spPr>
        <p:txBody>
          <a:bodyPr wrap="square" anchor="t">
            <a:noAutofit/>
          </a:bodyPr>
          <a:lstStyle/>
          <a:p>
            <a:pPr lvl="0" defTabSz="1219170">
              <a:defRPr/>
            </a:pPr>
            <a:r>
              <a:rPr lang="en-US" sz="1400" b="1" dirty="0">
                <a:solidFill>
                  <a:schemeClr val="bg1"/>
                </a:solidFill>
                <a:latin typeface="Cambria" panose="02040503050406030204" pitchFamily="18" charset="0"/>
                <a:cs typeface="Calibri" panose="020F0502020204030204" pitchFamily="34" charset="0"/>
              </a:rPr>
              <a:t>Occlusion</a:t>
            </a:r>
            <a:endParaRPr kumimoji="0" lang="en-US" sz="1400" b="0" u="none" strike="noStrike" kern="1200" cap="none" spc="0" normalizeH="0" baseline="0" noProof="0" dirty="0">
              <a:ln>
                <a:noFill/>
              </a:ln>
              <a:solidFill>
                <a:schemeClr val="bg1"/>
              </a:solidFill>
              <a:effectLst/>
              <a:uLnTx/>
              <a:uFillTx/>
              <a:latin typeface="Cambria" panose="02040503050406030204" pitchFamily="18" charset="0"/>
              <a:cs typeface="Calibri" panose="020F0502020204030204" pitchFamily="34" charset="0"/>
            </a:endParaRPr>
          </a:p>
        </p:txBody>
      </p:sp>
      <p:sp>
        <p:nvSpPr>
          <p:cNvPr id="26" name="Text Box 13">
            <a:extLst>
              <a:ext uri="{FF2B5EF4-FFF2-40B4-BE49-F238E27FC236}">
                <a16:creationId xmlns:a16="http://schemas.microsoft.com/office/drawing/2014/main" id="{E5A38451-966A-9A4A-BFFA-4C9B3812BB28}"/>
              </a:ext>
            </a:extLst>
          </p:cNvPr>
          <p:cNvSpPr txBox="1">
            <a:spLocks noChangeArrowheads="1"/>
          </p:cNvSpPr>
          <p:nvPr/>
        </p:nvSpPr>
        <p:spPr bwMode="auto">
          <a:xfrm>
            <a:off x="6918173" y="4474497"/>
            <a:ext cx="2473019" cy="296678"/>
          </a:xfrm>
          <a:prstGeom prst="rect">
            <a:avLst/>
          </a:prstGeom>
          <a:noFill/>
          <a:ln w="9525">
            <a:noFill/>
            <a:miter lim="800000"/>
            <a:headEnd/>
            <a:tailEnd/>
          </a:ln>
          <a:effectLst>
            <a:outerShdw blurRad="274778" sx="195269" sy="195269" algn="ctr" rotWithShape="0">
              <a:schemeClr val="tx1">
                <a:alpha val="73000"/>
              </a:schemeClr>
            </a:outerShdw>
          </a:effectLst>
        </p:spPr>
        <p:txBody>
          <a:bodyPr wrap="square" anchor="t">
            <a:noAutofit/>
          </a:bodyPr>
          <a:lstStyle/>
          <a:p>
            <a:pPr lvl="0" defTabSz="1219170">
              <a:defRPr/>
            </a:pPr>
            <a:r>
              <a:rPr lang="en-US" sz="1400" b="1" dirty="0">
                <a:solidFill>
                  <a:schemeClr val="bg1"/>
                </a:solidFill>
                <a:latin typeface="Cambria" panose="02040503050406030204" pitchFamily="18" charset="0"/>
                <a:cs typeface="Calibri" panose="020F0502020204030204" pitchFamily="34" charset="0"/>
              </a:rPr>
              <a:t>Patency</a:t>
            </a:r>
            <a:endParaRPr kumimoji="0" lang="en-US" sz="1400" b="0" u="none" strike="noStrike" kern="1200" cap="none" spc="0" normalizeH="0" baseline="0" noProof="0" dirty="0">
              <a:ln>
                <a:noFill/>
              </a:ln>
              <a:solidFill>
                <a:schemeClr val="bg1"/>
              </a:solidFill>
              <a:effectLst/>
              <a:uLnTx/>
              <a:uFillTx/>
              <a:latin typeface="Cambria" panose="02040503050406030204" pitchFamily="18" charset="0"/>
              <a:cs typeface="Calibri" panose="020F0502020204030204" pitchFamily="34" charset="0"/>
            </a:endParaRPr>
          </a:p>
        </p:txBody>
      </p:sp>
      <p:cxnSp>
        <p:nvCxnSpPr>
          <p:cNvPr id="27" name="Straight Arrow Connector 26">
            <a:extLst>
              <a:ext uri="{FF2B5EF4-FFF2-40B4-BE49-F238E27FC236}">
                <a16:creationId xmlns:a16="http://schemas.microsoft.com/office/drawing/2014/main" id="{EDCA141A-DBBD-BE42-9E23-7A4E576A2EB7}"/>
              </a:ext>
            </a:extLst>
          </p:cNvPr>
          <p:cNvCxnSpPr>
            <a:cxnSpLocks/>
          </p:cNvCxnSpPr>
          <p:nvPr/>
        </p:nvCxnSpPr>
        <p:spPr>
          <a:xfrm>
            <a:off x="2570202" y="4411878"/>
            <a:ext cx="987606" cy="1"/>
          </a:xfrm>
          <a:prstGeom prst="straightConnector1">
            <a:avLst/>
          </a:prstGeom>
          <a:noFill/>
          <a:ln w="19050" cap="flat" cmpd="sng" algn="ctr">
            <a:solidFill>
              <a:schemeClr val="bg1"/>
            </a:solidFill>
            <a:prstDash val="solid"/>
            <a:tailEnd type="triangle" w="lg" len="lg"/>
          </a:ln>
          <a:effectLst>
            <a:outerShdw blurRad="63500" sx="101000" sy="101000" algn="ctr" rotWithShape="0">
              <a:srgbClr val="2E276A">
                <a:alpha val="50000"/>
              </a:srgbClr>
            </a:outerShdw>
          </a:effectLst>
        </p:spPr>
      </p:cxnSp>
      <p:grpSp>
        <p:nvGrpSpPr>
          <p:cNvPr id="32" name="Group 31">
            <a:extLst>
              <a:ext uri="{FF2B5EF4-FFF2-40B4-BE49-F238E27FC236}">
                <a16:creationId xmlns:a16="http://schemas.microsoft.com/office/drawing/2014/main" id="{419D465B-6A28-DA40-8D14-2308146D9F52}"/>
              </a:ext>
            </a:extLst>
          </p:cNvPr>
          <p:cNvGrpSpPr/>
          <p:nvPr/>
        </p:nvGrpSpPr>
        <p:grpSpPr>
          <a:xfrm>
            <a:off x="6039565" y="3761742"/>
            <a:ext cx="709781" cy="1300272"/>
            <a:chOff x="5995781" y="3557124"/>
            <a:chExt cx="936588" cy="1620057"/>
          </a:xfrm>
        </p:grpSpPr>
        <p:cxnSp>
          <p:nvCxnSpPr>
            <p:cNvPr id="28" name="Straight Arrow Connector 27">
              <a:extLst>
                <a:ext uri="{FF2B5EF4-FFF2-40B4-BE49-F238E27FC236}">
                  <a16:creationId xmlns:a16="http://schemas.microsoft.com/office/drawing/2014/main" id="{D5D6E4DE-DB5E-EC40-A7E4-B1EACA363E81}"/>
                </a:ext>
              </a:extLst>
            </p:cNvPr>
            <p:cNvCxnSpPr>
              <a:cxnSpLocks/>
            </p:cNvCxnSpPr>
            <p:nvPr/>
          </p:nvCxnSpPr>
          <p:spPr>
            <a:xfrm flipV="1">
              <a:off x="5995781" y="3557124"/>
              <a:ext cx="936588" cy="583737"/>
            </a:xfrm>
            <a:prstGeom prst="straightConnector1">
              <a:avLst/>
            </a:prstGeom>
            <a:noFill/>
            <a:ln w="19050" cap="flat" cmpd="sng" algn="ctr">
              <a:solidFill>
                <a:srgbClr val="F4669F"/>
              </a:solidFill>
              <a:prstDash val="solid"/>
              <a:tailEnd type="triangle" w="lg" len="lg"/>
            </a:ln>
            <a:effectLst/>
          </p:spPr>
        </p:cxnSp>
        <p:cxnSp>
          <p:nvCxnSpPr>
            <p:cNvPr id="29" name="Straight Arrow Connector 28">
              <a:extLst>
                <a:ext uri="{FF2B5EF4-FFF2-40B4-BE49-F238E27FC236}">
                  <a16:creationId xmlns:a16="http://schemas.microsoft.com/office/drawing/2014/main" id="{48CC93EF-7606-9F4E-8F6E-BB1AC7B4A85C}"/>
                </a:ext>
              </a:extLst>
            </p:cNvPr>
            <p:cNvCxnSpPr>
              <a:cxnSpLocks/>
            </p:cNvCxnSpPr>
            <p:nvPr/>
          </p:nvCxnSpPr>
          <p:spPr>
            <a:xfrm>
              <a:off x="5995781" y="4593444"/>
              <a:ext cx="936588" cy="583737"/>
            </a:xfrm>
            <a:prstGeom prst="straightConnector1">
              <a:avLst/>
            </a:prstGeom>
            <a:noFill/>
            <a:ln w="19050" cap="flat" cmpd="sng" algn="ctr">
              <a:solidFill>
                <a:srgbClr val="F4669F"/>
              </a:solidFill>
              <a:prstDash val="solid"/>
              <a:tailEnd type="triangle" w="lg" len="lg"/>
            </a:ln>
            <a:effectLst/>
          </p:spPr>
        </p:cxnSp>
      </p:grpSp>
      <p:sp>
        <p:nvSpPr>
          <p:cNvPr id="21" name="Content Placeholder 2">
            <a:extLst>
              <a:ext uri="{FF2B5EF4-FFF2-40B4-BE49-F238E27FC236}">
                <a16:creationId xmlns:a16="http://schemas.microsoft.com/office/drawing/2014/main" id="{3FF83C14-8C8D-5C44-9F27-649A0D69F625}"/>
              </a:ext>
            </a:extLst>
          </p:cNvPr>
          <p:cNvSpPr txBox="1">
            <a:spLocks/>
          </p:cNvSpPr>
          <p:nvPr/>
        </p:nvSpPr>
        <p:spPr>
          <a:xfrm>
            <a:off x="9730015" y="3538329"/>
            <a:ext cx="2370690" cy="123284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1" dirty="0">
                <a:solidFill>
                  <a:srgbClr val="F4669F"/>
                </a:solidFill>
              </a:rPr>
              <a:t>No Radiation</a:t>
            </a:r>
          </a:p>
          <a:p>
            <a:r>
              <a:rPr lang="en-US" sz="1600" b="1" dirty="0">
                <a:solidFill>
                  <a:srgbClr val="F4669F"/>
                </a:solidFill>
              </a:rPr>
              <a:t>No X-Ray Dye</a:t>
            </a:r>
          </a:p>
          <a:p>
            <a:r>
              <a:rPr lang="en-US" sz="1600" b="1" dirty="0">
                <a:solidFill>
                  <a:srgbClr val="F4669F"/>
                </a:solidFill>
              </a:rPr>
              <a:t>No Referral to Radiology Center</a:t>
            </a:r>
          </a:p>
        </p:txBody>
      </p:sp>
      <p:sp>
        <p:nvSpPr>
          <p:cNvPr id="8" name="Content Placeholder 7">
            <a:extLst>
              <a:ext uri="{FF2B5EF4-FFF2-40B4-BE49-F238E27FC236}">
                <a16:creationId xmlns:a16="http://schemas.microsoft.com/office/drawing/2014/main" id="{8C76519C-F23C-D24F-9CE7-307E2FB31E7F}"/>
              </a:ext>
            </a:extLst>
          </p:cNvPr>
          <p:cNvSpPr>
            <a:spLocks noGrp="1"/>
          </p:cNvSpPr>
          <p:nvPr>
            <p:ph sz="quarter" idx="13"/>
          </p:nvPr>
        </p:nvSpPr>
        <p:spPr>
          <a:xfrm>
            <a:off x="212724" y="1253331"/>
            <a:ext cx="11979276" cy="482600"/>
          </a:xfrm>
          <a:noFill/>
        </p:spPr>
        <p:txBody>
          <a:bodyPr/>
          <a:lstStyle/>
          <a:p>
            <a:r>
              <a:rPr lang="en-US" dirty="0"/>
              <a:t>Contrast generation for screening and occlusion confirmation for use with our novel biomedical procedures</a:t>
            </a:r>
          </a:p>
        </p:txBody>
      </p:sp>
      <p:sp>
        <p:nvSpPr>
          <p:cNvPr id="2" name="Slide Number Placeholder 1">
            <a:extLst>
              <a:ext uri="{FF2B5EF4-FFF2-40B4-BE49-F238E27FC236}">
                <a16:creationId xmlns:a16="http://schemas.microsoft.com/office/drawing/2014/main" id="{98335D3F-CD1C-45E0-975A-1A25F1EB688B}"/>
              </a:ext>
            </a:extLst>
          </p:cNvPr>
          <p:cNvSpPr>
            <a:spLocks noGrp="1"/>
          </p:cNvSpPr>
          <p:nvPr>
            <p:ph type="sldNum" sz="quarter" idx="12"/>
          </p:nvPr>
        </p:nvSpPr>
        <p:spPr/>
        <p:txBody>
          <a:bodyPr/>
          <a:lstStyle/>
          <a:p>
            <a:fld id="{A4478E0B-7401-2D44-B6B4-9519A67BAE3C}" type="slidenum">
              <a:rPr lang="en-US" smtClean="0"/>
              <a:t>10</a:t>
            </a:fld>
            <a:endParaRPr lang="en-US"/>
          </a:p>
        </p:txBody>
      </p:sp>
      <p:sp>
        <p:nvSpPr>
          <p:cNvPr id="22" name="TextBox 21">
            <a:extLst>
              <a:ext uri="{FF2B5EF4-FFF2-40B4-BE49-F238E27FC236}">
                <a16:creationId xmlns:a16="http://schemas.microsoft.com/office/drawing/2014/main" id="{C44A2201-1744-43E4-A5ED-B54ACAFB77FB}"/>
              </a:ext>
            </a:extLst>
          </p:cNvPr>
          <p:cNvSpPr txBox="1"/>
          <p:nvPr/>
        </p:nvSpPr>
        <p:spPr>
          <a:xfrm>
            <a:off x="6858967" y="2266904"/>
            <a:ext cx="2473018" cy="323165"/>
          </a:xfrm>
          <a:prstGeom prst="rect">
            <a:avLst/>
          </a:prstGeom>
          <a:noFill/>
        </p:spPr>
        <p:txBody>
          <a:bodyPr wrap="square" rtlCol="0">
            <a:spAutoFit/>
          </a:bodyPr>
          <a:lstStyle/>
          <a:p>
            <a:pPr defTabSz="1219170">
              <a:defRPr/>
            </a:pPr>
            <a:r>
              <a:rPr lang="en-US" sz="1500" b="1" dirty="0">
                <a:latin typeface="Cambria" panose="02040503050406030204" pitchFamily="18" charset="0"/>
                <a:cs typeface="Calibri" panose="020F0502020204030204" pitchFamily="34" charset="0"/>
              </a:rPr>
              <a:t>Real-time imaging result</a:t>
            </a:r>
          </a:p>
        </p:txBody>
      </p:sp>
    </p:spTree>
    <p:extLst>
      <p:ext uri="{BB962C8B-B14F-4D97-AF65-F5344CB8AC3E}">
        <p14:creationId xmlns:p14="http://schemas.microsoft.com/office/powerpoint/2010/main" val="36350201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A1FF623-D98C-8946-A4FF-9D1D9F277838}"/>
              </a:ext>
            </a:extLst>
          </p:cNvPr>
          <p:cNvSpPr>
            <a:spLocks noGrp="1"/>
          </p:cNvSpPr>
          <p:nvPr>
            <p:ph type="title"/>
          </p:nvPr>
        </p:nvSpPr>
        <p:spPr>
          <a:xfrm>
            <a:off x="1228546" y="1609343"/>
            <a:ext cx="4867453" cy="839037"/>
          </a:xfrm>
        </p:spPr>
        <p:txBody>
          <a:bodyPr/>
          <a:lstStyle/>
          <a:p>
            <a:r>
              <a:rPr lang="en-US" sz="4800" dirty="0" err="1"/>
              <a:t>FemBloc</a:t>
            </a:r>
            <a:r>
              <a:rPr lang="en-US" sz="4800" baseline="30000" dirty="0"/>
              <a:t>®</a:t>
            </a:r>
          </a:p>
        </p:txBody>
      </p:sp>
      <p:sp>
        <p:nvSpPr>
          <p:cNvPr id="7" name="Content Placeholder 6">
            <a:extLst>
              <a:ext uri="{FF2B5EF4-FFF2-40B4-BE49-F238E27FC236}">
                <a16:creationId xmlns:a16="http://schemas.microsoft.com/office/drawing/2014/main" id="{975A0E48-E3AB-0346-B6D9-F70A03997EDD}"/>
              </a:ext>
            </a:extLst>
          </p:cNvPr>
          <p:cNvSpPr>
            <a:spLocks noGrp="1"/>
          </p:cNvSpPr>
          <p:nvPr>
            <p:ph idx="1"/>
          </p:nvPr>
        </p:nvSpPr>
        <p:spPr>
          <a:xfrm>
            <a:off x="1248078" y="2448380"/>
            <a:ext cx="4847922" cy="839037"/>
          </a:xfrm>
        </p:spPr>
        <p:txBody>
          <a:bodyPr>
            <a:noAutofit/>
          </a:bodyPr>
          <a:lstStyle/>
          <a:p>
            <a:r>
              <a:rPr lang="en-US" sz="2400" dirty="0"/>
              <a:t>Permanent Birth Control + Ultrasound Occlusion Confirmation</a:t>
            </a:r>
          </a:p>
        </p:txBody>
      </p:sp>
      <p:sp>
        <p:nvSpPr>
          <p:cNvPr id="4" name="Content Placeholder 6">
            <a:extLst>
              <a:ext uri="{FF2B5EF4-FFF2-40B4-BE49-F238E27FC236}">
                <a16:creationId xmlns:a16="http://schemas.microsoft.com/office/drawing/2014/main" id="{D684D9DA-0874-A841-A55A-F300DB5DE464}"/>
              </a:ext>
            </a:extLst>
          </p:cNvPr>
          <p:cNvSpPr txBox="1">
            <a:spLocks/>
          </p:cNvSpPr>
          <p:nvPr/>
        </p:nvSpPr>
        <p:spPr>
          <a:xfrm>
            <a:off x="1248078" y="3375129"/>
            <a:ext cx="4474627" cy="140907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rgbClr val="2E276A"/>
                </a:solidFill>
                <a:latin typeface="Cambria" panose="02040503050406030204" pitchFamily="18"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rgbClr val="2E276A"/>
                </a:solidFill>
                <a:latin typeface="Cambria" panose="02040503050406030204" pitchFamily="18"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2E276A"/>
                </a:solidFill>
                <a:latin typeface="Cambria" panose="02040503050406030204" pitchFamily="18"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2E276A"/>
                </a:solidFill>
                <a:latin typeface="Cambria" panose="02040503050406030204" pitchFamily="18"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2E276A"/>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sz="1650" i="1" dirty="0"/>
              <a:t>First and only non-surgical, in-office, permanent birth control option in development with the potential to be the safest and most natural approach at half the cost of the long-standing surgical alternative</a:t>
            </a:r>
          </a:p>
          <a:p>
            <a:pPr marL="285750" indent="-285750">
              <a:buFont typeface="Arial" panose="020B0604020202020204" pitchFamily="34" charset="0"/>
              <a:buChar char="•"/>
            </a:pPr>
            <a:r>
              <a:rPr lang="en-US" sz="1650" i="1" dirty="0"/>
              <a:t>First in-office ultrasound approach for confirmation of procedure success</a:t>
            </a:r>
          </a:p>
          <a:p>
            <a:pPr marL="285750" indent="-285750">
              <a:buFont typeface="Arial" panose="020B0604020202020204" pitchFamily="34" charset="0"/>
              <a:buChar char="•"/>
            </a:pPr>
            <a:endParaRPr lang="en-US" sz="1650" i="1" dirty="0"/>
          </a:p>
        </p:txBody>
      </p:sp>
      <p:pic>
        <p:nvPicPr>
          <p:cNvPr id="10" name="Picture 9" descr="A person and person taking a selfie&#10;&#10;Description automatically generated">
            <a:extLst>
              <a:ext uri="{FF2B5EF4-FFF2-40B4-BE49-F238E27FC236}">
                <a16:creationId xmlns:a16="http://schemas.microsoft.com/office/drawing/2014/main" id="{666710A6-5948-314A-82D4-E220B595C1E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379156" y="1257300"/>
            <a:ext cx="5812844" cy="4343400"/>
          </a:xfrm>
          <a:prstGeom prst="rect">
            <a:avLst/>
          </a:prstGeom>
        </p:spPr>
      </p:pic>
      <p:sp>
        <p:nvSpPr>
          <p:cNvPr id="2" name="Slide Number Placeholder 1">
            <a:extLst>
              <a:ext uri="{FF2B5EF4-FFF2-40B4-BE49-F238E27FC236}">
                <a16:creationId xmlns:a16="http://schemas.microsoft.com/office/drawing/2014/main" id="{E7D2A41E-6B98-4344-96F8-36B975D6142F}"/>
              </a:ext>
            </a:extLst>
          </p:cNvPr>
          <p:cNvSpPr>
            <a:spLocks noGrp="1"/>
          </p:cNvSpPr>
          <p:nvPr>
            <p:ph type="sldNum" sz="quarter" idx="12"/>
          </p:nvPr>
        </p:nvSpPr>
        <p:spPr/>
        <p:txBody>
          <a:bodyPr/>
          <a:lstStyle/>
          <a:p>
            <a:fld id="{A4478E0B-7401-2D44-B6B4-9519A67BAE3C}" type="slidenum">
              <a:rPr lang="en-US" smtClean="0"/>
              <a:t>11</a:t>
            </a:fld>
            <a:endParaRPr lang="en-US"/>
          </a:p>
        </p:txBody>
      </p:sp>
      <p:sp>
        <p:nvSpPr>
          <p:cNvPr id="8" name="Text Placeholder 4">
            <a:extLst>
              <a:ext uri="{FF2B5EF4-FFF2-40B4-BE49-F238E27FC236}">
                <a16:creationId xmlns:a16="http://schemas.microsoft.com/office/drawing/2014/main" id="{953CAF2C-A225-D588-6CF9-D389205C85F5}"/>
              </a:ext>
            </a:extLst>
          </p:cNvPr>
          <p:cNvSpPr txBox="1">
            <a:spLocks/>
          </p:cNvSpPr>
          <p:nvPr/>
        </p:nvSpPr>
        <p:spPr>
          <a:xfrm>
            <a:off x="1248078" y="6199836"/>
            <a:ext cx="10515600" cy="512826"/>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800" i="1" kern="1200">
                <a:solidFill>
                  <a:schemeClr val="bg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solidFill>
                  <a:schemeClr val="tx1"/>
                </a:solidFill>
              </a:rPr>
              <a:t>FemBloc Permanent Birth Control is a product candidate for Femasys Inc.</a:t>
            </a:r>
          </a:p>
        </p:txBody>
      </p:sp>
    </p:spTree>
    <p:extLst>
      <p:ext uri="{BB962C8B-B14F-4D97-AF65-F5344CB8AC3E}">
        <p14:creationId xmlns:p14="http://schemas.microsoft.com/office/powerpoint/2010/main" val="21129869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2ECD1DC0-781A-AC46-81A0-716B0358C1A6}"/>
              </a:ext>
            </a:extLst>
          </p:cNvPr>
          <p:cNvSpPr txBox="1"/>
          <p:nvPr/>
        </p:nvSpPr>
        <p:spPr>
          <a:xfrm>
            <a:off x="768086" y="4532208"/>
            <a:ext cx="3338590" cy="954107"/>
          </a:xfrm>
          <a:prstGeom prst="rect">
            <a:avLst/>
          </a:prstGeom>
          <a:noFill/>
        </p:spPr>
        <p:txBody>
          <a:bodyPr wrap="square" rtlCol="0">
            <a:spAutoFit/>
          </a:bodyPr>
          <a:lstStyle/>
          <a:p>
            <a:pPr marL="12700" algn="ctr">
              <a:spcBef>
                <a:spcPts val="95"/>
              </a:spcBef>
              <a:defRPr/>
            </a:pPr>
            <a:r>
              <a:rPr lang="en-US" sz="1400" dirty="0">
                <a:solidFill>
                  <a:srgbClr val="5C50A1"/>
                </a:solidFill>
                <a:latin typeface="Cambria" panose="02040503050406030204" pitchFamily="18" charset="0"/>
              </a:rPr>
              <a:t>Since surgical tubal ligation has been performed since the 1880’s and remains the most common option for women who want permanent birth control. </a:t>
            </a:r>
          </a:p>
        </p:txBody>
      </p:sp>
      <p:sp>
        <p:nvSpPr>
          <p:cNvPr id="3" name="Title 2">
            <a:extLst>
              <a:ext uri="{FF2B5EF4-FFF2-40B4-BE49-F238E27FC236}">
                <a16:creationId xmlns:a16="http://schemas.microsoft.com/office/drawing/2014/main" id="{546CEEA0-F112-634A-A376-2274330638C5}"/>
              </a:ext>
            </a:extLst>
          </p:cNvPr>
          <p:cNvSpPr>
            <a:spLocks noGrp="1"/>
          </p:cNvSpPr>
          <p:nvPr>
            <p:ph type="title"/>
          </p:nvPr>
        </p:nvSpPr>
        <p:spPr/>
        <p:txBody>
          <a:bodyPr/>
          <a:lstStyle/>
          <a:p>
            <a:r>
              <a:rPr lang="en-US" dirty="0"/>
              <a:t>Permanent Birth Control Alternatives:  Unmet Need (U.S. only)</a:t>
            </a:r>
          </a:p>
        </p:txBody>
      </p:sp>
      <p:pic>
        <p:nvPicPr>
          <p:cNvPr id="9" name="Picture 8" descr="A picture containing graphical user interface&#10;&#10;Description automatically generated">
            <a:extLst>
              <a:ext uri="{FF2B5EF4-FFF2-40B4-BE49-F238E27FC236}">
                <a16:creationId xmlns:a16="http://schemas.microsoft.com/office/drawing/2014/main" id="{36767B9F-2306-AA45-9C29-9666756F8A1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116369" y="3202131"/>
            <a:ext cx="1359795" cy="1533192"/>
          </a:xfrm>
          <a:prstGeom prst="rect">
            <a:avLst/>
          </a:prstGeom>
        </p:spPr>
      </p:pic>
      <p:pic>
        <p:nvPicPr>
          <p:cNvPr id="11" name="Picture 10" descr="Icon&#10;&#10;Description automatically generated">
            <a:extLst>
              <a:ext uri="{FF2B5EF4-FFF2-40B4-BE49-F238E27FC236}">
                <a16:creationId xmlns:a16="http://schemas.microsoft.com/office/drawing/2014/main" id="{A78C3258-3545-DA45-8C23-B87DDB7A5EA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31473" y="2043269"/>
            <a:ext cx="1211817" cy="1560041"/>
          </a:xfrm>
          <a:prstGeom prst="rect">
            <a:avLst/>
          </a:prstGeom>
        </p:spPr>
      </p:pic>
      <p:pic>
        <p:nvPicPr>
          <p:cNvPr id="14" name="Picture 13" descr="A picture containing vector graphics&#10;&#10;Description automatically generated">
            <a:extLst>
              <a:ext uri="{FF2B5EF4-FFF2-40B4-BE49-F238E27FC236}">
                <a16:creationId xmlns:a16="http://schemas.microsoft.com/office/drawing/2014/main" id="{5BD5DDFA-95D6-D947-9A1F-1E8806DEEF1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37627" y="5114164"/>
            <a:ext cx="1917278" cy="1081480"/>
          </a:xfrm>
          <a:prstGeom prst="rect">
            <a:avLst/>
          </a:prstGeom>
        </p:spPr>
      </p:pic>
      <p:pic>
        <p:nvPicPr>
          <p:cNvPr id="17" name="Picture 16" descr="A group of people in a line&#10;&#10;Description automatically generated with low confidence">
            <a:extLst>
              <a:ext uri="{FF2B5EF4-FFF2-40B4-BE49-F238E27FC236}">
                <a16:creationId xmlns:a16="http://schemas.microsoft.com/office/drawing/2014/main" id="{D8BCDC13-A8E4-DD48-B36F-8739CDAA8B7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637597" y="1710472"/>
            <a:ext cx="2317338" cy="1112818"/>
          </a:xfrm>
          <a:prstGeom prst="rect">
            <a:avLst/>
          </a:prstGeom>
        </p:spPr>
      </p:pic>
      <p:sp>
        <p:nvSpPr>
          <p:cNvPr id="21" name="TextBox 20">
            <a:extLst>
              <a:ext uri="{FF2B5EF4-FFF2-40B4-BE49-F238E27FC236}">
                <a16:creationId xmlns:a16="http://schemas.microsoft.com/office/drawing/2014/main" id="{9A71D62B-55A4-B141-B17D-0A50E0784C75}"/>
              </a:ext>
            </a:extLst>
          </p:cNvPr>
          <p:cNvSpPr txBox="1"/>
          <p:nvPr/>
        </p:nvSpPr>
        <p:spPr>
          <a:xfrm>
            <a:off x="7218679" y="1828344"/>
            <a:ext cx="3222886" cy="615553"/>
          </a:xfrm>
          <a:prstGeom prst="rect">
            <a:avLst/>
          </a:prstGeom>
          <a:noFill/>
        </p:spPr>
        <p:txBody>
          <a:bodyPr wrap="square" rtlCol="0">
            <a:spAutoFit/>
          </a:bodyPr>
          <a:lstStyle/>
          <a:p>
            <a:r>
              <a:rPr lang="en-US" sz="1700" b="1" dirty="0">
                <a:solidFill>
                  <a:srgbClr val="5C50A1"/>
                </a:solidFill>
                <a:latin typeface="Cambria" panose="02040503050406030204" pitchFamily="18" charset="0"/>
              </a:rPr>
              <a:t>&gt;13M women no longer intend to have children</a:t>
            </a:r>
          </a:p>
        </p:txBody>
      </p:sp>
      <p:sp>
        <p:nvSpPr>
          <p:cNvPr id="31" name="TextBox 30">
            <a:extLst>
              <a:ext uri="{FF2B5EF4-FFF2-40B4-BE49-F238E27FC236}">
                <a16:creationId xmlns:a16="http://schemas.microsoft.com/office/drawing/2014/main" id="{A9B0FE05-743F-AB4A-9675-B5FFEADD6BE4}"/>
              </a:ext>
            </a:extLst>
          </p:cNvPr>
          <p:cNvSpPr txBox="1"/>
          <p:nvPr/>
        </p:nvSpPr>
        <p:spPr>
          <a:xfrm>
            <a:off x="7218679" y="5376361"/>
            <a:ext cx="3972588" cy="615553"/>
          </a:xfrm>
          <a:prstGeom prst="rect">
            <a:avLst/>
          </a:prstGeom>
          <a:noFill/>
        </p:spPr>
        <p:txBody>
          <a:bodyPr wrap="square" rtlCol="0">
            <a:spAutoFit/>
          </a:bodyPr>
          <a:lstStyle/>
          <a:p>
            <a:r>
              <a:rPr lang="en-US" sz="1700" b="1" dirty="0">
                <a:solidFill>
                  <a:srgbClr val="E4759F"/>
                </a:solidFill>
                <a:latin typeface="Cambria" panose="02040503050406030204" pitchFamily="18" charset="0"/>
              </a:rPr>
              <a:t>&gt;12M use non-permanent birth control, long-term</a:t>
            </a:r>
          </a:p>
        </p:txBody>
      </p:sp>
      <p:sp>
        <p:nvSpPr>
          <p:cNvPr id="32" name="TextBox 31">
            <a:extLst>
              <a:ext uri="{FF2B5EF4-FFF2-40B4-BE49-F238E27FC236}">
                <a16:creationId xmlns:a16="http://schemas.microsoft.com/office/drawing/2014/main" id="{D1DE57C7-F55B-6C4C-8A09-95C91A81CD30}"/>
              </a:ext>
            </a:extLst>
          </p:cNvPr>
          <p:cNvSpPr txBox="1"/>
          <p:nvPr/>
        </p:nvSpPr>
        <p:spPr>
          <a:xfrm>
            <a:off x="7218678" y="3556468"/>
            <a:ext cx="3843573" cy="798680"/>
          </a:xfrm>
          <a:prstGeom prst="rect">
            <a:avLst/>
          </a:prstGeom>
          <a:noFill/>
        </p:spPr>
        <p:txBody>
          <a:bodyPr wrap="square" rtlCol="0">
            <a:spAutoFit/>
          </a:bodyPr>
          <a:lstStyle/>
          <a:p>
            <a:pPr lvl="0">
              <a:lnSpc>
                <a:spcPct val="90000"/>
              </a:lnSpc>
              <a:spcBef>
                <a:spcPct val="0"/>
              </a:spcBef>
              <a:defRPr/>
            </a:pPr>
            <a:r>
              <a:rPr lang="en-US" sz="1700" b="1" dirty="0">
                <a:solidFill>
                  <a:srgbClr val="0599D5"/>
                </a:solidFill>
                <a:latin typeface="Cambria" panose="02040503050406030204" pitchFamily="18" charset="0"/>
              </a:rPr>
              <a:t>800,000 women choose surgical tubal ligation as a form of permanent birth control every year</a:t>
            </a:r>
          </a:p>
        </p:txBody>
      </p:sp>
      <p:sp>
        <p:nvSpPr>
          <p:cNvPr id="33" name="TextBox 32">
            <a:extLst>
              <a:ext uri="{FF2B5EF4-FFF2-40B4-BE49-F238E27FC236}">
                <a16:creationId xmlns:a16="http://schemas.microsoft.com/office/drawing/2014/main" id="{18DD46D1-08B5-1648-9609-31E1ADB07377}"/>
              </a:ext>
            </a:extLst>
          </p:cNvPr>
          <p:cNvSpPr txBox="1"/>
          <p:nvPr/>
        </p:nvSpPr>
        <p:spPr>
          <a:xfrm>
            <a:off x="504343" y="3866727"/>
            <a:ext cx="3869511" cy="584775"/>
          </a:xfrm>
          <a:prstGeom prst="rect">
            <a:avLst/>
          </a:prstGeom>
          <a:noFill/>
        </p:spPr>
        <p:txBody>
          <a:bodyPr wrap="square" rtlCol="0">
            <a:spAutoFit/>
          </a:bodyPr>
          <a:lstStyle/>
          <a:p>
            <a:pPr marL="12700" algn="ctr">
              <a:spcBef>
                <a:spcPts val="95"/>
              </a:spcBef>
              <a:defRPr/>
            </a:pPr>
            <a:r>
              <a:rPr lang="en-US" sz="1600" b="1" dirty="0">
                <a:solidFill>
                  <a:srgbClr val="6A3CC9"/>
                </a:solidFill>
                <a:latin typeface="Cambria" panose="02040503050406030204" pitchFamily="18" charset="0"/>
              </a:rPr>
              <a:t>More than 100 years of stagnant innovation for permanent birth control</a:t>
            </a:r>
          </a:p>
        </p:txBody>
      </p:sp>
      <p:sp>
        <p:nvSpPr>
          <p:cNvPr id="2" name="Slide Number Placeholder 1">
            <a:extLst>
              <a:ext uri="{FF2B5EF4-FFF2-40B4-BE49-F238E27FC236}">
                <a16:creationId xmlns:a16="http://schemas.microsoft.com/office/drawing/2014/main" id="{BB4BAF95-CE29-4737-AABD-4893725262DB}"/>
              </a:ext>
            </a:extLst>
          </p:cNvPr>
          <p:cNvSpPr>
            <a:spLocks noGrp="1"/>
          </p:cNvSpPr>
          <p:nvPr>
            <p:ph type="sldNum" sz="quarter" idx="12"/>
          </p:nvPr>
        </p:nvSpPr>
        <p:spPr/>
        <p:txBody>
          <a:bodyPr/>
          <a:lstStyle/>
          <a:p>
            <a:fld id="{A4478E0B-7401-2D44-B6B4-9519A67BAE3C}" type="slidenum">
              <a:rPr lang="en-US" smtClean="0"/>
              <a:t>12</a:t>
            </a:fld>
            <a:endParaRPr lang="en-US"/>
          </a:p>
        </p:txBody>
      </p:sp>
    </p:spTree>
    <p:extLst>
      <p:ext uri="{BB962C8B-B14F-4D97-AF65-F5344CB8AC3E}">
        <p14:creationId xmlns:p14="http://schemas.microsoft.com/office/powerpoint/2010/main" val="15266719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3">
            <a:extLst>
              <a:ext uri="{FF2B5EF4-FFF2-40B4-BE49-F238E27FC236}">
                <a16:creationId xmlns:a16="http://schemas.microsoft.com/office/drawing/2014/main" id="{3979D935-B19D-45C7-9C7A-BD4AF17D8905}"/>
              </a:ext>
            </a:extLst>
          </p:cNvPr>
          <p:cNvSpPr txBox="1">
            <a:spLocks noChangeArrowheads="1"/>
          </p:cNvSpPr>
          <p:nvPr/>
        </p:nvSpPr>
        <p:spPr bwMode="auto">
          <a:xfrm>
            <a:off x="1199366" y="6116738"/>
            <a:ext cx="9589238" cy="530158"/>
          </a:xfrm>
          <a:prstGeom prst="rect">
            <a:avLst/>
          </a:prstGeom>
          <a:noFill/>
          <a:ln w="9525">
            <a:noFill/>
            <a:miter lim="800000"/>
            <a:headEnd/>
            <a:tailEnd/>
          </a:ln>
        </p:spPr>
        <p:txBody>
          <a:bodyPr wrap="square" anchor="ctr">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srgbClr val="000000">
                    <a:lumMod val="75000"/>
                    <a:lumOff val="25000"/>
                  </a:srgbClr>
                </a:solidFill>
                <a:effectLst/>
                <a:uLnTx/>
                <a:uFillTx/>
                <a:latin typeface="Calibri" panose="020F0502020204030204" pitchFamily="34" charset="0"/>
                <a:ea typeface="+mn-ea"/>
                <a:cs typeface="Calibri" panose="020F0502020204030204" pitchFamily="34" charset="0"/>
              </a:rPr>
              <a:t>*6% failure rate for laparoscopic sterilization (tubal ligation) and 5% failure rate for hysteroscopic sterilization (Essure), reported in published study as higher than </a:t>
            </a:r>
            <a:r>
              <a:rPr kumimoji="0" lang="en-US" sz="1600" b="1" i="1" u="none" strike="noStrike" kern="1200" cap="none" spc="0" normalizeH="0" baseline="0" noProof="0" dirty="0">
                <a:ln>
                  <a:noFill/>
                </a:ln>
                <a:solidFill>
                  <a:srgbClr val="000000">
                    <a:lumMod val="75000"/>
                    <a:lumOff val="25000"/>
                  </a:srgbClr>
                </a:solidFill>
                <a:effectLst/>
                <a:uLnTx/>
                <a:uFillTx/>
                <a:latin typeface="Calibri" panose="020F0502020204030204"/>
                <a:ea typeface="+mn-ea"/>
                <a:cs typeface="Calibri" panose="020F0502020204030204" pitchFamily="34" charset="0"/>
              </a:rPr>
              <a:t>expected (</a:t>
            </a:r>
            <a:r>
              <a:rPr kumimoji="0" lang="en-US" sz="1600" b="1" i="1" u="none" strike="noStrike" kern="1200" cap="none" spc="0" normalizeH="0" baseline="0" noProof="0" dirty="0">
                <a:ln>
                  <a:noFill/>
                </a:ln>
                <a:solidFill>
                  <a:srgbClr val="000000">
                    <a:lumMod val="75000"/>
                    <a:lumOff val="25000"/>
                  </a:srgbClr>
                </a:solidFill>
                <a:effectLst/>
                <a:uLnTx/>
                <a:uFillTx/>
                <a:latin typeface="Calibri" panose="020F0502020204030204"/>
                <a:ea typeface="Times New Roman" panose="02020603050405020304" pitchFamily="18" charset="0"/>
                <a:cs typeface="Times New Roman" panose="02020603050405020304" pitchFamily="18" charset="0"/>
              </a:rPr>
              <a:t>Fertility and Sterility, </a:t>
            </a:r>
            <a:r>
              <a:rPr kumimoji="0" lang="en-US" sz="1600" b="1" i="0" u="none" strike="noStrike" kern="1200" cap="none" spc="0" normalizeH="0" baseline="0" noProof="0" dirty="0">
                <a:ln>
                  <a:noFill/>
                </a:ln>
                <a:solidFill>
                  <a:srgbClr val="000000">
                    <a:lumMod val="75000"/>
                    <a:lumOff val="25000"/>
                  </a:srgbClr>
                </a:solidFill>
                <a:effectLst/>
                <a:uLnTx/>
                <a:uFillTx/>
                <a:latin typeface="Calibri" panose="020F0502020204030204"/>
                <a:ea typeface="Times New Roman" panose="02020603050405020304" pitchFamily="18" charset="0"/>
                <a:cs typeface="+mn-cs"/>
              </a:rPr>
              <a:t>2022)</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900" b="1" i="1" u="none" strike="noStrike" kern="1200" cap="none" spc="0" normalizeH="0" baseline="0" noProof="0" dirty="0">
                <a:ln>
                  <a:noFill/>
                </a:ln>
                <a:solidFill>
                  <a:srgbClr val="000000">
                    <a:lumMod val="75000"/>
                    <a:lumOff val="25000"/>
                  </a:srgbClr>
                </a:solidFill>
                <a:effectLst/>
                <a:uLnTx/>
                <a:uFillTx/>
                <a:latin typeface="Calibri" panose="020F0502020204030204" pitchFamily="34" charset="0"/>
                <a:ea typeface="+mn-ea"/>
                <a:cs typeface="Calibri" panose="020F0502020204030204" pitchFamily="34" charset="0"/>
              </a:rPr>
              <a:t> </a:t>
            </a:r>
            <a:endParaRPr kumimoji="0" lang="en-US" sz="1100" b="1" i="1" u="none" strike="noStrike" kern="1200" cap="none" spc="0" normalizeH="0" baseline="0" noProof="0" dirty="0">
              <a:ln>
                <a:noFill/>
              </a:ln>
              <a:solidFill>
                <a:srgbClr val="000000">
                  <a:lumMod val="75000"/>
                  <a:lumOff val="25000"/>
                </a:srgbClr>
              </a:solidFill>
              <a:effectLst/>
              <a:uLnTx/>
              <a:uFillTx/>
              <a:latin typeface="Calibri" panose="020F0502020204030204" pitchFamily="34" charset="0"/>
              <a:ea typeface="+mn-ea"/>
              <a:cs typeface="Calibri" panose="020F050202020403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100" b="1" i="1" u="none" strike="noStrike" kern="1200" cap="none" spc="0" normalizeH="0" baseline="0" noProof="0" dirty="0">
                <a:ln>
                  <a:noFill/>
                </a:ln>
                <a:solidFill>
                  <a:srgbClr val="000000">
                    <a:lumMod val="75000"/>
                    <a:lumOff val="25000"/>
                  </a:srgbClr>
                </a:solidFill>
                <a:effectLst/>
                <a:uLnTx/>
                <a:uFillTx/>
                <a:latin typeface="Calibri" panose="020F0502020204030204" pitchFamily="34" charset="0"/>
                <a:ea typeface="+mn-ea"/>
                <a:cs typeface="Calibri" panose="020F0502020204030204" pitchFamily="34" charset="0"/>
              </a:rPr>
              <a:t>Essure® is a registered trademark of Bayer Healthcare (Conceptus) and, as of December 2018, no longer a marketed solution.</a:t>
            </a:r>
          </a:p>
        </p:txBody>
      </p:sp>
      <p:sp>
        <p:nvSpPr>
          <p:cNvPr id="2" name="Title 1">
            <a:extLst>
              <a:ext uri="{FF2B5EF4-FFF2-40B4-BE49-F238E27FC236}">
                <a16:creationId xmlns:a16="http://schemas.microsoft.com/office/drawing/2014/main" id="{A48A41D2-B133-7146-83F9-6672D325DFEC}"/>
              </a:ext>
            </a:extLst>
          </p:cNvPr>
          <p:cNvSpPr>
            <a:spLocks noGrp="1"/>
          </p:cNvSpPr>
          <p:nvPr>
            <p:ph type="title"/>
          </p:nvPr>
        </p:nvSpPr>
        <p:spPr>
          <a:xfrm>
            <a:off x="212035" y="258780"/>
            <a:ext cx="9947965" cy="688423"/>
          </a:xfrm>
        </p:spPr>
        <p:txBody>
          <a:bodyPr/>
          <a:lstStyle/>
          <a:p>
            <a:r>
              <a:rPr lang="en-US" dirty="0" err="1"/>
              <a:t>FemBloc</a:t>
            </a:r>
            <a:r>
              <a:rPr lang="en-US" dirty="0"/>
              <a:t>:  Expected Competitive Advantages Over Existing or Previous Birth Control Options</a:t>
            </a:r>
          </a:p>
        </p:txBody>
      </p:sp>
      <p:graphicFrame>
        <p:nvGraphicFramePr>
          <p:cNvPr id="8" name="Group 68">
            <a:extLst>
              <a:ext uri="{FF2B5EF4-FFF2-40B4-BE49-F238E27FC236}">
                <a16:creationId xmlns:a16="http://schemas.microsoft.com/office/drawing/2014/main" id="{8F292AA7-30AD-4743-8FF2-0E719ACC9EDF}"/>
              </a:ext>
            </a:extLst>
          </p:cNvPr>
          <p:cNvGraphicFramePr>
            <a:graphicFrameLocks noGrp="1"/>
          </p:cNvGraphicFramePr>
          <p:nvPr>
            <p:extLst>
              <p:ext uri="{D42A27DB-BD31-4B8C-83A1-F6EECF244321}">
                <p14:modId xmlns:p14="http://schemas.microsoft.com/office/powerpoint/2010/main" val="3042904181"/>
              </p:ext>
            </p:extLst>
          </p:nvPr>
        </p:nvGraphicFramePr>
        <p:xfrm>
          <a:off x="1199366" y="1319879"/>
          <a:ext cx="9785466" cy="4430848"/>
        </p:xfrm>
        <a:graphic>
          <a:graphicData uri="http://schemas.openxmlformats.org/drawingml/2006/table">
            <a:tbl>
              <a:tblPr/>
              <a:tblGrid>
                <a:gridCol w="2875629">
                  <a:extLst>
                    <a:ext uri="{9D8B030D-6E8A-4147-A177-3AD203B41FA5}">
                      <a16:colId xmlns:a16="http://schemas.microsoft.com/office/drawing/2014/main" val="20000"/>
                    </a:ext>
                  </a:extLst>
                </a:gridCol>
                <a:gridCol w="1737360">
                  <a:extLst>
                    <a:ext uri="{9D8B030D-6E8A-4147-A177-3AD203B41FA5}">
                      <a16:colId xmlns:a16="http://schemas.microsoft.com/office/drawing/2014/main" val="20001"/>
                    </a:ext>
                  </a:extLst>
                </a:gridCol>
                <a:gridCol w="1737360">
                  <a:extLst>
                    <a:ext uri="{9D8B030D-6E8A-4147-A177-3AD203B41FA5}">
                      <a16:colId xmlns:a16="http://schemas.microsoft.com/office/drawing/2014/main" val="1965804416"/>
                    </a:ext>
                  </a:extLst>
                </a:gridCol>
                <a:gridCol w="1737360">
                  <a:extLst>
                    <a:ext uri="{9D8B030D-6E8A-4147-A177-3AD203B41FA5}">
                      <a16:colId xmlns:a16="http://schemas.microsoft.com/office/drawing/2014/main" val="20003"/>
                    </a:ext>
                  </a:extLst>
                </a:gridCol>
                <a:gridCol w="250920">
                  <a:extLst>
                    <a:ext uri="{9D8B030D-6E8A-4147-A177-3AD203B41FA5}">
                      <a16:colId xmlns:a16="http://schemas.microsoft.com/office/drawing/2014/main" val="20004"/>
                    </a:ext>
                  </a:extLst>
                </a:gridCol>
                <a:gridCol w="1446837">
                  <a:extLst>
                    <a:ext uri="{9D8B030D-6E8A-4147-A177-3AD203B41FA5}">
                      <a16:colId xmlns:a16="http://schemas.microsoft.com/office/drawing/2014/main" val="20005"/>
                    </a:ext>
                  </a:extLst>
                </a:gridCol>
              </a:tblGrid>
              <a:tr h="355688">
                <a:tc>
                  <a:txBody>
                    <a:bodyPr/>
                    <a:lstStyle/>
                    <a:p>
                      <a:pPr marL="0" marR="0" lvl="0" indent="0" algn="l" defTabSz="914400" rtl="0" eaLnBrk="1" fontAlgn="base" latinLnBrk="0" hangingPunct="1">
                        <a:lnSpc>
                          <a:spcPct val="100000"/>
                        </a:lnSpc>
                        <a:spcBef>
                          <a:spcPct val="0"/>
                        </a:spcBef>
                        <a:spcAft>
                          <a:spcPct val="0"/>
                        </a:spcAft>
                        <a:buClrTx/>
                        <a:buSzTx/>
                        <a:buFont typeface="Calibri" charset="0"/>
                        <a:buNone/>
                        <a:tabLst/>
                      </a:pPr>
                      <a:endParaRPr kumimoji="0" lang="en-US" sz="1600" b="1" i="0" u="none" strike="noStrike" cap="none" normalizeH="0" baseline="0" dirty="0">
                        <a:ln>
                          <a:noFill/>
                        </a:ln>
                        <a:solidFill>
                          <a:srgbClr val="FFFFFF"/>
                        </a:solidFill>
                        <a:effectLst/>
                        <a:latin typeface="Cambria" panose="02040503050406030204" pitchFamily="18" charset="0"/>
                        <a:ea typeface="MS PGothic" charset="0"/>
                        <a:cs typeface="Century Gothic" charset="0"/>
                      </a:endParaRPr>
                    </a:p>
                  </a:txBody>
                  <a:tcPr marL="112760" marR="112760" marT="56380" marB="5638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Calibri" charset="0"/>
                        <a:buNone/>
                        <a:tabLst/>
                      </a:pPr>
                      <a:endParaRPr kumimoji="0" lang="en-US" sz="1600" b="1" i="0" u="none" strike="noStrike" cap="none" normalizeH="0" baseline="0" dirty="0">
                        <a:ln>
                          <a:noFill/>
                        </a:ln>
                        <a:solidFill>
                          <a:schemeClr val="tx1"/>
                        </a:solidFill>
                        <a:effectLst/>
                        <a:latin typeface="Cambria" panose="02040503050406030204" pitchFamily="18" charset="0"/>
                        <a:ea typeface="MS PGothic" charset="0"/>
                        <a:cs typeface="Calibri" panose="020F0502020204030204" pitchFamily="34" charset="0"/>
                      </a:endParaRPr>
                    </a:p>
                  </a:txBody>
                  <a:tcPr marL="112760" marR="112760" marT="56380" marB="5638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0"/>
                        </a:spcBef>
                        <a:spcAft>
                          <a:spcPct val="0"/>
                        </a:spcAft>
                        <a:buClrTx/>
                        <a:buSzTx/>
                        <a:buFont typeface="Calibri" charset="0"/>
                        <a:buNone/>
                        <a:tabLst/>
                      </a:pPr>
                      <a:r>
                        <a:rPr kumimoji="0" lang="en-US" sz="1600" b="1" i="0" u="none" strike="noStrike" cap="none" normalizeH="0" baseline="0" dirty="0">
                          <a:ln>
                            <a:noFill/>
                          </a:ln>
                          <a:solidFill>
                            <a:srgbClr val="5C50A1"/>
                          </a:solidFill>
                          <a:effectLst/>
                          <a:latin typeface="Cambria" panose="02040503050406030204" pitchFamily="18" charset="0"/>
                          <a:ea typeface="MS PGothic" charset="0"/>
                          <a:cs typeface="Calibri" panose="020F0502020204030204" pitchFamily="34" charset="0"/>
                        </a:rPr>
                        <a:t>On-Market Solutions</a:t>
                      </a:r>
                    </a:p>
                  </a:txBody>
                  <a:tcPr marL="112760" marR="112760" marT="56380" marB="5638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0"/>
                        </a:spcBef>
                        <a:spcAft>
                          <a:spcPct val="0"/>
                        </a:spcAft>
                        <a:buClrTx/>
                        <a:buSzTx/>
                        <a:buFont typeface="Calibri" charset="0"/>
                        <a:buNone/>
                        <a:tabLst/>
                      </a:pPr>
                      <a:endParaRPr kumimoji="0" lang="en-US" sz="1900" b="1" i="0" u="none" strike="noStrike" cap="none" normalizeH="0" baseline="0" dirty="0">
                        <a:ln>
                          <a:noFill/>
                        </a:ln>
                        <a:solidFill>
                          <a:schemeClr val="tx1">
                            <a:lumMod val="65000"/>
                            <a:lumOff val="35000"/>
                          </a:schemeClr>
                        </a:solidFill>
                        <a:effectLst/>
                        <a:latin typeface="Calibri" panose="020F0502020204030204" pitchFamily="34" charset="0"/>
                        <a:ea typeface="MS PGothic" charset="0"/>
                        <a:cs typeface="Calibri" panose="020F0502020204030204" pitchFamily="34" charset="0"/>
                      </a:endParaRPr>
                    </a:p>
                  </a:txBody>
                  <a:tcPr marL="112760" marR="112760" marT="56380" marB="5638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Calibri" charset="0"/>
                        <a:buNone/>
                        <a:tabLst/>
                      </a:pPr>
                      <a:endParaRPr kumimoji="0" lang="en-US" sz="1600" b="1" i="0" u="none" strike="noStrike" cap="none" normalizeH="0" baseline="0" dirty="0">
                        <a:ln>
                          <a:noFill/>
                        </a:ln>
                        <a:solidFill>
                          <a:schemeClr val="tx1">
                            <a:lumMod val="65000"/>
                            <a:lumOff val="35000"/>
                          </a:schemeClr>
                        </a:solidFill>
                        <a:effectLst/>
                        <a:latin typeface="Cambria" panose="02040503050406030204" pitchFamily="18" charset="0"/>
                        <a:ea typeface="MS PGothic" charset="0"/>
                        <a:cs typeface="Calibri" panose="020F0502020204030204" pitchFamily="34" charset="0"/>
                      </a:endParaRPr>
                    </a:p>
                  </a:txBody>
                  <a:tcPr marL="112760" marR="112760" marT="56380" marB="5638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Calibri" charset="0"/>
                        <a:buNone/>
                        <a:tabLst/>
                      </a:pPr>
                      <a:r>
                        <a:rPr kumimoji="0" lang="en-US" sz="1600" b="1" i="0" u="none" strike="noStrike" cap="none" normalizeH="0" baseline="0" dirty="0">
                          <a:ln>
                            <a:noFill/>
                          </a:ln>
                          <a:solidFill>
                            <a:srgbClr val="5C50A1"/>
                          </a:solidFill>
                          <a:effectLst/>
                          <a:latin typeface="Cambria" panose="02040503050406030204" pitchFamily="18" charset="0"/>
                          <a:ea typeface="MS PGothic" charset="0"/>
                          <a:cs typeface="Calibri" panose="020F0502020204030204" pitchFamily="34" charset="0"/>
                        </a:rPr>
                        <a:t>Off-Market</a:t>
                      </a:r>
                    </a:p>
                  </a:txBody>
                  <a:tcPr marL="112760" marR="112760" marT="56380" marB="5638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0">
                <a:tc>
                  <a:txBody>
                    <a:bodyPr/>
                    <a:lstStyle/>
                    <a:p>
                      <a:pPr marL="0" marR="0" lvl="0" indent="0" algn="l" defTabSz="914400" rtl="0" eaLnBrk="1" fontAlgn="base" latinLnBrk="0" hangingPunct="1">
                        <a:lnSpc>
                          <a:spcPct val="100000"/>
                        </a:lnSpc>
                        <a:spcBef>
                          <a:spcPct val="0"/>
                        </a:spcBef>
                        <a:spcAft>
                          <a:spcPct val="0"/>
                        </a:spcAft>
                        <a:buClrTx/>
                        <a:buSzTx/>
                        <a:buFont typeface="Calibri" charset="0"/>
                        <a:buNone/>
                        <a:tabLst/>
                      </a:pPr>
                      <a:endParaRPr kumimoji="0" lang="en-US" sz="1600" b="1" i="0" u="none" strike="noStrike" cap="none" normalizeH="0" baseline="0" dirty="0">
                        <a:ln>
                          <a:noFill/>
                        </a:ln>
                        <a:solidFill>
                          <a:schemeClr val="tx1"/>
                        </a:solidFill>
                        <a:effectLst/>
                        <a:latin typeface="Cambria" panose="02040503050406030204" pitchFamily="18" charset="0"/>
                        <a:ea typeface="MS PGothic" charset="0"/>
                        <a:cs typeface="Century Gothic" charset="0"/>
                      </a:endParaRPr>
                    </a:p>
                  </a:txBody>
                  <a:tcPr marL="112760" marR="112760" marT="56380" marB="5638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Calibri" charset="0"/>
                        <a:buNone/>
                        <a:tabLst/>
                      </a:pPr>
                      <a:endParaRPr kumimoji="0" lang="en-US" sz="1600" b="1" i="0" u="none" strike="noStrike" cap="none" normalizeH="0" baseline="0" dirty="0">
                        <a:ln>
                          <a:noFill/>
                        </a:ln>
                        <a:solidFill>
                          <a:schemeClr val="tx1"/>
                        </a:solidFill>
                        <a:effectLst/>
                        <a:latin typeface="Cambria" panose="02040503050406030204" pitchFamily="18" charset="0"/>
                        <a:ea typeface="MS PGothic" charset="0"/>
                        <a:cs typeface="Calibri" panose="020F0502020204030204" pitchFamily="34" charset="0"/>
                      </a:endParaRPr>
                    </a:p>
                  </a:txBody>
                  <a:tcPr marL="112760" marR="112760" marT="56380" marB="5638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Calibri" charset="0"/>
                        <a:buNone/>
                        <a:tabLst/>
                      </a:pPr>
                      <a:endParaRPr kumimoji="0" lang="en-US" sz="1600" b="1" i="0" u="none" strike="noStrike" cap="none" normalizeH="0" baseline="0" dirty="0">
                        <a:ln>
                          <a:noFill/>
                        </a:ln>
                        <a:solidFill>
                          <a:schemeClr val="tx1"/>
                        </a:solidFill>
                        <a:effectLst/>
                        <a:latin typeface="Cambria" panose="02040503050406030204" pitchFamily="18" charset="0"/>
                        <a:ea typeface="MS PGothic" charset="0"/>
                        <a:cs typeface="Calibri" panose="020F0502020204030204" pitchFamily="34" charset="0"/>
                      </a:endParaRPr>
                    </a:p>
                  </a:txBody>
                  <a:tcPr marL="112760" marR="112760" marT="56380" marB="5638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Calibri" charset="0"/>
                        <a:buNone/>
                        <a:tabLst/>
                      </a:pPr>
                      <a:endParaRPr kumimoji="0" lang="en-US" sz="1600" b="1" i="0" u="none" strike="noStrike" cap="none" normalizeH="0" baseline="0" dirty="0">
                        <a:ln>
                          <a:noFill/>
                        </a:ln>
                        <a:solidFill>
                          <a:schemeClr val="tx1"/>
                        </a:solidFill>
                        <a:effectLst/>
                        <a:latin typeface="Cambria" panose="02040503050406030204" pitchFamily="18" charset="0"/>
                        <a:ea typeface="MS PGothic" charset="0"/>
                        <a:cs typeface="Calibri" panose="020F0502020204030204" pitchFamily="34" charset="0"/>
                      </a:endParaRPr>
                    </a:p>
                  </a:txBody>
                  <a:tcPr marL="112760" marR="112760" marT="56380" marB="5638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Calibri" charset="0"/>
                        <a:buNone/>
                        <a:tabLst/>
                      </a:pPr>
                      <a:endParaRPr kumimoji="0" lang="en-US" sz="1600" b="1" i="0" u="none" strike="noStrike" cap="none" normalizeH="0" baseline="0" dirty="0">
                        <a:ln>
                          <a:noFill/>
                        </a:ln>
                        <a:solidFill>
                          <a:schemeClr val="tx1"/>
                        </a:solidFill>
                        <a:effectLst/>
                        <a:latin typeface="Cambria" panose="02040503050406030204" pitchFamily="18" charset="0"/>
                        <a:ea typeface="MS PGothic" charset="0"/>
                        <a:cs typeface="Calibri" panose="020F0502020204030204" pitchFamily="34" charset="0"/>
                      </a:endParaRPr>
                    </a:p>
                  </a:txBody>
                  <a:tcPr marL="112760" marR="112760" marT="56380" marB="5638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Calibri" charset="0"/>
                        <a:buNone/>
                        <a:tabLst/>
                      </a:pPr>
                      <a:endParaRPr kumimoji="0" lang="en-US" sz="1600" b="1" i="0" u="none" strike="noStrike" cap="none" normalizeH="0" baseline="0" dirty="0">
                        <a:ln>
                          <a:noFill/>
                        </a:ln>
                        <a:solidFill>
                          <a:schemeClr val="tx1"/>
                        </a:solidFill>
                        <a:effectLst/>
                        <a:latin typeface="Cambria" panose="02040503050406030204" pitchFamily="18" charset="0"/>
                        <a:ea typeface="MS PGothic" charset="0"/>
                        <a:cs typeface="Calibri" panose="020F0502020204030204" pitchFamily="34" charset="0"/>
                      </a:endParaRPr>
                    </a:p>
                  </a:txBody>
                  <a:tcPr marL="112760" marR="112760" marT="56380" marB="5638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598905">
                <a:tc>
                  <a:txBody>
                    <a:bodyPr/>
                    <a:lstStyle/>
                    <a:p>
                      <a:pPr marL="0" marR="0" lvl="0" indent="0" algn="l" defTabSz="914400" rtl="0" eaLnBrk="1" fontAlgn="base" latinLnBrk="0" hangingPunct="1">
                        <a:lnSpc>
                          <a:spcPct val="100000"/>
                        </a:lnSpc>
                        <a:spcBef>
                          <a:spcPct val="0"/>
                        </a:spcBef>
                        <a:spcAft>
                          <a:spcPct val="0"/>
                        </a:spcAft>
                        <a:buClrTx/>
                        <a:buSzTx/>
                        <a:buFont typeface="Calibri" charset="0"/>
                        <a:buNone/>
                        <a:tabLst/>
                      </a:pPr>
                      <a:endParaRPr kumimoji="0" lang="en-US" sz="1600" b="1" i="0" u="none" strike="noStrike" cap="none" normalizeH="0" baseline="0" dirty="0">
                        <a:ln>
                          <a:noFill/>
                        </a:ln>
                        <a:solidFill>
                          <a:srgbClr val="FFFFFF"/>
                        </a:solidFill>
                        <a:effectLst/>
                        <a:latin typeface="Cambria" panose="02040503050406030204" pitchFamily="18" charset="0"/>
                        <a:ea typeface="MS PGothic" charset="0"/>
                        <a:cs typeface="Century Gothic" charset="0"/>
                      </a:endParaRPr>
                    </a:p>
                  </a:txBody>
                  <a:tcPr marL="112760" marR="112760" marT="56380" marB="5638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Calibri" charset="0"/>
                        <a:buNone/>
                        <a:tabLst/>
                      </a:pPr>
                      <a:r>
                        <a:rPr kumimoji="0" lang="en-US" sz="1700" b="1" i="0" u="none" strike="noStrike" cap="none" normalizeH="0" baseline="0" dirty="0">
                          <a:ln>
                            <a:noFill/>
                          </a:ln>
                          <a:solidFill>
                            <a:srgbClr val="5C50A1"/>
                          </a:solidFill>
                          <a:effectLst/>
                          <a:latin typeface="Cambria" panose="02040503050406030204" pitchFamily="18" charset="0"/>
                          <a:ea typeface="MS PGothic" charset="0"/>
                          <a:cs typeface="Calibri" panose="020F0502020204030204" pitchFamily="34" charset="0"/>
                        </a:rPr>
                        <a:t>FemBloc</a:t>
                      </a:r>
                    </a:p>
                  </a:txBody>
                  <a:tcPr marL="112760" marR="112760" marT="56380" marB="5638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bg1">
                          <a:lumMod val="75000"/>
                        </a:schemeClr>
                      </a:solidFill>
                      <a:prstDash val="sysDot"/>
                      <a:round/>
                      <a:headEnd type="none" w="med" len="med"/>
                      <a:tailEnd type="none" w="med" len="med"/>
                    </a:lnB>
                    <a:lnTlToBr>
                      <a:noFill/>
                    </a:lnTlToBr>
                    <a:lnBlToTr>
                      <a:noFill/>
                    </a:lnBlToTr>
                    <a:solidFill>
                      <a:srgbClr val="F5F3FA"/>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Calibri" charset="0"/>
                        <a:buNone/>
                        <a:tabLst/>
                      </a:pPr>
                      <a:r>
                        <a:rPr kumimoji="0" lang="en-US" sz="1700" b="0" i="0" u="none" strike="noStrike" cap="none" normalizeH="0" baseline="0" dirty="0">
                          <a:ln>
                            <a:noFill/>
                          </a:ln>
                          <a:solidFill>
                            <a:schemeClr val="tx1">
                              <a:lumMod val="65000"/>
                              <a:lumOff val="35000"/>
                            </a:schemeClr>
                          </a:solidFill>
                          <a:effectLst/>
                          <a:latin typeface="Cambria" panose="02040503050406030204" pitchFamily="18" charset="0"/>
                          <a:ea typeface="MS PGothic" charset="0"/>
                          <a:cs typeface="Calibri" panose="020F0502020204030204" pitchFamily="34" charset="0"/>
                        </a:rPr>
                        <a:t>Surgical Tubal Ligation*</a:t>
                      </a:r>
                    </a:p>
                  </a:txBody>
                  <a:tcPr marL="112760" marR="112760" marT="56380" marB="5638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bg1">
                          <a:lumMod val="75000"/>
                        </a:schemeClr>
                      </a:solidFill>
                      <a:prstDash val="sys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Calibri" charset="0"/>
                        <a:buNone/>
                        <a:tabLst/>
                      </a:pPr>
                      <a:r>
                        <a:rPr kumimoji="0" lang="en-US" sz="1700" b="0" i="0" u="none" strike="noStrike" cap="none" normalizeH="0" baseline="0" dirty="0">
                          <a:ln>
                            <a:noFill/>
                          </a:ln>
                          <a:solidFill>
                            <a:schemeClr val="tx1">
                              <a:lumMod val="65000"/>
                              <a:lumOff val="35000"/>
                            </a:schemeClr>
                          </a:solidFill>
                          <a:effectLst/>
                          <a:latin typeface="Cambria" panose="02040503050406030204" pitchFamily="18" charset="0"/>
                          <a:ea typeface="MS PGothic" charset="0"/>
                          <a:cs typeface="Calibri" panose="020F0502020204030204" pitchFamily="34" charset="0"/>
                        </a:rPr>
                        <a:t>IUD</a:t>
                      </a:r>
                    </a:p>
                    <a:p>
                      <a:pPr marL="0" marR="0" lvl="0" indent="0" algn="ctr" defTabSz="914400" rtl="0" eaLnBrk="1" fontAlgn="base" latinLnBrk="0" hangingPunct="1">
                        <a:lnSpc>
                          <a:spcPct val="100000"/>
                        </a:lnSpc>
                        <a:spcBef>
                          <a:spcPct val="0"/>
                        </a:spcBef>
                        <a:spcAft>
                          <a:spcPct val="0"/>
                        </a:spcAft>
                        <a:buClrTx/>
                        <a:buSzTx/>
                        <a:buFont typeface="Calibri" charset="0"/>
                        <a:buNone/>
                        <a:tabLst/>
                      </a:pPr>
                      <a:r>
                        <a:rPr kumimoji="0" lang="en-US" sz="1700" b="0" i="0" u="none" strike="noStrike" cap="none" normalizeH="0" baseline="0" dirty="0">
                          <a:ln>
                            <a:noFill/>
                          </a:ln>
                          <a:solidFill>
                            <a:schemeClr val="tx1">
                              <a:lumMod val="65000"/>
                              <a:lumOff val="35000"/>
                            </a:schemeClr>
                          </a:solidFill>
                          <a:effectLst/>
                          <a:latin typeface="Cambria" panose="02040503050406030204" pitchFamily="18" charset="0"/>
                          <a:ea typeface="MS PGothic" charset="0"/>
                          <a:cs typeface="Calibri" panose="020F0502020204030204" pitchFamily="34" charset="0"/>
                        </a:rPr>
                        <a:t>(Reversible)</a:t>
                      </a:r>
                    </a:p>
                  </a:txBody>
                  <a:tcPr marL="112760" marR="112760" marT="56380" marB="5638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bg1">
                          <a:lumMod val="75000"/>
                        </a:schemeClr>
                      </a:solidFill>
                      <a:prstDash val="sys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Calibri" charset="0"/>
                        <a:buNone/>
                        <a:tabLst/>
                      </a:pPr>
                      <a:endParaRPr kumimoji="0" lang="en-US" sz="1700" b="0" i="0" u="none" strike="noStrike" cap="none" normalizeH="0" baseline="0" dirty="0">
                        <a:ln>
                          <a:noFill/>
                        </a:ln>
                        <a:solidFill>
                          <a:schemeClr val="tx1">
                            <a:lumMod val="65000"/>
                            <a:lumOff val="35000"/>
                          </a:schemeClr>
                        </a:solidFill>
                        <a:effectLst/>
                        <a:latin typeface="Cambria" panose="02040503050406030204" pitchFamily="18" charset="0"/>
                        <a:ea typeface="MS PGothic" charset="0"/>
                        <a:cs typeface="Calibri" panose="020F0502020204030204" pitchFamily="34" charset="0"/>
                      </a:endParaRPr>
                    </a:p>
                  </a:txBody>
                  <a:tcPr marL="112760" marR="112760" marT="56380" marB="5638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Calibri" charset="0"/>
                        <a:buNone/>
                        <a:tabLst/>
                      </a:pPr>
                      <a:r>
                        <a:rPr kumimoji="0" lang="en-US" sz="1700" b="0" i="0" u="none" strike="noStrike" cap="none" normalizeH="0" baseline="0" dirty="0">
                          <a:ln>
                            <a:noFill/>
                          </a:ln>
                          <a:solidFill>
                            <a:schemeClr val="tx1">
                              <a:lumMod val="65000"/>
                              <a:lumOff val="35000"/>
                            </a:schemeClr>
                          </a:solidFill>
                          <a:effectLst/>
                          <a:latin typeface="Cambria" panose="02040503050406030204" pitchFamily="18" charset="0"/>
                          <a:ea typeface="MS PGothic" charset="0"/>
                          <a:cs typeface="Calibri" panose="020F0502020204030204" pitchFamily="34" charset="0"/>
                        </a:rPr>
                        <a:t>Essure</a:t>
                      </a:r>
                      <a:r>
                        <a:rPr kumimoji="0" lang="en-US" sz="1700" b="0" i="0" u="none" strike="noStrike" cap="none" normalizeH="0" baseline="30000" dirty="0">
                          <a:ln>
                            <a:noFill/>
                          </a:ln>
                          <a:solidFill>
                            <a:schemeClr val="tx1">
                              <a:lumMod val="65000"/>
                              <a:lumOff val="35000"/>
                            </a:schemeClr>
                          </a:solidFill>
                          <a:effectLst/>
                          <a:latin typeface="Cambria" panose="02040503050406030204" pitchFamily="18" charset="0"/>
                          <a:ea typeface="MS PGothic" charset="0"/>
                          <a:cs typeface="Calibri" panose="020F0502020204030204" pitchFamily="34" charset="0"/>
                        </a:rPr>
                        <a:t>®</a:t>
                      </a:r>
                      <a:r>
                        <a:rPr kumimoji="0" lang="en-US" sz="1700" b="0" i="0" u="none" strike="noStrike" cap="none" normalizeH="0" baseline="0" dirty="0">
                          <a:ln>
                            <a:noFill/>
                          </a:ln>
                          <a:solidFill>
                            <a:schemeClr val="tx1">
                              <a:lumMod val="65000"/>
                              <a:lumOff val="35000"/>
                            </a:schemeClr>
                          </a:solidFill>
                          <a:effectLst/>
                          <a:latin typeface="Cambria" panose="02040503050406030204" pitchFamily="18" charset="0"/>
                          <a:ea typeface="MS PGothic" charset="0"/>
                          <a:cs typeface="Calibri" panose="020F0502020204030204" pitchFamily="34" charset="0"/>
                        </a:rPr>
                        <a:t>*</a:t>
                      </a:r>
                      <a:endParaRPr kumimoji="0" lang="en-US" sz="1700" b="0" i="0" u="none" strike="noStrike" cap="none" normalizeH="0" baseline="30000" dirty="0">
                        <a:ln>
                          <a:noFill/>
                        </a:ln>
                        <a:solidFill>
                          <a:schemeClr val="tx1">
                            <a:lumMod val="65000"/>
                            <a:lumOff val="35000"/>
                          </a:schemeClr>
                        </a:solidFill>
                        <a:effectLst/>
                        <a:latin typeface="Cambria" panose="02040503050406030204" pitchFamily="18" charset="0"/>
                        <a:ea typeface="MS PGothic" charset="0"/>
                        <a:cs typeface="Calibri" panose="020F0502020204030204" pitchFamily="34" charset="0"/>
                      </a:endParaRPr>
                    </a:p>
                  </a:txBody>
                  <a:tcPr marL="112760" marR="112760" marT="56380" marB="5638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bg1">
                          <a:lumMod val="75000"/>
                        </a:schemeClr>
                      </a:solidFill>
                      <a:prstDash val="sysDot"/>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84855">
                <a:tc>
                  <a:txBody>
                    <a:bodyPr/>
                    <a:lstStyle/>
                    <a:p>
                      <a:pPr marL="0" marR="0" lvl="0" indent="0" algn="l" defTabSz="914400" rtl="0" eaLnBrk="1" fontAlgn="base" latinLnBrk="0" hangingPunct="1">
                        <a:lnSpc>
                          <a:spcPct val="100000"/>
                        </a:lnSpc>
                        <a:spcBef>
                          <a:spcPct val="0"/>
                        </a:spcBef>
                        <a:spcAft>
                          <a:spcPct val="0"/>
                        </a:spcAft>
                        <a:buClrTx/>
                        <a:buSzTx/>
                        <a:buFont typeface="Calibri" charset="0"/>
                        <a:buNone/>
                        <a:tabLst/>
                      </a:pPr>
                      <a:r>
                        <a:rPr kumimoji="0" lang="en-US" sz="1600" b="0" i="0" u="none" strike="noStrike" cap="none" normalizeH="0" baseline="0" dirty="0">
                          <a:ln>
                            <a:noFill/>
                          </a:ln>
                          <a:solidFill>
                            <a:schemeClr val="tx1">
                              <a:lumMod val="75000"/>
                              <a:lumOff val="25000"/>
                            </a:schemeClr>
                          </a:solidFill>
                          <a:effectLst/>
                          <a:latin typeface="Cambria" panose="02040503050406030204" pitchFamily="18" charset="0"/>
                          <a:ea typeface="MS PGothic" charset="0"/>
                          <a:cs typeface="Calibri" panose="020F0502020204030204" pitchFamily="34" charset="0"/>
                        </a:rPr>
                        <a:t>Permanent</a:t>
                      </a:r>
                    </a:p>
                  </a:txBody>
                  <a:tcPr marL="112760" marR="112760" marT="85621" marB="56380"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bg1">
                          <a:lumMod val="75000"/>
                        </a:schemeClr>
                      </a:solidFill>
                      <a:prstDash val="sys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Calibri" charset="0"/>
                        <a:buNone/>
                        <a:tabLst/>
                      </a:pPr>
                      <a:r>
                        <a:rPr kumimoji="0" lang="en-US" sz="1600" b="0" i="0" u="none" strike="noStrike" cap="none" normalizeH="0" baseline="0" dirty="0">
                          <a:ln>
                            <a:noFill/>
                          </a:ln>
                          <a:solidFill>
                            <a:srgbClr val="5C50A1"/>
                          </a:solidFill>
                          <a:effectLst/>
                          <a:latin typeface="Cambria" panose="02040503050406030204" pitchFamily="18" charset="0"/>
                          <a:ea typeface="MS PGothic" charset="0"/>
                          <a:cs typeface="Century Gothic" charset="0"/>
                        </a:rPr>
                        <a:t>✔</a:t>
                      </a:r>
                    </a:p>
                  </a:txBody>
                  <a:tcPr marL="112760" marR="112760" marT="56380" marB="56380"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chemeClr val="bg1">
                          <a:lumMod val="75000"/>
                        </a:schemeClr>
                      </a:solidFill>
                      <a:prstDash val="sysDot"/>
                      <a:round/>
                      <a:headEnd type="none" w="med" len="med"/>
                      <a:tailEnd type="none" w="med" len="med"/>
                    </a:lnT>
                    <a:lnB w="9525" cap="flat" cmpd="sng" algn="ctr">
                      <a:solidFill>
                        <a:schemeClr val="bg1">
                          <a:lumMod val="75000"/>
                        </a:schemeClr>
                      </a:solidFill>
                      <a:prstDash val="sysDot"/>
                      <a:round/>
                      <a:headEnd type="none" w="med" len="med"/>
                      <a:tailEnd type="none" w="med" len="med"/>
                    </a:lnB>
                    <a:lnTlToBr>
                      <a:noFill/>
                    </a:lnTlToBr>
                    <a:lnBlToTr>
                      <a:noFill/>
                    </a:lnBlToTr>
                    <a:solidFill>
                      <a:srgbClr val="F5F3FA"/>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Calibri" charset="0"/>
                        <a:buNone/>
                        <a:tabLst/>
                      </a:pPr>
                      <a:r>
                        <a:rPr kumimoji="0" lang="en-US" sz="1600" b="0" i="0" u="none" strike="noStrike" cap="none" normalizeH="0" baseline="0" dirty="0">
                          <a:ln>
                            <a:noFill/>
                          </a:ln>
                          <a:solidFill>
                            <a:schemeClr val="tx1">
                              <a:lumMod val="65000"/>
                              <a:lumOff val="35000"/>
                            </a:schemeClr>
                          </a:solidFill>
                          <a:effectLst/>
                          <a:latin typeface="Cambria" panose="02040503050406030204" pitchFamily="18" charset="0"/>
                          <a:ea typeface="MS PGothic" charset="0"/>
                          <a:cs typeface="Century Gothic" charset="0"/>
                        </a:rPr>
                        <a:t>✔</a:t>
                      </a:r>
                    </a:p>
                  </a:txBody>
                  <a:tcPr marL="112760" marR="112760" marT="56380" marB="56380"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chemeClr val="bg1">
                          <a:lumMod val="75000"/>
                        </a:schemeClr>
                      </a:solidFill>
                      <a:prstDash val="sysDot"/>
                      <a:round/>
                      <a:headEnd type="none" w="med" len="med"/>
                      <a:tailEnd type="none" w="med" len="med"/>
                    </a:lnT>
                    <a:lnB w="9525" cap="flat" cmpd="sng" algn="ctr">
                      <a:solidFill>
                        <a:schemeClr val="bg1">
                          <a:lumMod val="75000"/>
                        </a:schemeClr>
                      </a:solidFill>
                      <a:prstDash val="sys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Calibri" charset="0"/>
                        <a:buNone/>
                        <a:tabLst/>
                        <a:defRPr/>
                      </a:pPr>
                      <a:endParaRPr kumimoji="0" lang="en-US" sz="1600" b="0" i="0" u="none" strike="noStrike" cap="none" normalizeH="0" baseline="0" dirty="0">
                        <a:ln>
                          <a:noFill/>
                        </a:ln>
                        <a:solidFill>
                          <a:schemeClr val="tx1">
                            <a:lumMod val="65000"/>
                            <a:lumOff val="35000"/>
                          </a:schemeClr>
                        </a:solidFill>
                        <a:effectLst/>
                        <a:latin typeface="Cambria" panose="02040503050406030204" pitchFamily="18" charset="0"/>
                        <a:ea typeface="MS PGothic" charset="0"/>
                        <a:cs typeface="Century Gothic" charset="0"/>
                      </a:endParaRPr>
                    </a:p>
                  </a:txBody>
                  <a:tcPr marL="112760" marR="112760" marT="56380" marB="56380"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chemeClr val="bg1">
                          <a:lumMod val="75000"/>
                        </a:schemeClr>
                      </a:solidFill>
                      <a:prstDash val="sysDot"/>
                      <a:round/>
                      <a:headEnd type="none" w="med" len="med"/>
                      <a:tailEnd type="none" w="med" len="med"/>
                    </a:lnT>
                    <a:lnB w="9525" cap="flat" cmpd="sng" algn="ctr">
                      <a:solidFill>
                        <a:schemeClr val="bg1">
                          <a:lumMod val="75000"/>
                        </a:schemeClr>
                      </a:solidFill>
                      <a:prstDash val="sys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Calibri" charset="0"/>
                        <a:buNone/>
                        <a:tabLst/>
                        <a:defRPr/>
                      </a:pPr>
                      <a:endParaRPr kumimoji="0" lang="en-US" sz="1600" b="0" i="0" u="none" strike="noStrike" cap="none" normalizeH="0" baseline="0" dirty="0">
                        <a:ln>
                          <a:noFill/>
                        </a:ln>
                        <a:solidFill>
                          <a:schemeClr val="tx1">
                            <a:lumMod val="65000"/>
                            <a:lumOff val="35000"/>
                          </a:schemeClr>
                        </a:solidFill>
                        <a:effectLst/>
                        <a:latin typeface="Cambria" panose="02040503050406030204" pitchFamily="18" charset="0"/>
                        <a:ea typeface="MS PGothic" charset="0"/>
                        <a:cs typeface="Century Gothic" charset="0"/>
                      </a:endParaRPr>
                    </a:p>
                  </a:txBody>
                  <a:tcPr marL="112760" marR="112760" marT="56380" marB="56380"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Calibri" charset="0"/>
                        <a:buNone/>
                        <a:tabLst/>
                        <a:defRPr/>
                      </a:pPr>
                      <a:r>
                        <a:rPr kumimoji="0" lang="en-US" sz="1600" b="0" i="0" u="none" strike="noStrike" cap="none" normalizeH="0" baseline="0" dirty="0">
                          <a:ln>
                            <a:noFill/>
                          </a:ln>
                          <a:solidFill>
                            <a:schemeClr val="tx1">
                              <a:lumMod val="65000"/>
                              <a:lumOff val="35000"/>
                            </a:schemeClr>
                          </a:solidFill>
                          <a:effectLst/>
                          <a:latin typeface="Cambria" panose="02040503050406030204" pitchFamily="18" charset="0"/>
                          <a:ea typeface="MS PGothic" charset="0"/>
                          <a:cs typeface="Century Gothic" charset="0"/>
                        </a:rPr>
                        <a:t>✔</a:t>
                      </a:r>
                    </a:p>
                  </a:txBody>
                  <a:tcPr marL="112760" marR="112760" marT="56380" marB="56380"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chemeClr val="bg1">
                          <a:lumMod val="75000"/>
                        </a:schemeClr>
                      </a:solidFill>
                      <a:prstDash val="sysDot"/>
                      <a:round/>
                      <a:headEnd type="none" w="med" len="med"/>
                      <a:tailEnd type="none" w="med" len="med"/>
                    </a:lnT>
                    <a:lnB w="9525" cap="flat" cmpd="sng" algn="ctr">
                      <a:solidFill>
                        <a:schemeClr val="bg1">
                          <a:lumMod val="75000"/>
                        </a:schemeClr>
                      </a:solidFill>
                      <a:prstDash val="sysDot"/>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84855">
                <a:tc>
                  <a:txBody>
                    <a:bodyPr/>
                    <a:lstStyle/>
                    <a:p>
                      <a:pPr marL="0" marR="0" lvl="0" indent="0" algn="l" defTabSz="914400" rtl="0" eaLnBrk="1" fontAlgn="base" latinLnBrk="0" hangingPunct="1">
                        <a:lnSpc>
                          <a:spcPct val="100000"/>
                        </a:lnSpc>
                        <a:spcBef>
                          <a:spcPct val="0"/>
                        </a:spcBef>
                        <a:spcAft>
                          <a:spcPct val="0"/>
                        </a:spcAft>
                        <a:buClrTx/>
                        <a:buSzTx/>
                        <a:buFont typeface="Calibri" charset="0"/>
                        <a:buNone/>
                        <a:tabLst/>
                      </a:pPr>
                      <a:r>
                        <a:rPr kumimoji="0" lang="en-US" sz="1600" b="0" i="0" u="none" strike="noStrike" cap="none" normalizeH="0" baseline="0" dirty="0">
                          <a:ln>
                            <a:noFill/>
                          </a:ln>
                          <a:solidFill>
                            <a:schemeClr val="tx1">
                              <a:lumMod val="75000"/>
                              <a:lumOff val="25000"/>
                            </a:schemeClr>
                          </a:solidFill>
                          <a:effectLst/>
                          <a:latin typeface="Cambria" panose="02040503050406030204" pitchFamily="18" charset="0"/>
                          <a:ea typeface="MS PGothic" charset="0"/>
                          <a:cs typeface="Calibri" panose="020F0502020204030204" pitchFamily="34" charset="0"/>
                        </a:rPr>
                        <a:t>Office Procedure</a:t>
                      </a:r>
                    </a:p>
                  </a:txBody>
                  <a:tcPr marL="112760" marR="112760" marT="85621" marB="56380"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chemeClr val="bg1">
                          <a:lumMod val="75000"/>
                        </a:schemeClr>
                      </a:solidFill>
                      <a:prstDash val="sysDot"/>
                      <a:round/>
                      <a:headEnd type="none" w="med" len="med"/>
                      <a:tailEnd type="none" w="med" len="med"/>
                    </a:lnT>
                    <a:lnB w="9525" cap="flat" cmpd="sng" algn="ctr">
                      <a:solidFill>
                        <a:schemeClr val="bg1">
                          <a:lumMod val="75000"/>
                        </a:schemeClr>
                      </a:solidFill>
                      <a:prstDash val="sys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Calibri" charset="0"/>
                        <a:buNone/>
                        <a:tabLst/>
                      </a:pPr>
                      <a:r>
                        <a:rPr kumimoji="0" lang="en-US" sz="1600" b="0" i="0" u="none" strike="noStrike" cap="none" normalizeH="0" baseline="0" dirty="0">
                          <a:ln>
                            <a:noFill/>
                          </a:ln>
                          <a:solidFill>
                            <a:srgbClr val="5C50A1"/>
                          </a:solidFill>
                          <a:effectLst/>
                          <a:latin typeface="Cambria" panose="02040503050406030204" pitchFamily="18" charset="0"/>
                          <a:ea typeface="MS PGothic" charset="0"/>
                          <a:cs typeface="Century Gothic" charset="0"/>
                        </a:rPr>
                        <a:t>✔</a:t>
                      </a:r>
                    </a:p>
                  </a:txBody>
                  <a:tcPr marL="112760" marR="112760" marT="56380" marB="56380"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chemeClr val="bg1">
                          <a:lumMod val="75000"/>
                        </a:schemeClr>
                      </a:solidFill>
                      <a:prstDash val="sysDot"/>
                      <a:round/>
                      <a:headEnd type="none" w="med" len="med"/>
                      <a:tailEnd type="none" w="med" len="med"/>
                    </a:lnT>
                    <a:lnB w="9525" cap="flat" cmpd="sng" algn="ctr">
                      <a:solidFill>
                        <a:schemeClr val="bg1">
                          <a:lumMod val="75000"/>
                        </a:schemeClr>
                      </a:solidFill>
                      <a:prstDash val="sysDot"/>
                      <a:round/>
                      <a:headEnd type="none" w="med" len="med"/>
                      <a:tailEnd type="none" w="med" len="med"/>
                    </a:lnB>
                    <a:lnTlToBr>
                      <a:noFill/>
                    </a:lnTlToBr>
                    <a:lnBlToTr>
                      <a:noFill/>
                    </a:lnBlToTr>
                    <a:solidFill>
                      <a:srgbClr val="F5F3FA"/>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Calibri" charset="0"/>
                        <a:buNone/>
                        <a:tabLst/>
                      </a:pPr>
                      <a:endParaRPr kumimoji="0" lang="en-US" sz="1600" b="0" i="0" u="none" strike="noStrike" cap="none" normalizeH="0" baseline="0" dirty="0">
                        <a:ln>
                          <a:noFill/>
                        </a:ln>
                        <a:solidFill>
                          <a:schemeClr val="tx1">
                            <a:lumMod val="65000"/>
                            <a:lumOff val="35000"/>
                          </a:schemeClr>
                        </a:solidFill>
                        <a:effectLst/>
                        <a:latin typeface="Cambria" panose="02040503050406030204" pitchFamily="18" charset="0"/>
                        <a:ea typeface="MS PGothic" charset="0"/>
                        <a:cs typeface="Century Gothic" charset="0"/>
                      </a:endParaRPr>
                    </a:p>
                  </a:txBody>
                  <a:tcPr marL="112760" marR="112760" marT="56380" marB="56380"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chemeClr val="bg1">
                          <a:lumMod val="75000"/>
                        </a:schemeClr>
                      </a:solidFill>
                      <a:prstDash val="sysDot"/>
                      <a:round/>
                      <a:headEnd type="none" w="med" len="med"/>
                      <a:tailEnd type="none" w="med" len="med"/>
                    </a:lnT>
                    <a:lnB w="9525" cap="flat" cmpd="sng" algn="ctr">
                      <a:solidFill>
                        <a:schemeClr val="bg1">
                          <a:lumMod val="75000"/>
                        </a:schemeClr>
                      </a:solidFill>
                      <a:prstDash val="sys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Calibri" charset="0"/>
                        <a:buNone/>
                        <a:tabLst/>
                        <a:defRPr/>
                      </a:pPr>
                      <a:r>
                        <a:rPr kumimoji="0" lang="en-US" sz="1600" b="0" i="0" u="none" strike="noStrike" cap="none" normalizeH="0" baseline="0" dirty="0">
                          <a:ln>
                            <a:noFill/>
                          </a:ln>
                          <a:solidFill>
                            <a:schemeClr val="tx1">
                              <a:lumMod val="65000"/>
                              <a:lumOff val="35000"/>
                            </a:schemeClr>
                          </a:solidFill>
                          <a:effectLst/>
                          <a:latin typeface="Cambria" panose="02040503050406030204" pitchFamily="18" charset="0"/>
                          <a:ea typeface="MS PGothic" charset="0"/>
                          <a:cs typeface="Century Gothic" charset="0"/>
                        </a:rPr>
                        <a:t>✔</a:t>
                      </a:r>
                    </a:p>
                  </a:txBody>
                  <a:tcPr marL="112760" marR="112760" marT="56380" marB="56380"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chemeClr val="bg1">
                          <a:lumMod val="75000"/>
                        </a:schemeClr>
                      </a:solidFill>
                      <a:prstDash val="sysDot"/>
                      <a:round/>
                      <a:headEnd type="none" w="med" len="med"/>
                      <a:tailEnd type="none" w="med" len="med"/>
                    </a:lnT>
                    <a:lnB w="9525" cap="flat" cmpd="sng" algn="ctr">
                      <a:solidFill>
                        <a:schemeClr val="bg1">
                          <a:lumMod val="75000"/>
                        </a:schemeClr>
                      </a:solidFill>
                      <a:prstDash val="sys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Calibri" charset="0"/>
                        <a:buNone/>
                        <a:tabLst/>
                        <a:defRPr/>
                      </a:pPr>
                      <a:endParaRPr kumimoji="0" lang="en-US" sz="1600" b="0" i="0" u="none" strike="noStrike" cap="none" normalizeH="0" baseline="0" dirty="0">
                        <a:ln>
                          <a:noFill/>
                        </a:ln>
                        <a:solidFill>
                          <a:schemeClr val="tx1">
                            <a:lumMod val="65000"/>
                            <a:lumOff val="35000"/>
                          </a:schemeClr>
                        </a:solidFill>
                        <a:effectLst/>
                        <a:latin typeface="Cambria" panose="02040503050406030204" pitchFamily="18" charset="0"/>
                        <a:ea typeface="MS PGothic" charset="0"/>
                        <a:cs typeface="Century Gothic" charset="0"/>
                      </a:endParaRPr>
                    </a:p>
                  </a:txBody>
                  <a:tcPr marL="112760" marR="112760" marT="56380" marB="56380"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Calibri" charset="0"/>
                        <a:buNone/>
                        <a:tabLst/>
                      </a:pPr>
                      <a:r>
                        <a:rPr kumimoji="0" lang="en-US" sz="1600" b="0" i="0" u="none" strike="noStrike" cap="none" normalizeH="0" baseline="0" dirty="0">
                          <a:ln>
                            <a:noFill/>
                          </a:ln>
                          <a:solidFill>
                            <a:schemeClr val="tx1">
                              <a:lumMod val="65000"/>
                              <a:lumOff val="35000"/>
                            </a:schemeClr>
                          </a:solidFill>
                          <a:effectLst/>
                          <a:latin typeface="Cambria" panose="02040503050406030204" pitchFamily="18" charset="0"/>
                          <a:ea typeface="MS PGothic" charset="0"/>
                          <a:cs typeface="Century Gothic" charset="0"/>
                        </a:rPr>
                        <a:t>Some</a:t>
                      </a:r>
                    </a:p>
                  </a:txBody>
                  <a:tcPr marL="112760" marR="112760" marT="56380" marB="56380"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chemeClr val="bg1">
                          <a:lumMod val="75000"/>
                        </a:schemeClr>
                      </a:solidFill>
                      <a:prstDash val="sysDot"/>
                      <a:round/>
                      <a:headEnd type="none" w="med" len="med"/>
                      <a:tailEnd type="none" w="med" len="med"/>
                    </a:lnT>
                    <a:lnB w="9525" cap="flat" cmpd="sng" algn="ctr">
                      <a:solidFill>
                        <a:schemeClr val="bg1">
                          <a:lumMod val="75000"/>
                        </a:schemeClr>
                      </a:solidFill>
                      <a:prstDash val="sysDot"/>
                      <a:round/>
                      <a:headEnd type="none" w="med" len="med"/>
                      <a:tailEnd type="none" w="med" len="med"/>
                    </a:lnB>
                    <a:lnTlToBr>
                      <a:noFill/>
                    </a:lnTlToBr>
                    <a:lnBlToTr>
                      <a:noFill/>
                    </a:lnBlToTr>
                    <a:noFill/>
                  </a:tcPr>
                </a:tc>
                <a:extLst>
                  <a:ext uri="{0D108BD9-81ED-4DB2-BD59-A6C34878D82A}">
                    <a16:rowId xmlns:a16="http://schemas.microsoft.com/office/drawing/2014/main" val="1809300690"/>
                  </a:ext>
                </a:extLst>
              </a:tr>
              <a:tr h="384855">
                <a:tc>
                  <a:txBody>
                    <a:bodyPr/>
                    <a:lstStyle/>
                    <a:p>
                      <a:pPr marL="0" marR="0" lvl="0" indent="0" algn="l" defTabSz="914400" rtl="0" eaLnBrk="1" fontAlgn="base" latinLnBrk="0" hangingPunct="1">
                        <a:lnSpc>
                          <a:spcPct val="100000"/>
                        </a:lnSpc>
                        <a:spcBef>
                          <a:spcPct val="0"/>
                        </a:spcBef>
                        <a:spcAft>
                          <a:spcPct val="0"/>
                        </a:spcAft>
                        <a:buClrTx/>
                        <a:buSzTx/>
                        <a:buFont typeface="Calibri" charset="0"/>
                        <a:buNone/>
                        <a:tabLst/>
                        <a:defRPr/>
                      </a:pPr>
                      <a:r>
                        <a:rPr kumimoji="0" lang="en-US" sz="1600" b="0" i="0" u="none" strike="noStrike" cap="none" normalizeH="0" baseline="0" dirty="0">
                          <a:ln>
                            <a:noFill/>
                          </a:ln>
                          <a:solidFill>
                            <a:schemeClr val="tx1">
                              <a:lumMod val="75000"/>
                              <a:lumOff val="25000"/>
                            </a:schemeClr>
                          </a:solidFill>
                          <a:effectLst/>
                          <a:latin typeface="Cambria" panose="02040503050406030204" pitchFamily="18" charset="0"/>
                          <a:ea typeface="MS PGothic" charset="0"/>
                          <a:cs typeface="Calibri" panose="020F0502020204030204" pitchFamily="34" charset="0"/>
                        </a:rPr>
                        <a:t>No Special Capital Equipment </a:t>
                      </a:r>
                    </a:p>
                  </a:txBody>
                  <a:tcPr marL="112760" marR="112760" marT="85621" marB="56380"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chemeClr val="bg1">
                          <a:lumMod val="75000"/>
                        </a:schemeClr>
                      </a:solidFill>
                      <a:prstDash val="sysDot"/>
                      <a:round/>
                      <a:headEnd type="none" w="med" len="med"/>
                      <a:tailEnd type="none" w="med" len="med"/>
                    </a:lnT>
                    <a:lnB w="9525" cap="flat" cmpd="sng" algn="ctr">
                      <a:solidFill>
                        <a:schemeClr val="bg1">
                          <a:lumMod val="75000"/>
                        </a:schemeClr>
                      </a:solidFill>
                      <a:prstDash val="sys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Calibri" charset="0"/>
                        <a:buNone/>
                        <a:tabLst/>
                      </a:pPr>
                      <a:r>
                        <a:rPr kumimoji="0" lang="en-US" sz="1600" b="0" i="0" u="none" strike="noStrike" cap="none" normalizeH="0" baseline="0" dirty="0">
                          <a:ln>
                            <a:noFill/>
                          </a:ln>
                          <a:solidFill>
                            <a:srgbClr val="5C50A1"/>
                          </a:solidFill>
                          <a:effectLst/>
                          <a:latin typeface="Cambria" panose="02040503050406030204" pitchFamily="18" charset="0"/>
                          <a:ea typeface="MS PGothic" charset="0"/>
                          <a:cs typeface="Century Gothic" charset="0"/>
                        </a:rPr>
                        <a:t>✔</a:t>
                      </a:r>
                    </a:p>
                  </a:txBody>
                  <a:tcPr marL="112760" marR="112760" marT="56380" marB="56380"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chemeClr val="bg1">
                          <a:lumMod val="75000"/>
                        </a:schemeClr>
                      </a:solidFill>
                      <a:prstDash val="sysDot"/>
                      <a:round/>
                      <a:headEnd type="none" w="med" len="med"/>
                      <a:tailEnd type="none" w="med" len="med"/>
                    </a:lnT>
                    <a:lnB w="9525" cap="flat" cmpd="sng" algn="ctr">
                      <a:solidFill>
                        <a:schemeClr val="bg1">
                          <a:lumMod val="75000"/>
                        </a:schemeClr>
                      </a:solidFill>
                      <a:prstDash val="sysDot"/>
                      <a:round/>
                      <a:headEnd type="none" w="med" len="med"/>
                      <a:tailEnd type="none" w="med" len="med"/>
                    </a:lnB>
                    <a:lnTlToBr>
                      <a:noFill/>
                    </a:lnTlToBr>
                    <a:lnBlToTr>
                      <a:noFill/>
                    </a:lnBlToTr>
                    <a:solidFill>
                      <a:srgbClr val="F5F3FA"/>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Calibri" charset="0"/>
                        <a:buNone/>
                        <a:tabLst/>
                      </a:pPr>
                      <a:endParaRPr kumimoji="0" lang="en-US" sz="1600" b="0" i="0" u="none" strike="noStrike" cap="none" normalizeH="0" baseline="0" dirty="0">
                        <a:ln>
                          <a:noFill/>
                        </a:ln>
                        <a:solidFill>
                          <a:schemeClr val="tx1">
                            <a:lumMod val="65000"/>
                            <a:lumOff val="35000"/>
                          </a:schemeClr>
                        </a:solidFill>
                        <a:effectLst/>
                        <a:latin typeface="Cambria" panose="02040503050406030204" pitchFamily="18" charset="0"/>
                        <a:ea typeface="MS PGothic" charset="0"/>
                        <a:cs typeface="Century Gothic" charset="0"/>
                      </a:endParaRPr>
                    </a:p>
                  </a:txBody>
                  <a:tcPr marL="112760" marR="112760" marT="56380" marB="56380"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chemeClr val="bg1">
                          <a:lumMod val="75000"/>
                        </a:schemeClr>
                      </a:solidFill>
                      <a:prstDash val="sysDot"/>
                      <a:round/>
                      <a:headEnd type="none" w="med" len="med"/>
                      <a:tailEnd type="none" w="med" len="med"/>
                    </a:lnT>
                    <a:lnB w="9525" cap="flat" cmpd="sng" algn="ctr">
                      <a:solidFill>
                        <a:schemeClr val="bg1">
                          <a:lumMod val="75000"/>
                        </a:schemeClr>
                      </a:solidFill>
                      <a:prstDash val="sys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Calibri" charset="0"/>
                        <a:buNone/>
                        <a:tabLst/>
                        <a:defRPr/>
                      </a:pPr>
                      <a:r>
                        <a:rPr kumimoji="0" lang="en-US" sz="1600" b="0" i="0" u="none" strike="noStrike" cap="none" normalizeH="0" baseline="0" dirty="0">
                          <a:ln>
                            <a:noFill/>
                          </a:ln>
                          <a:solidFill>
                            <a:schemeClr val="tx1">
                              <a:lumMod val="65000"/>
                              <a:lumOff val="35000"/>
                            </a:schemeClr>
                          </a:solidFill>
                          <a:effectLst/>
                          <a:latin typeface="Cambria" panose="02040503050406030204" pitchFamily="18" charset="0"/>
                          <a:ea typeface="MS PGothic" charset="0"/>
                          <a:cs typeface="Century Gothic" charset="0"/>
                        </a:rPr>
                        <a:t>✔</a:t>
                      </a:r>
                    </a:p>
                  </a:txBody>
                  <a:tcPr marL="112760" marR="112760" marT="56380" marB="56380"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chemeClr val="bg1">
                          <a:lumMod val="75000"/>
                        </a:schemeClr>
                      </a:solidFill>
                      <a:prstDash val="sysDot"/>
                      <a:round/>
                      <a:headEnd type="none" w="med" len="med"/>
                      <a:tailEnd type="none" w="med" len="med"/>
                    </a:lnT>
                    <a:lnB w="9525" cap="flat" cmpd="sng" algn="ctr">
                      <a:solidFill>
                        <a:schemeClr val="bg1">
                          <a:lumMod val="75000"/>
                        </a:schemeClr>
                      </a:solidFill>
                      <a:prstDash val="sys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Calibri" charset="0"/>
                        <a:buNone/>
                        <a:tabLst/>
                        <a:defRPr/>
                      </a:pPr>
                      <a:endParaRPr kumimoji="0" lang="en-US" sz="1600" b="0" i="0" u="none" strike="noStrike" cap="none" normalizeH="0" baseline="0" dirty="0">
                        <a:ln>
                          <a:noFill/>
                        </a:ln>
                        <a:solidFill>
                          <a:schemeClr val="tx1">
                            <a:lumMod val="65000"/>
                            <a:lumOff val="35000"/>
                          </a:schemeClr>
                        </a:solidFill>
                        <a:effectLst/>
                        <a:latin typeface="Cambria" panose="02040503050406030204" pitchFamily="18" charset="0"/>
                        <a:ea typeface="MS PGothic" charset="0"/>
                        <a:cs typeface="Century Gothic" charset="0"/>
                      </a:endParaRPr>
                    </a:p>
                  </a:txBody>
                  <a:tcPr marL="112760" marR="112760" marT="56380" marB="56380"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Calibri" charset="0"/>
                        <a:buNone/>
                        <a:tabLst/>
                      </a:pPr>
                      <a:endParaRPr kumimoji="0" lang="en-US" sz="1600" b="0" i="0" u="none" strike="noStrike" cap="none" normalizeH="0" baseline="0" dirty="0">
                        <a:ln>
                          <a:noFill/>
                        </a:ln>
                        <a:solidFill>
                          <a:schemeClr val="tx1">
                            <a:lumMod val="65000"/>
                            <a:lumOff val="35000"/>
                          </a:schemeClr>
                        </a:solidFill>
                        <a:effectLst/>
                        <a:latin typeface="Cambria" panose="02040503050406030204" pitchFamily="18" charset="0"/>
                        <a:ea typeface="MS PGothic" charset="0"/>
                        <a:cs typeface="Century Gothic" charset="0"/>
                      </a:endParaRPr>
                    </a:p>
                  </a:txBody>
                  <a:tcPr marL="112760" marR="112760" marT="56380" marB="56380"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chemeClr val="bg1">
                          <a:lumMod val="75000"/>
                        </a:schemeClr>
                      </a:solidFill>
                      <a:prstDash val="sysDot"/>
                      <a:round/>
                      <a:headEnd type="none" w="med" len="med"/>
                      <a:tailEnd type="none" w="med" len="med"/>
                    </a:lnT>
                    <a:lnB w="9525" cap="flat" cmpd="sng" algn="ctr">
                      <a:solidFill>
                        <a:schemeClr val="bg1">
                          <a:lumMod val="75000"/>
                        </a:schemeClr>
                      </a:solidFill>
                      <a:prstDash val="sysDot"/>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84855">
                <a:tc>
                  <a:txBody>
                    <a:bodyPr/>
                    <a:lstStyle/>
                    <a:p>
                      <a:pPr marL="0" marR="0" lvl="0" indent="0" algn="l" defTabSz="914400" rtl="0" eaLnBrk="1" fontAlgn="base" latinLnBrk="0" hangingPunct="1">
                        <a:lnSpc>
                          <a:spcPct val="100000"/>
                        </a:lnSpc>
                        <a:spcBef>
                          <a:spcPct val="0"/>
                        </a:spcBef>
                        <a:spcAft>
                          <a:spcPct val="0"/>
                        </a:spcAft>
                        <a:buClrTx/>
                        <a:buSzTx/>
                        <a:buFont typeface="Calibri" charset="0"/>
                        <a:buNone/>
                        <a:tabLst/>
                        <a:defRPr/>
                      </a:pPr>
                      <a:r>
                        <a:rPr kumimoji="0" lang="en-US" sz="1600" b="0" i="0" u="none" strike="noStrike" cap="none" normalizeH="0" baseline="0" dirty="0">
                          <a:ln>
                            <a:noFill/>
                          </a:ln>
                          <a:solidFill>
                            <a:schemeClr val="tx1">
                              <a:lumMod val="75000"/>
                              <a:lumOff val="25000"/>
                            </a:schemeClr>
                          </a:solidFill>
                          <a:effectLst/>
                          <a:latin typeface="Cambria" panose="02040503050406030204" pitchFamily="18" charset="0"/>
                          <a:ea typeface="MS PGothic" charset="0"/>
                          <a:cs typeface="Calibri" panose="020F0502020204030204" pitchFamily="34" charset="0"/>
                        </a:rPr>
                        <a:t>No Anesthesia</a:t>
                      </a:r>
                    </a:p>
                  </a:txBody>
                  <a:tcPr marL="112760" marR="112760" marT="85621" marB="56380"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chemeClr val="bg1">
                          <a:lumMod val="75000"/>
                        </a:schemeClr>
                      </a:solidFill>
                      <a:prstDash val="sysDot"/>
                      <a:round/>
                      <a:headEnd type="none" w="med" len="med"/>
                      <a:tailEnd type="none" w="med" len="med"/>
                    </a:lnT>
                    <a:lnB w="9525" cap="flat" cmpd="sng" algn="ctr">
                      <a:solidFill>
                        <a:schemeClr val="bg1">
                          <a:lumMod val="75000"/>
                        </a:schemeClr>
                      </a:solidFill>
                      <a:prstDash val="sys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Calibri" charset="0"/>
                        <a:buNone/>
                        <a:tabLst/>
                      </a:pPr>
                      <a:r>
                        <a:rPr kumimoji="0" lang="en-US" sz="1600" b="0" i="0" u="none" strike="noStrike" cap="none" normalizeH="0" baseline="0" dirty="0">
                          <a:ln>
                            <a:noFill/>
                          </a:ln>
                          <a:solidFill>
                            <a:srgbClr val="5C50A1"/>
                          </a:solidFill>
                          <a:effectLst/>
                          <a:latin typeface="Cambria" panose="02040503050406030204" pitchFamily="18" charset="0"/>
                          <a:ea typeface="MS PGothic" charset="0"/>
                          <a:cs typeface="Century Gothic" charset="0"/>
                        </a:rPr>
                        <a:t>✔</a:t>
                      </a:r>
                    </a:p>
                  </a:txBody>
                  <a:tcPr marL="112760" marR="112760" marT="56380" marB="56380"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chemeClr val="bg1">
                          <a:lumMod val="75000"/>
                        </a:schemeClr>
                      </a:solidFill>
                      <a:prstDash val="sysDot"/>
                      <a:round/>
                      <a:headEnd type="none" w="med" len="med"/>
                      <a:tailEnd type="none" w="med" len="med"/>
                    </a:lnT>
                    <a:lnB w="9525" cap="flat" cmpd="sng" algn="ctr">
                      <a:solidFill>
                        <a:schemeClr val="bg1">
                          <a:lumMod val="75000"/>
                        </a:schemeClr>
                      </a:solidFill>
                      <a:prstDash val="sysDot"/>
                      <a:round/>
                      <a:headEnd type="none" w="med" len="med"/>
                      <a:tailEnd type="none" w="med" len="med"/>
                    </a:lnB>
                    <a:lnTlToBr>
                      <a:noFill/>
                    </a:lnTlToBr>
                    <a:lnBlToTr>
                      <a:noFill/>
                    </a:lnBlToTr>
                    <a:solidFill>
                      <a:srgbClr val="F5F3FA"/>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Calibri" charset="0"/>
                        <a:buNone/>
                        <a:tabLst/>
                      </a:pPr>
                      <a:endParaRPr kumimoji="0" lang="en-US" sz="1600" b="0" i="0" u="none" strike="noStrike" cap="none" normalizeH="0" baseline="0" dirty="0">
                        <a:ln>
                          <a:noFill/>
                        </a:ln>
                        <a:solidFill>
                          <a:schemeClr val="tx1">
                            <a:lumMod val="65000"/>
                            <a:lumOff val="35000"/>
                          </a:schemeClr>
                        </a:solidFill>
                        <a:effectLst/>
                        <a:latin typeface="Cambria" panose="02040503050406030204" pitchFamily="18" charset="0"/>
                        <a:ea typeface="MS PGothic" charset="0"/>
                        <a:cs typeface="Century Gothic" charset="0"/>
                      </a:endParaRPr>
                    </a:p>
                  </a:txBody>
                  <a:tcPr marL="112760" marR="112760" marT="56380" marB="56380"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chemeClr val="bg1">
                          <a:lumMod val="75000"/>
                        </a:schemeClr>
                      </a:solidFill>
                      <a:prstDash val="sysDot"/>
                      <a:round/>
                      <a:headEnd type="none" w="med" len="med"/>
                      <a:tailEnd type="none" w="med" len="med"/>
                    </a:lnT>
                    <a:lnB w="9525" cap="flat" cmpd="sng" algn="ctr">
                      <a:solidFill>
                        <a:schemeClr val="bg1">
                          <a:lumMod val="75000"/>
                        </a:schemeClr>
                      </a:solidFill>
                      <a:prstDash val="sys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Calibri" charset="0"/>
                        <a:buNone/>
                        <a:tabLst/>
                        <a:defRPr/>
                      </a:pPr>
                      <a:r>
                        <a:rPr kumimoji="0" lang="en-US" sz="1600" b="0" i="0" u="none" strike="noStrike" cap="none" normalizeH="0" baseline="0" dirty="0">
                          <a:ln>
                            <a:noFill/>
                          </a:ln>
                          <a:solidFill>
                            <a:schemeClr val="tx1">
                              <a:lumMod val="65000"/>
                              <a:lumOff val="35000"/>
                            </a:schemeClr>
                          </a:solidFill>
                          <a:effectLst/>
                          <a:latin typeface="Cambria" panose="02040503050406030204" pitchFamily="18" charset="0"/>
                          <a:ea typeface="MS PGothic" charset="0"/>
                          <a:cs typeface="Century Gothic" charset="0"/>
                        </a:rPr>
                        <a:t>✔</a:t>
                      </a:r>
                    </a:p>
                  </a:txBody>
                  <a:tcPr marL="112760" marR="112760" marT="56380" marB="56380"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chemeClr val="bg1">
                          <a:lumMod val="75000"/>
                        </a:schemeClr>
                      </a:solidFill>
                      <a:prstDash val="sysDot"/>
                      <a:round/>
                      <a:headEnd type="none" w="med" len="med"/>
                      <a:tailEnd type="none" w="med" len="med"/>
                    </a:lnT>
                    <a:lnB w="9525" cap="flat" cmpd="sng" algn="ctr">
                      <a:solidFill>
                        <a:schemeClr val="bg1">
                          <a:lumMod val="75000"/>
                        </a:schemeClr>
                      </a:solidFill>
                      <a:prstDash val="sys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Calibri" charset="0"/>
                        <a:buNone/>
                        <a:tabLst/>
                        <a:defRPr/>
                      </a:pPr>
                      <a:endParaRPr kumimoji="0" lang="en-US" sz="1600" b="0" i="0" u="none" strike="noStrike" cap="none" normalizeH="0" baseline="0" dirty="0">
                        <a:ln>
                          <a:noFill/>
                        </a:ln>
                        <a:solidFill>
                          <a:schemeClr val="tx1">
                            <a:lumMod val="65000"/>
                            <a:lumOff val="35000"/>
                          </a:schemeClr>
                        </a:solidFill>
                        <a:effectLst/>
                        <a:latin typeface="Cambria" panose="02040503050406030204" pitchFamily="18" charset="0"/>
                        <a:ea typeface="MS PGothic" charset="0"/>
                        <a:cs typeface="Century Gothic" charset="0"/>
                      </a:endParaRPr>
                    </a:p>
                  </a:txBody>
                  <a:tcPr marL="112760" marR="112760" marT="56380" marB="56380"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Calibri" charset="0"/>
                        <a:buNone/>
                        <a:tabLst/>
                      </a:pPr>
                      <a:endParaRPr kumimoji="0" lang="en-US" sz="1600" b="0" i="0" u="none" strike="noStrike" cap="none" normalizeH="0" baseline="0" dirty="0">
                        <a:ln>
                          <a:noFill/>
                        </a:ln>
                        <a:solidFill>
                          <a:schemeClr val="tx1">
                            <a:lumMod val="65000"/>
                            <a:lumOff val="35000"/>
                          </a:schemeClr>
                        </a:solidFill>
                        <a:effectLst/>
                        <a:latin typeface="Cambria" panose="02040503050406030204" pitchFamily="18" charset="0"/>
                        <a:ea typeface="MS PGothic" charset="0"/>
                        <a:cs typeface="Century Gothic" charset="0"/>
                      </a:endParaRPr>
                    </a:p>
                  </a:txBody>
                  <a:tcPr marL="112760" marR="112760" marT="56380" marB="56380"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chemeClr val="bg1">
                          <a:lumMod val="75000"/>
                        </a:schemeClr>
                      </a:solidFill>
                      <a:prstDash val="sysDot"/>
                      <a:round/>
                      <a:headEnd type="none" w="med" len="med"/>
                      <a:tailEnd type="none" w="med" len="med"/>
                    </a:lnT>
                    <a:lnB w="9525" cap="flat" cmpd="sng" algn="ctr">
                      <a:solidFill>
                        <a:schemeClr val="bg1">
                          <a:lumMod val="75000"/>
                        </a:schemeClr>
                      </a:solidFill>
                      <a:prstDash val="sysDot"/>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84855">
                <a:tc>
                  <a:txBody>
                    <a:bodyPr/>
                    <a:lstStyle/>
                    <a:p>
                      <a:pPr marL="0" marR="0" lvl="0" indent="0" algn="l" defTabSz="914400" rtl="0" eaLnBrk="1" fontAlgn="base" latinLnBrk="0" hangingPunct="1">
                        <a:lnSpc>
                          <a:spcPct val="100000"/>
                        </a:lnSpc>
                        <a:spcBef>
                          <a:spcPct val="0"/>
                        </a:spcBef>
                        <a:spcAft>
                          <a:spcPct val="0"/>
                        </a:spcAft>
                        <a:buClrTx/>
                        <a:buSzTx/>
                        <a:buFont typeface="Calibri" charset="0"/>
                        <a:buNone/>
                        <a:tabLst/>
                        <a:defRPr/>
                      </a:pPr>
                      <a:r>
                        <a:rPr kumimoji="0" lang="en-US" sz="1600" b="0" i="0" u="none" strike="noStrike" cap="none" normalizeH="0" baseline="0" dirty="0">
                          <a:ln>
                            <a:noFill/>
                          </a:ln>
                          <a:solidFill>
                            <a:schemeClr val="tx1">
                              <a:lumMod val="75000"/>
                              <a:lumOff val="25000"/>
                            </a:schemeClr>
                          </a:solidFill>
                          <a:effectLst/>
                          <a:latin typeface="Cambria" panose="02040503050406030204" pitchFamily="18" charset="0"/>
                          <a:ea typeface="MS PGothic" charset="0"/>
                          <a:cs typeface="Calibri" panose="020F0502020204030204" pitchFamily="34" charset="0"/>
                        </a:rPr>
                        <a:t>No Coil Implant/ Clip</a:t>
                      </a:r>
                    </a:p>
                  </a:txBody>
                  <a:tcPr marL="112760" marR="112760" marT="85621" marB="56380"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chemeClr val="bg1">
                          <a:lumMod val="75000"/>
                        </a:schemeClr>
                      </a:solidFill>
                      <a:prstDash val="sysDot"/>
                      <a:round/>
                      <a:headEnd type="none" w="med" len="med"/>
                      <a:tailEnd type="none" w="med" len="med"/>
                    </a:lnT>
                    <a:lnB w="9525" cap="flat" cmpd="sng" algn="ctr">
                      <a:solidFill>
                        <a:schemeClr val="bg1">
                          <a:lumMod val="75000"/>
                        </a:schemeClr>
                      </a:solidFill>
                      <a:prstDash val="sys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Calibri" charset="0"/>
                        <a:buNone/>
                        <a:tabLst/>
                      </a:pPr>
                      <a:r>
                        <a:rPr kumimoji="0" lang="en-US" sz="1600" b="0" i="0" u="none" strike="noStrike" cap="none" normalizeH="0" baseline="0" dirty="0">
                          <a:ln>
                            <a:noFill/>
                          </a:ln>
                          <a:solidFill>
                            <a:srgbClr val="5C50A1"/>
                          </a:solidFill>
                          <a:effectLst/>
                          <a:latin typeface="Cambria" panose="02040503050406030204" pitchFamily="18" charset="0"/>
                          <a:ea typeface="MS PGothic" charset="0"/>
                          <a:cs typeface="Century Gothic" charset="0"/>
                        </a:rPr>
                        <a:t>✔</a:t>
                      </a:r>
                    </a:p>
                  </a:txBody>
                  <a:tcPr marL="112760" marR="112760" marT="56380" marB="56380"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chemeClr val="bg1">
                          <a:lumMod val="75000"/>
                        </a:schemeClr>
                      </a:solidFill>
                      <a:prstDash val="sysDot"/>
                      <a:round/>
                      <a:headEnd type="none" w="med" len="med"/>
                      <a:tailEnd type="none" w="med" len="med"/>
                    </a:lnT>
                    <a:lnB w="9525" cap="flat" cmpd="sng" algn="ctr">
                      <a:solidFill>
                        <a:schemeClr val="bg1">
                          <a:lumMod val="75000"/>
                        </a:schemeClr>
                      </a:solidFill>
                      <a:prstDash val="sysDot"/>
                      <a:round/>
                      <a:headEnd type="none" w="med" len="med"/>
                      <a:tailEnd type="none" w="med" len="med"/>
                    </a:lnB>
                    <a:lnTlToBr>
                      <a:noFill/>
                    </a:lnTlToBr>
                    <a:lnBlToTr>
                      <a:noFill/>
                    </a:lnBlToTr>
                    <a:solidFill>
                      <a:srgbClr val="F5F3FA"/>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Calibri" charset="0"/>
                        <a:buNone/>
                        <a:tabLst/>
                      </a:pPr>
                      <a:endParaRPr kumimoji="0" lang="en-US" sz="1600" b="0" i="0" u="none" strike="noStrike" cap="none" normalizeH="0" baseline="0" dirty="0">
                        <a:ln>
                          <a:noFill/>
                        </a:ln>
                        <a:solidFill>
                          <a:schemeClr val="tx1">
                            <a:lumMod val="65000"/>
                            <a:lumOff val="35000"/>
                          </a:schemeClr>
                        </a:solidFill>
                        <a:effectLst/>
                        <a:latin typeface="Cambria" panose="02040503050406030204" pitchFamily="18" charset="0"/>
                        <a:ea typeface="MS PGothic" charset="0"/>
                        <a:cs typeface="Century Gothic" charset="0"/>
                      </a:endParaRPr>
                    </a:p>
                  </a:txBody>
                  <a:tcPr marL="112760" marR="112760" marT="56380" marB="56380"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chemeClr val="bg1">
                          <a:lumMod val="75000"/>
                        </a:schemeClr>
                      </a:solidFill>
                      <a:prstDash val="sysDot"/>
                      <a:round/>
                      <a:headEnd type="none" w="med" len="med"/>
                      <a:tailEnd type="none" w="med" len="med"/>
                    </a:lnT>
                    <a:lnB w="9525" cap="flat" cmpd="sng" algn="ctr">
                      <a:solidFill>
                        <a:schemeClr val="bg1">
                          <a:lumMod val="75000"/>
                        </a:schemeClr>
                      </a:solidFill>
                      <a:prstDash val="sys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Calibri" charset="0"/>
                        <a:buNone/>
                        <a:tabLst/>
                        <a:defRPr/>
                      </a:pPr>
                      <a:endParaRPr kumimoji="0" lang="en-US" sz="1600" b="0" i="0" u="none" strike="noStrike" cap="none" normalizeH="0" baseline="0" dirty="0">
                        <a:ln>
                          <a:noFill/>
                        </a:ln>
                        <a:solidFill>
                          <a:schemeClr val="tx1">
                            <a:lumMod val="65000"/>
                            <a:lumOff val="35000"/>
                          </a:schemeClr>
                        </a:solidFill>
                        <a:effectLst/>
                        <a:latin typeface="Cambria" panose="02040503050406030204" pitchFamily="18" charset="0"/>
                        <a:ea typeface="MS PGothic" charset="0"/>
                        <a:cs typeface="Century Gothic" charset="0"/>
                      </a:endParaRPr>
                    </a:p>
                  </a:txBody>
                  <a:tcPr marL="112760" marR="112760" marT="56380" marB="56380"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chemeClr val="bg1">
                          <a:lumMod val="75000"/>
                        </a:schemeClr>
                      </a:solidFill>
                      <a:prstDash val="sysDot"/>
                      <a:round/>
                      <a:headEnd type="none" w="med" len="med"/>
                      <a:tailEnd type="none" w="med" len="med"/>
                    </a:lnT>
                    <a:lnB w="9525" cap="flat" cmpd="sng" algn="ctr">
                      <a:solidFill>
                        <a:schemeClr val="bg1">
                          <a:lumMod val="75000"/>
                        </a:schemeClr>
                      </a:solidFill>
                      <a:prstDash val="sys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Calibri" charset="0"/>
                        <a:buNone/>
                        <a:tabLst/>
                        <a:defRPr/>
                      </a:pPr>
                      <a:endParaRPr kumimoji="0" lang="en-US" sz="1600" b="0" i="0" u="none" strike="noStrike" cap="none" normalizeH="0" baseline="0" dirty="0">
                        <a:ln>
                          <a:noFill/>
                        </a:ln>
                        <a:solidFill>
                          <a:schemeClr val="tx1">
                            <a:lumMod val="65000"/>
                            <a:lumOff val="35000"/>
                          </a:schemeClr>
                        </a:solidFill>
                        <a:effectLst/>
                        <a:latin typeface="Cambria" panose="02040503050406030204" pitchFamily="18" charset="0"/>
                        <a:ea typeface="MS PGothic" charset="0"/>
                        <a:cs typeface="Century Gothic" charset="0"/>
                      </a:endParaRPr>
                    </a:p>
                  </a:txBody>
                  <a:tcPr marL="112760" marR="112760" marT="56380" marB="56380"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Calibri" charset="0"/>
                        <a:buNone/>
                        <a:tabLst/>
                      </a:pPr>
                      <a:endParaRPr kumimoji="0" lang="en-US" sz="1600" b="0" i="0" u="none" strike="noStrike" cap="none" normalizeH="0" baseline="0" dirty="0">
                        <a:ln>
                          <a:noFill/>
                        </a:ln>
                        <a:solidFill>
                          <a:schemeClr val="tx1">
                            <a:lumMod val="65000"/>
                            <a:lumOff val="35000"/>
                          </a:schemeClr>
                        </a:solidFill>
                        <a:effectLst/>
                        <a:latin typeface="Cambria" panose="02040503050406030204" pitchFamily="18" charset="0"/>
                        <a:ea typeface="MS PGothic" charset="0"/>
                        <a:cs typeface="Century Gothic" charset="0"/>
                      </a:endParaRPr>
                    </a:p>
                  </a:txBody>
                  <a:tcPr marL="112760" marR="112760" marT="56380" marB="56380"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chemeClr val="bg1">
                          <a:lumMod val="75000"/>
                        </a:schemeClr>
                      </a:solidFill>
                      <a:prstDash val="sysDot"/>
                      <a:round/>
                      <a:headEnd type="none" w="med" len="med"/>
                      <a:tailEnd type="none" w="med" len="med"/>
                    </a:lnT>
                    <a:lnB w="9525" cap="flat" cmpd="sng" algn="ctr">
                      <a:solidFill>
                        <a:schemeClr val="bg1">
                          <a:lumMod val="75000"/>
                        </a:schemeClr>
                      </a:solidFill>
                      <a:prstDash val="sysDot"/>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84855">
                <a:tc>
                  <a:txBody>
                    <a:bodyPr/>
                    <a:lstStyle/>
                    <a:p>
                      <a:pPr marL="0" marR="0" lvl="0" indent="0" algn="l" defTabSz="914400" rtl="0" eaLnBrk="1" fontAlgn="base" latinLnBrk="0" hangingPunct="1">
                        <a:lnSpc>
                          <a:spcPct val="100000"/>
                        </a:lnSpc>
                        <a:spcBef>
                          <a:spcPct val="0"/>
                        </a:spcBef>
                        <a:spcAft>
                          <a:spcPct val="0"/>
                        </a:spcAft>
                        <a:buClrTx/>
                        <a:buSzTx/>
                        <a:buFont typeface="Calibri" charset="0"/>
                        <a:buNone/>
                        <a:tabLst/>
                      </a:pPr>
                      <a:r>
                        <a:rPr kumimoji="0" lang="en-US" sz="1600" b="0" i="0" u="none" strike="noStrike" cap="none" normalizeH="0" baseline="0" dirty="0">
                          <a:ln>
                            <a:noFill/>
                          </a:ln>
                          <a:solidFill>
                            <a:schemeClr val="tx1">
                              <a:lumMod val="75000"/>
                              <a:lumOff val="25000"/>
                            </a:schemeClr>
                          </a:solidFill>
                          <a:effectLst/>
                          <a:latin typeface="Cambria" panose="02040503050406030204" pitchFamily="18" charset="0"/>
                          <a:ea typeface="MS PGothic" charset="0"/>
                          <a:cs typeface="Calibri" panose="020F0502020204030204" pitchFamily="34" charset="0"/>
                        </a:rPr>
                        <a:t>No Hormones</a:t>
                      </a:r>
                    </a:p>
                  </a:txBody>
                  <a:tcPr marL="112760" marR="112760" marT="85621" marB="56380"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chemeClr val="bg1">
                          <a:lumMod val="75000"/>
                        </a:schemeClr>
                      </a:solidFill>
                      <a:prstDash val="sysDot"/>
                      <a:round/>
                      <a:headEnd type="none" w="med" len="med"/>
                      <a:tailEnd type="none" w="med" len="med"/>
                    </a:lnT>
                    <a:lnB w="9525" cap="flat" cmpd="sng" algn="ctr">
                      <a:solidFill>
                        <a:schemeClr val="bg1">
                          <a:lumMod val="75000"/>
                        </a:schemeClr>
                      </a:solidFill>
                      <a:prstDash val="sys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Calibri" charset="0"/>
                        <a:buNone/>
                        <a:tabLst/>
                      </a:pPr>
                      <a:r>
                        <a:rPr kumimoji="0" lang="en-US" sz="1600" b="0" i="0" u="none" strike="noStrike" cap="none" normalizeH="0" baseline="0" dirty="0">
                          <a:ln>
                            <a:noFill/>
                          </a:ln>
                          <a:solidFill>
                            <a:srgbClr val="5C50A1"/>
                          </a:solidFill>
                          <a:effectLst/>
                          <a:latin typeface="Cambria" panose="02040503050406030204" pitchFamily="18" charset="0"/>
                          <a:ea typeface="MS PGothic" charset="0"/>
                          <a:cs typeface="Century Gothic" charset="0"/>
                        </a:rPr>
                        <a:t>✔</a:t>
                      </a:r>
                    </a:p>
                  </a:txBody>
                  <a:tcPr marL="112760" marR="112760" marT="56380" marB="56380"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chemeClr val="bg1">
                          <a:lumMod val="75000"/>
                        </a:schemeClr>
                      </a:solidFill>
                      <a:prstDash val="sysDot"/>
                      <a:round/>
                      <a:headEnd type="none" w="med" len="med"/>
                      <a:tailEnd type="none" w="med" len="med"/>
                    </a:lnT>
                    <a:lnB w="9525" cap="flat" cmpd="sng" algn="ctr">
                      <a:solidFill>
                        <a:schemeClr val="bg1">
                          <a:lumMod val="75000"/>
                        </a:schemeClr>
                      </a:solidFill>
                      <a:prstDash val="sysDot"/>
                      <a:round/>
                      <a:headEnd type="none" w="med" len="med"/>
                      <a:tailEnd type="none" w="med" len="med"/>
                    </a:lnB>
                    <a:lnTlToBr>
                      <a:noFill/>
                    </a:lnTlToBr>
                    <a:lnBlToTr>
                      <a:noFill/>
                    </a:lnBlToTr>
                    <a:solidFill>
                      <a:srgbClr val="F5F3FA"/>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Calibri" charset="0"/>
                        <a:buNone/>
                        <a:tabLst/>
                      </a:pPr>
                      <a:r>
                        <a:rPr kumimoji="0" lang="en-US" sz="1600" b="0" i="0" u="none" strike="noStrike" cap="none" normalizeH="0" baseline="0" dirty="0">
                          <a:ln>
                            <a:noFill/>
                          </a:ln>
                          <a:solidFill>
                            <a:schemeClr val="tx1">
                              <a:lumMod val="65000"/>
                              <a:lumOff val="35000"/>
                            </a:schemeClr>
                          </a:solidFill>
                          <a:effectLst/>
                          <a:latin typeface="Cambria" panose="02040503050406030204" pitchFamily="18" charset="0"/>
                          <a:ea typeface="MS PGothic" charset="0"/>
                          <a:cs typeface="Century Gothic" charset="0"/>
                        </a:rPr>
                        <a:t>✔</a:t>
                      </a:r>
                    </a:p>
                  </a:txBody>
                  <a:tcPr marL="112760" marR="112760" marT="56380" marB="56380"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chemeClr val="bg1">
                          <a:lumMod val="75000"/>
                        </a:schemeClr>
                      </a:solidFill>
                      <a:prstDash val="sysDot"/>
                      <a:round/>
                      <a:headEnd type="none" w="med" len="med"/>
                      <a:tailEnd type="none" w="med" len="med"/>
                    </a:lnT>
                    <a:lnB w="9525" cap="flat" cmpd="sng" algn="ctr">
                      <a:solidFill>
                        <a:schemeClr val="bg1">
                          <a:lumMod val="75000"/>
                        </a:schemeClr>
                      </a:solidFill>
                      <a:prstDash val="sys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Calibri" charset="0"/>
                        <a:buNone/>
                        <a:tabLst/>
                        <a:defRPr/>
                      </a:pPr>
                      <a:endParaRPr kumimoji="0" lang="en-US" sz="1600" b="0" i="0" u="none" strike="noStrike" cap="none" normalizeH="0" baseline="0" dirty="0">
                        <a:ln>
                          <a:noFill/>
                        </a:ln>
                        <a:solidFill>
                          <a:schemeClr val="tx1">
                            <a:lumMod val="65000"/>
                            <a:lumOff val="35000"/>
                          </a:schemeClr>
                        </a:solidFill>
                        <a:effectLst/>
                        <a:latin typeface="Cambria" panose="02040503050406030204" pitchFamily="18" charset="0"/>
                        <a:ea typeface="MS PGothic" charset="0"/>
                        <a:cs typeface="Century Gothic" charset="0"/>
                      </a:endParaRPr>
                    </a:p>
                  </a:txBody>
                  <a:tcPr marL="112760" marR="112760" marT="56380" marB="56380"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chemeClr val="bg1">
                          <a:lumMod val="75000"/>
                        </a:schemeClr>
                      </a:solidFill>
                      <a:prstDash val="sysDot"/>
                      <a:round/>
                      <a:headEnd type="none" w="med" len="med"/>
                      <a:tailEnd type="none" w="med" len="med"/>
                    </a:lnT>
                    <a:lnB w="9525" cap="flat" cmpd="sng" algn="ctr">
                      <a:solidFill>
                        <a:schemeClr val="bg1">
                          <a:lumMod val="75000"/>
                        </a:schemeClr>
                      </a:solidFill>
                      <a:prstDash val="sys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Calibri" charset="0"/>
                        <a:buNone/>
                        <a:tabLst/>
                        <a:defRPr/>
                      </a:pPr>
                      <a:endParaRPr kumimoji="0" lang="en-US" sz="1600" b="0" i="0" u="none" strike="noStrike" cap="none" normalizeH="0" baseline="0" dirty="0">
                        <a:ln>
                          <a:noFill/>
                        </a:ln>
                        <a:solidFill>
                          <a:schemeClr val="tx1">
                            <a:lumMod val="65000"/>
                            <a:lumOff val="35000"/>
                          </a:schemeClr>
                        </a:solidFill>
                        <a:effectLst/>
                        <a:latin typeface="Cambria" panose="02040503050406030204" pitchFamily="18" charset="0"/>
                        <a:ea typeface="MS PGothic" charset="0"/>
                        <a:cs typeface="Century Gothic" charset="0"/>
                      </a:endParaRPr>
                    </a:p>
                  </a:txBody>
                  <a:tcPr marL="112760" marR="112760" marT="56380" marB="56380"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Calibri" charset="0"/>
                        <a:buNone/>
                        <a:tabLst/>
                        <a:defRPr/>
                      </a:pPr>
                      <a:r>
                        <a:rPr kumimoji="0" lang="en-US" sz="1600" b="0" i="0" u="none" strike="noStrike" cap="none" normalizeH="0" baseline="0" dirty="0">
                          <a:ln>
                            <a:noFill/>
                          </a:ln>
                          <a:solidFill>
                            <a:schemeClr val="tx1">
                              <a:lumMod val="65000"/>
                              <a:lumOff val="35000"/>
                            </a:schemeClr>
                          </a:solidFill>
                          <a:effectLst/>
                          <a:latin typeface="Cambria" panose="02040503050406030204" pitchFamily="18" charset="0"/>
                          <a:ea typeface="MS PGothic" charset="0"/>
                          <a:cs typeface="Century Gothic" charset="0"/>
                        </a:rPr>
                        <a:t>✔</a:t>
                      </a:r>
                    </a:p>
                  </a:txBody>
                  <a:tcPr marL="112760" marR="112760" marT="56380" marB="56380"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chemeClr val="bg1">
                          <a:lumMod val="75000"/>
                        </a:schemeClr>
                      </a:solidFill>
                      <a:prstDash val="sysDot"/>
                      <a:round/>
                      <a:headEnd type="none" w="med" len="med"/>
                      <a:tailEnd type="none" w="med" len="med"/>
                    </a:lnT>
                    <a:lnB w="9525" cap="flat" cmpd="sng" algn="ctr">
                      <a:solidFill>
                        <a:schemeClr val="bg1">
                          <a:lumMod val="75000"/>
                        </a:schemeClr>
                      </a:solidFill>
                      <a:prstDash val="sysDot"/>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84855">
                <a:tc>
                  <a:txBody>
                    <a:bodyPr/>
                    <a:lstStyle/>
                    <a:p>
                      <a:pPr marL="0" marR="0" lvl="0" indent="0" algn="l" defTabSz="914400" rtl="0" eaLnBrk="1" fontAlgn="base" latinLnBrk="0" hangingPunct="1">
                        <a:lnSpc>
                          <a:spcPct val="100000"/>
                        </a:lnSpc>
                        <a:spcBef>
                          <a:spcPct val="0"/>
                        </a:spcBef>
                        <a:spcAft>
                          <a:spcPct val="0"/>
                        </a:spcAft>
                        <a:buClrTx/>
                        <a:buSzTx/>
                        <a:buFont typeface="Calibri" charset="0"/>
                        <a:buNone/>
                        <a:tabLst/>
                      </a:pPr>
                      <a:r>
                        <a:rPr kumimoji="0" lang="en-US" sz="1600" b="0" i="0" u="none" strike="noStrike" cap="none" normalizeH="0" baseline="0" dirty="0">
                          <a:ln>
                            <a:noFill/>
                          </a:ln>
                          <a:solidFill>
                            <a:schemeClr val="tx1">
                              <a:lumMod val="75000"/>
                              <a:lumOff val="25000"/>
                            </a:schemeClr>
                          </a:solidFill>
                          <a:effectLst/>
                          <a:latin typeface="Cambria" panose="02040503050406030204" pitchFamily="18" charset="0"/>
                          <a:ea typeface="MS PGothic" charset="0"/>
                          <a:cs typeface="Calibri" panose="020F0502020204030204" pitchFamily="34" charset="0"/>
                        </a:rPr>
                        <a:t>One-Time Treatment Cost</a:t>
                      </a:r>
                    </a:p>
                  </a:txBody>
                  <a:tcPr marL="112760" marR="112760" marT="85621" marB="56380"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chemeClr val="bg1">
                          <a:lumMod val="75000"/>
                        </a:schemeClr>
                      </a:solidFill>
                      <a:prstDash val="sysDot"/>
                      <a:round/>
                      <a:headEnd type="none" w="med" len="med"/>
                      <a:tailEnd type="none" w="med" len="med"/>
                    </a:lnT>
                    <a:lnB w="9525" cap="flat" cmpd="sng" algn="ctr">
                      <a:solidFill>
                        <a:schemeClr val="bg1">
                          <a:lumMod val="75000"/>
                        </a:schemeClr>
                      </a:solidFill>
                      <a:prstDash val="sys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Calibri" charset="0"/>
                        <a:buNone/>
                        <a:tabLst/>
                      </a:pPr>
                      <a:r>
                        <a:rPr kumimoji="0" lang="en-US" sz="1600" b="0" i="0" u="none" strike="noStrike" cap="none" normalizeH="0" baseline="0" dirty="0">
                          <a:ln>
                            <a:noFill/>
                          </a:ln>
                          <a:solidFill>
                            <a:srgbClr val="5C50A1"/>
                          </a:solidFill>
                          <a:effectLst/>
                          <a:latin typeface="Cambria" panose="02040503050406030204" pitchFamily="18" charset="0"/>
                          <a:ea typeface="MS PGothic" charset="0"/>
                          <a:cs typeface="Century Gothic" charset="0"/>
                        </a:rPr>
                        <a:t>✔</a:t>
                      </a:r>
                    </a:p>
                  </a:txBody>
                  <a:tcPr marL="112760" marR="112760" marT="56380" marB="56380"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chemeClr val="bg1">
                          <a:lumMod val="75000"/>
                        </a:schemeClr>
                      </a:solidFill>
                      <a:prstDash val="sysDot"/>
                      <a:round/>
                      <a:headEnd type="none" w="med" len="med"/>
                      <a:tailEnd type="none" w="med" len="med"/>
                    </a:lnT>
                    <a:lnB w="9525" cap="flat" cmpd="sng" algn="ctr">
                      <a:solidFill>
                        <a:schemeClr val="bg1">
                          <a:lumMod val="75000"/>
                        </a:schemeClr>
                      </a:solidFill>
                      <a:prstDash val="sysDot"/>
                      <a:round/>
                      <a:headEnd type="none" w="med" len="med"/>
                      <a:tailEnd type="none" w="med" len="med"/>
                    </a:lnB>
                    <a:lnTlToBr>
                      <a:noFill/>
                    </a:lnTlToBr>
                    <a:lnBlToTr>
                      <a:noFill/>
                    </a:lnBlToTr>
                    <a:solidFill>
                      <a:srgbClr val="F5F3FA"/>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Calibri" charset="0"/>
                        <a:buNone/>
                        <a:tabLst/>
                        <a:defRPr/>
                      </a:pPr>
                      <a:r>
                        <a:rPr kumimoji="0" lang="en-US" sz="1600" b="0" i="0" u="none" strike="noStrike" cap="none" normalizeH="0" baseline="0" dirty="0">
                          <a:ln>
                            <a:noFill/>
                          </a:ln>
                          <a:solidFill>
                            <a:schemeClr val="tx1">
                              <a:lumMod val="65000"/>
                              <a:lumOff val="35000"/>
                            </a:schemeClr>
                          </a:solidFill>
                          <a:effectLst/>
                          <a:latin typeface="Cambria" panose="02040503050406030204" pitchFamily="18" charset="0"/>
                          <a:ea typeface="MS PGothic" charset="0"/>
                          <a:cs typeface="Century Gothic" charset="0"/>
                        </a:rPr>
                        <a:t>✔</a:t>
                      </a:r>
                    </a:p>
                  </a:txBody>
                  <a:tcPr marL="112760" marR="112760" marT="56380" marB="56380"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chemeClr val="bg1">
                          <a:lumMod val="75000"/>
                        </a:schemeClr>
                      </a:solidFill>
                      <a:prstDash val="sysDot"/>
                      <a:round/>
                      <a:headEnd type="none" w="med" len="med"/>
                      <a:tailEnd type="none" w="med" len="med"/>
                    </a:lnT>
                    <a:lnB w="9525" cap="flat" cmpd="sng" algn="ctr">
                      <a:solidFill>
                        <a:schemeClr val="bg1">
                          <a:lumMod val="75000"/>
                        </a:schemeClr>
                      </a:solidFill>
                      <a:prstDash val="sys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Calibri" charset="0"/>
                        <a:buNone/>
                        <a:tabLst/>
                        <a:defRPr/>
                      </a:pPr>
                      <a:r>
                        <a:rPr kumimoji="0" lang="en-US" sz="1600" b="0" i="0" u="none" strike="noStrike" cap="none" normalizeH="0" baseline="0" dirty="0">
                          <a:ln>
                            <a:noFill/>
                          </a:ln>
                          <a:solidFill>
                            <a:schemeClr val="tx1">
                              <a:lumMod val="65000"/>
                              <a:lumOff val="35000"/>
                            </a:schemeClr>
                          </a:solidFill>
                          <a:effectLst/>
                          <a:latin typeface="Cambria" panose="02040503050406030204" pitchFamily="18" charset="0"/>
                          <a:ea typeface="Arial" charset="0"/>
                          <a:cs typeface="Calibri" panose="020F0502020204030204" pitchFamily="34" charset="0"/>
                        </a:rPr>
                        <a:t>Multiple IUDs</a:t>
                      </a:r>
                    </a:p>
                  </a:txBody>
                  <a:tcPr marL="112760" marR="112760" marT="56380" marB="56380"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chemeClr val="bg1">
                          <a:lumMod val="75000"/>
                        </a:schemeClr>
                      </a:solidFill>
                      <a:prstDash val="sysDot"/>
                      <a:round/>
                      <a:headEnd type="none" w="med" len="med"/>
                      <a:tailEnd type="none" w="med" len="med"/>
                    </a:lnT>
                    <a:lnB w="9525" cap="flat" cmpd="sng" algn="ctr">
                      <a:solidFill>
                        <a:schemeClr val="bg1">
                          <a:lumMod val="75000"/>
                        </a:schemeClr>
                      </a:solidFill>
                      <a:prstDash val="sys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Calibri" charset="0"/>
                        <a:buNone/>
                        <a:tabLst/>
                        <a:defRPr/>
                      </a:pPr>
                      <a:endParaRPr kumimoji="0" lang="en-US" sz="1600" b="0" i="0" u="none" strike="noStrike" cap="none" normalizeH="0" baseline="0" dirty="0">
                        <a:ln>
                          <a:noFill/>
                        </a:ln>
                        <a:solidFill>
                          <a:schemeClr val="tx1">
                            <a:lumMod val="65000"/>
                            <a:lumOff val="35000"/>
                          </a:schemeClr>
                        </a:solidFill>
                        <a:effectLst/>
                        <a:latin typeface="Cambria" panose="02040503050406030204" pitchFamily="18" charset="0"/>
                        <a:ea typeface="Arial" charset="0"/>
                        <a:cs typeface="Calibri" panose="020F0502020204030204" pitchFamily="34" charset="0"/>
                      </a:endParaRPr>
                    </a:p>
                  </a:txBody>
                  <a:tcPr marL="112760" marR="112760" marT="56380" marB="56380"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Calibri" charset="0"/>
                        <a:buNone/>
                        <a:tabLst/>
                        <a:defRPr/>
                      </a:pPr>
                      <a:r>
                        <a:rPr kumimoji="0" lang="en-US" sz="1600" b="0" i="0" u="none" strike="noStrike" cap="none" normalizeH="0" baseline="0" dirty="0">
                          <a:ln>
                            <a:noFill/>
                          </a:ln>
                          <a:solidFill>
                            <a:schemeClr val="tx1">
                              <a:lumMod val="65000"/>
                              <a:lumOff val="35000"/>
                            </a:schemeClr>
                          </a:solidFill>
                          <a:effectLst/>
                          <a:latin typeface="Cambria" panose="02040503050406030204" pitchFamily="18" charset="0"/>
                          <a:ea typeface="MS PGothic" charset="0"/>
                          <a:cs typeface="Century Gothic" charset="0"/>
                        </a:rPr>
                        <a:t>✔</a:t>
                      </a:r>
                    </a:p>
                  </a:txBody>
                  <a:tcPr marL="112760" marR="112760" marT="56380" marB="56380"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chemeClr val="bg1">
                          <a:lumMod val="75000"/>
                        </a:schemeClr>
                      </a:solidFill>
                      <a:prstDash val="sysDot"/>
                      <a:round/>
                      <a:headEnd type="none" w="med" len="med"/>
                      <a:tailEnd type="none" w="med" len="med"/>
                    </a:lnT>
                    <a:lnB w="9525" cap="flat" cmpd="sng" algn="ctr">
                      <a:solidFill>
                        <a:schemeClr val="bg1">
                          <a:lumMod val="75000"/>
                        </a:schemeClr>
                      </a:solidFill>
                      <a:prstDash val="sysDot"/>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84855">
                <a:tc>
                  <a:txBody>
                    <a:bodyPr/>
                    <a:lstStyle/>
                    <a:p>
                      <a:pPr marL="0" marR="0" lvl="0" indent="0" algn="l" defTabSz="914400" rtl="0" eaLnBrk="1" fontAlgn="base" latinLnBrk="0" hangingPunct="1">
                        <a:lnSpc>
                          <a:spcPct val="100000"/>
                        </a:lnSpc>
                        <a:spcBef>
                          <a:spcPct val="0"/>
                        </a:spcBef>
                        <a:spcAft>
                          <a:spcPct val="0"/>
                        </a:spcAft>
                        <a:buClrTx/>
                        <a:buSzTx/>
                        <a:buFont typeface="Calibri" charset="0"/>
                        <a:buNone/>
                        <a:tabLst/>
                      </a:pPr>
                      <a:r>
                        <a:rPr kumimoji="0" lang="en-US" sz="1600" b="0" i="0" u="none" strike="noStrike" cap="none" normalizeH="0" baseline="0" dirty="0">
                          <a:ln>
                            <a:noFill/>
                          </a:ln>
                          <a:solidFill>
                            <a:schemeClr val="tx1">
                              <a:lumMod val="75000"/>
                              <a:lumOff val="25000"/>
                            </a:schemeClr>
                          </a:solidFill>
                          <a:effectLst/>
                          <a:latin typeface="Cambria" panose="02040503050406030204" pitchFamily="18" charset="0"/>
                          <a:ea typeface="MS PGothic" charset="0"/>
                          <a:cs typeface="Calibri" panose="020F0502020204030204" pitchFamily="34" charset="0"/>
                        </a:rPr>
                        <a:t>Worldwide Applicability</a:t>
                      </a:r>
                    </a:p>
                  </a:txBody>
                  <a:tcPr marL="112760" marR="112760" marT="85621" marB="56380"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chemeClr val="bg1">
                          <a:lumMod val="75000"/>
                        </a:schemeClr>
                      </a:solidFill>
                      <a:prstDash val="sysDot"/>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Calibri" charset="0"/>
                        <a:buNone/>
                        <a:tabLst/>
                      </a:pPr>
                      <a:r>
                        <a:rPr kumimoji="0" lang="en-US" sz="1600" b="0" i="0" u="none" strike="noStrike" cap="none" normalizeH="0" baseline="0" dirty="0">
                          <a:ln>
                            <a:noFill/>
                          </a:ln>
                          <a:solidFill>
                            <a:srgbClr val="5C50A1"/>
                          </a:solidFill>
                          <a:effectLst/>
                          <a:latin typeface="Cambria" panose="02040503050406030204" pitchFamily="18" charset="0"/>
                          <a:ea typeface="MS PGothic" charset="0"/>
                          <a:cs typeface="Century Gothic" charset="0"/>
                        </a:rPr>
                        <a:t>✔</a:t>
                      </a:r>
                    </a:p>
                  </a:txBody>
                  <a:tcPr marL="112760" marR="112760" marT="56380" marB="56380"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chemeClr val="bg1">
                          <a:lumMod val="75000"/>
                        </a:schemeClr>
                      </a:solidFill>
                      <a:prstDash val="sysDot"/>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5F3FA"/>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Calibri" charset="0"/>
                        <a:buNone/>
                        <a:tabLst/>
                        <a:defRPr/>
                      </a:pPr>
                      <a:r>
                        <a:rPr kumimoji="0" lang="en-US" sz="1600" b="0" i="0" u="none" strike="noStrike" cap="none" normalizeH="0" baseline="0" dirty="0">
                          <a:ln>
                            <a:noFill/>
                          </a:ln>
                          <a:solidFill>
                            <a:schemeClr val="tx1">
                              <a:lumMod val="65000"/>
                              <a:lumOff val="35000"/>
                            </a:schemeClr>
                          </a:solidFill>
                          <a:effectLst/>
                          <a:latin typeface="Cambria" panose="02040503050406030204" pitchFamily="18" charset="0"/>
                          <a:ea typeface="MS PGothic" charset="0"/>
                          <a:cs typeface="Century Gothic" charset="0"/>
                        </a:rPr>
                        <a:t>Varies</a:t>
                      </a:r>
                    </a:p>
                  </a:txBody>
                  <a:tcPr marL="112760" marR="112760" marT="56380" marB="56380"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chemeClr val="bg1">
                          <a:lumMod val="75000"/>
                        </a:schemeClr>
                      </a:solidFill>
                      <a:prstDash val="sysDot"/>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Calibri" charset="0"/>
                        <a:buNone/>
                        <a:tabLst/>
                        <a:defRPr/>
                      </a:pPr>
                      <a:r>
                        <a:rPr kumimoji="0" lang="en-US" sz="1600" b="0" i="0" u="none" strike="noStrike" cap="none" normalizeH="0" baseline="0" dirty="0">
                          <a:ln>
                            <a:noFill/>
                          </a:ln>
                          <a:solidFill>
                            <a:schemeClr val="tx1">
                              <a:lumMod val="65000"/>
                              <a:lumOff val="35000"/>
                            </a:schemeClr>
                          </a:solidFill>
                          <a:effectLst/>
                          <a:latin typeface="Cambria" panose="02040503050406030204" pitchFamily="18" charset="0"/>
                          <a:ea typeface="MS PGothic" charset="0"/>
                          <a:cs typeface="Century Gothic" charset="0"/>
                        </a:rPr>
                        <a:t>✔</a:t>
                      </a:r>
                    </a:p>
                  </a:txBody>
                  <a:tcPr marL="112760" marR="112760" marT="56380" marB="56380"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chemeClr val="bg1">
                          <a:lumMod val="75000"/>
                        </a:schemeClr>
                      </a:solidFill>
                      <a:prstDash val="sysDot"/>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Calibri" charset="0"/>
                        <a:buNone/>
                        <a:tabLst/>
                        <a:defRPr/>
                      </a:pPr>
                      <a:endParaRPr kumimoji="0" lang="en-US" sz="1600" b="0" i="0" u="none" strike="noStrike" cap="none" normalizeH="0" baseline="0" dirty="0">
                        <a:ln>
                          <a:noFill/>
                        </a:ln>
                        <a:solidFill>
                          <a:schemeClr val="tx1">
                            <a:lumMod val="65000"/>
                            <a:lumOff val="35000"/>
                          </a:schemeClr>
                        </a:solidFill>
                        <a:effectLst/>
                        <a:latin typeface="Cambria" panose="02040503050406030204" pitchFamily="18" charset="0"/>
                        <a:ea typeface="MS PGothic" charset="0"/>
                        <a:cs typeface="Century Gothic" charset="0"/>
                      </a:endParaRPr>
                    </a:p>
                  </a:txBody>
                  <a:tcPr marL="112760" marR="112760" marT="56380" marB="56380"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Calibri" charset="0"/>
                        <a:buNone/>
                        <a:tabLst/>
                      </a:pPr>
                      <a:endParaRPr kumimoji="0" lang="en-US" sz="1600" b="0" i="0" u="none" strike="noStrike" cap="none" normalizeH="0" baseline="0" dirty="0">
                        <a:ln>
                          <a:noFill/>
                        </a:ln>
                        <a:solidFill>
                          <a:schemeClr val="tx1">
                            <a:lumMod val="65000"/>
                            <a:lumOff val="35000"/>
                          </a:schemeClr>
                        </a:solidFill>
                        <a:effectLst/>
                        <a:latin typeface="Cambria" panose="02040503050406030204" pitchFamily="18" charset="0"/>
                        <a:ea typeface="MS PGothic" charset="0"/>
                        <a:cs typeface="Century Gothic" charset="0"/>
                      </a:endParaRPr>
                    </a:p>
                  </a:txBody>
                  <a:tcPr marL="112760" marR="112760" marT="56380" marB="56380"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chemeClr val="bg1">
                          <a:lumMod val="75000"/>
                        </a:schemeClr>
                      </a:solidFill>
                      <a:prstDash val="sysDot"/>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bl>
          </a:graphicData>
        </a:graphic>
      </p:graphicFrame>
      <p:sp>
        <p:nvSpPr>
          <p:cNvPr id="3" name="Slide Number Placeholder 2">
            <a:extLst>
              <a:ext uri="{FF2B5EF4-FFF2-40B4-BE49-F238E27FC236}">
                <a16:creationId xmlns:a16="http://schemas.microsoft.com/office/drawing/2014/main" id="{D371F75C-BDFA-495F-A978-2D9B638E3A2C}"/>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478E0B-7401-2D44-B6B4-9519A67BAE3C}" type="slidenum">
              <a:rPr kumimoji="0" lang="en-US" sz="1200" b="0" i="0" u="none" strike="noStrike" kern="1200" cap="none" spc="0" normalizeH="0" baseline="0" noProof="0" smtClean="0">
                <a:ln>
                  <a:noFill/>
                </a:ln>
                <a:solidFill>
                  <a:srgbClr val="5C50A1"/>
                </a:solidFill>
                <a:effectLst/>
                <a:uLnTx/>
                <a:uFillTx/>
                <a:latin typeface="Cambria" panose="02040503050406030204" pitchFamily="18"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srgbClr val="5C50A1"/>
              </a:solidFill>
              <a:effectLst/>
              <a:uLnTx/>
              <a:uFillTx/>
              <a:latin typeface="Cambria" panose="02040503050406030204" pitchFamily="18" charset="0"/>
              <a:ea typeface="+mn-ea"/>
              <a:cs typeface="+mn-cs"/>
            </a:endParaRPr>
          </a:p>
        </p:txBody>
      </p:sp>
    </p:spTree>
    <p:extLst>
      <p:ext uri="{BB962C8B-B14F-4D97-AF65-F5344CB8AC3E}">
        <p14:creationId xmlns:p14="http://schemas.microsoft.com/office/powerpoint/2010/main" val="40704938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descr="A picture containing indoor, dark&#10;&#10;Description automatically generated">
            <a:extLst>
              <a:ext uri="{FF2B5EF4-FFF2-40B4-BE49-F238E27FC236}">
                <a16:creationId xmlns:a16="http://schemas.microsoft.com/office/drawing/2014/main" id="{BBEDB476-87DA-2D47-975C-9220B47316C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36605" y="2188683"/>
            <a:ext cx="6392814" cy="4145209"/>
          </a:xfrm>
          <a:prstGeom prst="rect">
            <a:avLst/>
          </a:prstGeom>
        </p:spPr>
      </p:pic>
      <p:pic>
        <p:nvPicPr>
          <p:cNvPr id="20" name="Picture 19">
            <a:extLst>
              <a:ext uri="{FF2B5EF4-FFF2-40B4-BE49-F238E27FC236}">
                <a16:creationId xmlns:a16="http://schemas.microsoft.com/office/drawing/2014/main" id="{0BB62F36-37D2-9540-8446-452777B6047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930723" y="3260105"/>
            <a:ext cx="2919192" cy="2919192"/>
          </a:xfrm>
          <a:prstGeom prst="ellipse">
            <a:avLst/>
          </a:prstGeom>
          <a:ln>
            <a:solidFill>
              <a:schemeClr val="tx2"/>
            </a:solidFill>
          </a:ln>
        </p:spPr>
      </p:pic>
      <p:pic>
        <p:nvPicPr>
          <p:cNvPr id="10" name="Picture 9" descr="A picture containing spectacles&#10;&#10;Description automatically generated">
            <a:extLst>
              <a:ext uri="{FF2B5EF4-FFF2-40B4-BE49-F238E27FC236}">
                <a16:creationId xmlns:a16="http://schemas.microsoft.com/office/drawing/2014/main" id="{340D6650-0D7E-7A4A-B113-32CB831BF4F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2363"/>
          <a:stretch/>
        </p:blipFill>
        <p:spPr>
          <a:xfrm>
            <a:off x="5316857" y="2585848"/>
            <a:ext cx="6875143" cy="3736893"/>
          </a:xfrm>
          <a:prstGeom prst="rect">
            <a:avLst/>
          </a:prstGeom>
        </p:spPr>
      </p:pic>
      <p:sp>
        <p:nvSpPr>
          <p:cNvPr id="31" name="Rectangle 30">
            <a:extLst>
              <a:ext uri="{FF2B5EF4-FFF2-40B4-BE49-F238E27FC236}">
                <a16:creationId xmlns:a16="http://schemas.microsoft.com/office/drawing/2014/main" id="{27BCA396-6A39-054E-8552-19AB57E2FCA3}"/>
              </a:ext>
            </a:extLst>
          </p:cNvPr>
          <p:cNvSpPr/>
          <p:nvPr/>
        </p:nvSpPr>
        <p:spPr>
          <a:xfrm>
            <a:off x="6665636" y="2161158"/>
            <a:ext cx="4021406" cy="524043"/>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dirty="0">
                <a:solidFill>
                  <a:schemeClr val="tx1"/>
                </a:solidFill>
                <a:latin typeface="Cambria" panose="02040503050406030204" pitchFamily="18" charset="0"/>
              </a:rPr>
              <a:t>Companion u</a:t>
            </a:r>
            <a:r>
              <a:rPr kumimoji="0" lang="en-US" sz="1500" b="0" i="0" u="none" strike="noStrike" kern="1200" cap="none" spc="0" normalizeH="0" baseline="0" noProof="0" dirty="0" err="1">
                <a:ln>
                  <a:noFill/>
                </a:ln>
                <a:solidFill>
                  <a:schemeClr val="tx1"/>
                </a:solidFill>
                <a:effectLst/>
                <a:uLnTx/>
                <a:uFillTx/>
                <a:latin typeface="Cambria" panose="02040503050406030204" pitchFamily="18" charset="0"/>
              </a:rPr>
              <a:t>ltrasound</a:t>
            </a:r>
            <a:r>
              <a:rPr kumimoji="0" lang="en-US" sz="1500" b="0" i="0" u="none" strike="noStrike" kern="1200" cap="none" spc="0" normalizeH="0" baseline="0" noProof="0" dirty="0">
                <a:ln>
                  <a:noFill/>
                </a:ln>
                <a:solidFill>
                  <a:schemeClr val="tx1"/>
                </a:solidFill>
                <a:effectLst/>
                <a:uLnTx/>
                <a:uFillTx/>
                <a:latin typeface="Cambria" panose="02040503050406030204" pitchFamily="18" charset="0"/>
              </a:rPr>
              <a:t> procedure exclusive to FemBloc - confirms procedure success</a:t>
            </a:r>
            <a:endParaRPr kumimoji="0" lang="en-US" sz="1500" b="1" i="0" u="none" strike="noStrike" kern="1200" cap="none" spc="0" normalizeH="0" baseline="0" noProof="0" dirty="0">
              <a:ln>
                <a:noFill/>
              </a:ln>
              <a:solidFill>
                <a:schemeClr val="tx1"/>
              </a:solidFill>
              <a:effectLst/>
              <a:uLnTx/>
              <a:uFillTx/>
              <a:latin typeface="Cambria" panose="02040503050406030204" pitchFamily="18" charset="0"/>
            </a:endParaRPr>
          </a:p>
        </p:txBody>
      </p:sp>
      <p:sp>
        <p:nvSpPr>
          <p:cNvPr id="34" name="TextBox 33">
            <a:extLst>
              <a:ext uri="{FF2B5EF4-FFF2-40B4-BE49-F238E27FC236}">
                <a16:creationId xmlns:a16="http://schemas.microsoft.com/office/drawing/2014/main" id="{D9021F5D-F23B-0141-B282-D500DB8B15E3}"/>
              </a:ext>
            </a:extLst>
          </p:cNvPr>
          <p:cNvSpPr txBox="1"/>
          <p:nvPr/>
        </p:nvSpPr>
        <p:spPr>
          <a:xfrm>
            <a:off x="7008222" y="1843453"/>
            <a:ext cx="3336234" cy="296676"/>
          </a:xfrm>
          <a:prstGeom prst="rect">
            <a:avLst/>
          </a:prstGeom>
          <a:noFill/>
        </p:spPr>
        <p:txBody>
          <a:bodyPr wrap="square"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5C50A1"/>
                </a:solidFill>
                <a:effectLst/>
                <a:uLnTx/>
                <a:uFillTx/>
                <a:latin typeface="Cambria" panose="02040503050406030204" pitchFamily="18" charset="0"/>
                <a:cs typeface="Calibri" panose="020F0502020204030204" pitchFamily="34" charset="0"/>
              </a:rPr>
              <a:t>Occlusion Confirmation</a:t>
            </a:r>
          </a:p>
        </p:txBody>
      </p:sp>
      <p:sp>
        <p:nvSpPr>
          <p:cNvPr id="38" name="TextBox 37">
            <a:extLst>
              <a:ext uri="{FF2B5EF4-FFF2-40B4-BE49-F238E27FC236}">
                <a16:creationId xmlns:a16="http://schemas.microsoft.com/office/drawing/2014/main" id="{0C08B1ED-620C-6A4F-BBDC-5598286BC9C5}"/>
              </a:ext>
            </a:extLst>
          </p:cNvPr>
          <p:cNvSpPr txBox="1"/>
          <p:nvPr/>
        </p:nvSpPr>
        <p:spPr>
          <a:xfrm>
            <a:off x="295475" y="2161158"/>
            <a:ext cx="3017862" cy="553998"/>
          </a:xfrm>
          <a:prstGeom prst="rect">
            <a:avLst/>
          </a:prstGeom>
          <a:noFill/>
        </p:spPr>
        <p:txBody>
          <a:bodyPr wrap="square" rtlCol="0" anchor="t">
            <a:spAutoFit/>
          </a:bodyPr>
          <a:lstStyle/>
          <a:p>
            <a:pPr marL="12700" marR="0" lvl="0" indent="0" algn="ctr" defTabSz="914400" rtl="0" eaLnBrk="1" fontAlgn="auto" latinLnBrk="0" hangingPunct="1">
              <a:lnSpc>
                <a:spcPct val="100000"/>
              </a:lnSpc>
              <a:spcBef>
                <a:spcPts val="95"/>
              </a:spcBef>
              <a:spcAft>
                <a:spcPts val="600"/>
              </a:spcAft>
              <a:buClrTx/>
              <a:buSzTx/>
              <a:buFontTx/>
              <a:buNone/>
              <a:tabLst/>
              <a:defRPr/>
            </a:pPr>
            <a:r>
              <a:rPr kumimoji="0" lang="en-US" sz="1500" i="0" u="none" strike="noStrike" kern="1200" cap="none" spc="-10" normalizeH="0" baseline="0" noProof="0" dirty="0">
                <a:ln>
                  <a:noFill/>
                </a:ln>
                <a:effectLst/>
                <a:uLnTx/>
                <a:uFillTx/>
                <a:latin typeface="Cambria" panose="02040503050406030204" pitchFamily="18" charset="0"/>
                <a:cs typeface="Calibri"/>
              </a:rPr>
              <a:t>No Permanent Implant – Scar </a:t>
            </a:r>
            <a:r>
              <a:rPr lang="en-US" sz="1500" spc="-10" dirty="0">
                <a:latin typeface="Cambria" panose="02040503050406030204" pitchFamily="18" charset="0"/>
                <a:cs typeface="Calibri"/>
              </a:rPr>
              <a:t>T</a:t>
            </a:r>
            <a:r>
              <a:rPr kumimoji="0" lang="en-US" sz="1500" i="0" u="none" strike="noStrike" kern="1200" cap="none" spc="-10" normalizeH="0" baseline="0" noProof="0" dirty="0">
                <a:ln>
                  <a:noFill/>
                </a:ln>
                <a:effectLst/>
                <a:uLnTx/>
                <a:uFillTx/>
                <a:latin typeface="Cambria" panose="02040503050406030204" pitchFamily="18" charset="0"/>
                <a:cs typeface="Calibri"/>
              </a:rPr>
              <a:t>issue Closes Tubal Lumen</a:t>
            </a:r>
          </a:p>
        </p:txBody>
      </p:sp>
      <p:sp>
        <p:nvSpPr>
          <p:cNvPr id="45" name="TextBox 44">
            <a:extLst>
              <a:ext uri="{FF2B5EF4-FFF2-40B4-BE49-F238E27FC236}">
                <a16:creationId xmlns:a16="http://schemas.microsoft.com/office/drawing/2014/main" id="{700FDAE0-BFBC-8A44-AE53-4AB59F762157}"/>
              </a:ext>
            </a:extLst>
          </p:cNvPr>
          <p:cNvSpPr txBox="1"/>
          <p:nvPr/>
        </p:nvSpPr>
        <p:spPr>
          <a:xfrm>
            <a:off x="-363152" y="1843453"/>
            <a:ext cx="4335117" cy="333137"/>
          </a:xfrm>
          <a:prstGeom prst="rect">
            <a:avLst/>
          </a:prstGeom>
          <a:noFill/>
        </p:spPr>
        <p:txBody>
          <a:bodyPr wrap="square"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err="1">
                <a:ln>
                  <a:noFill/>
                </a:ln>
                <a:solidFill>
                  <a:srgbClr val="5C50A1"/>
                </a:solidFill>
                <a:effectLst/>
                <a:uLnTx/>
                <a:uFillTx/>
                <a:latin typeface="Cambria" panose="02040503050406030204" pitchFamily="18" charset="0"/>
                <a:cs typeface="Calibri" panose="020F0502020204030204" pitchFamily="34" charset="0"/>
              </a:rPr>
              <a:t>FemBloc</a:t>
            </a:r>
            <a:r>
              <a:rPr kumimoji="0" lang="en-US" b="1" i="0" u="none" strike="noStrike" kern="1200" cap="none" spc="0" normalizeH="0" baseline="0" noProof="0" dirty="0">
                <a:ln>
                  <a:noFill/>
                </a:ln>
                <a:solidFill>
                  <a:srgbClr val="5C50A1"/>
                </a:solidFill>
                <a:effectLst/>
                <a:uLnTx/>
                <a:uFillTx/>
                <a:latin typeface="Cambria" panose="02040503050406030204" pitchFamily="18" charset="0"/>
                <a:cs typeface="Calibri" panose="020F0502020204030204" pitchFamily="34" charset="0"/>
              </a:rPr>
              <a:t> Treatment</a:t>
            </a:r>
          </a:p>
        </p:txBody>
      </p:sp>
      <p:sp>
        <p:nvSpPr>
          <p:cNvPr id="4" name="Title 3">
            <a:extLst>
              <a:ext uri="{FF2B5EF4-FFF2-40B4-BE49-F238E27FC236}">
                <a16:creationId xmlns:a16="http://schemas.microsoft.com/office/drawing/2014/main" id="{4F396735-D018-104E-ABB3-420D62D9D020}"/>
              </a:ext>
            </a:extLst>
          </p:cNvPr>
          <p:cNvSpPr>
            <a:spLocks noGrp="1"/>
          </p:cNvSpPr>
          <p:nvPr>
            <p:ph type="title"/>
          </p:nvPr>
        </p:nvSpPr>
        <p:spPr>
          <a:xfrm>
            <a:off x="212035" y="258780"/>
            <a:ext cx="10847262" cy="688423"/>
          </a:xfrm>
        </p:spPr>
        <p:txBody>
          <a:bodyPr/>
          <a:lstStyle/>
          <a:p>
            <a:r>
              <a:rPr lang="en-US" dirty="0" err="1"/>
              <a:t>FemBloc</a:t>
            </a:r>
            <a:r>
              <a:rPr lang="en-US" dirty="0"/>
              <a:t> Permanent Birth Control in Development</a:t>
            </a:r>
          </a:p>
        </p:txBody>
      </p:sp>
      <p:sp>
        <p:nvSpPr>
          <p:cNvPr id="7" name="Content Placeholder 6">
            <a:extLst>
              <a:ext uri="{FF2B5EF4-FFF2-40B4-BE49-F238E27FC236}">
                <a16:creationId xmlns:a16="http://schemas.microsoft.com/office/drawing/2014/main" id="{FC743E2A-FCD8-AD44-AC08-4E215FBAEE7A}"/>
              </a:ext>
            </a:extLst>
          </p:cNvPr>
          <p:cNvSpPr>
            <a:spLocks noGrp="1"/>
          </p:cNvSpPr>
          <p:nvPr>
            <p:ph sz="quarter" idx="13"/>
          </p:nvPr>
        </p:nvSpPr>
        <p:spPr/>
        <p:txBody>
          <a:bodyPr/>
          <a:lstStyle/>
          <a:p>
            <a:r>
              <a:rPr lang="en-US" dirty="0"/>
              <a:t>The first and only non-surgical, in-office approach</a:t>
            </a:r>
          </a:p>
        </p:txBody>
      </p:sp>
      <p:sp>
        <p:nvSpPr>
          <p:cNvPr id="51" name="object 38">
            <a:extLst>
              <a:ext uri="{FF2B5EF4-FFF2-40B4-BE49-F238E27FC236}">
                <a16:creationId xmlns:a16="http://schemas.microsoft.com/office/drawing/2014/main" id="{4CDDED6D-F5FB-5C42-A626-F4FD1F732621}"/>
              </a:ext>
            </a:extLst>
          </p:cNvPr>
          <p:cNvSpPr txBox="1"/>
          <p:nvPr/>
        </p:nvSpPr>
        <p:spPr>
          <a:xfrm>
            <a:off x="2375691" y="4589780"/>
            <a:ext cx="1481728" cy="590546"/>
          </a:xfrm>
          <a:prstGeom prst="rect">
            <a:avLst/>
          </a:prstGeom>
        </p:spPr>
        <p:txBody>
          <a:bodyPr vert="horz" wrap="square" lIns="0" tIns="13335" rIns="0" bIns="0" rtlCol="0">
            <a:spAutoFit/>
          </a:bodyPr>
          <a:lstStyle/>
          <a:p>
            <a:pPr marL="0" marR="0" lvl="0" indent="0" defTabSz="914400" rtl="0" eaLnBrk="1" fontAlgn="auto" latinLnBrk="0" hangingPunct="1">
              <a:lnSpc>
                <a:spcPts val="148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2"/>
                </a:solidFill>
                <a:effectLst/>
                <a:uLnTx/>
                <a:uFillTx/>
                <a:latin typeface="Cambria" panose="02040503050406030204" pitchFamily="18" charset="0"/>
              </a:rPr>
              <a:t>Balloon at tubal opening without cannulation</a:t>
            </a:r>
          </a:p>
        </p:txBody>
      </p:sp>
      <p:sp>
        <p:nvSpPr>
          <p:cNvPr id="52" name="object 38">
            <a:extLst>
              <a:ext uri="{FF2B5EF4-FFF2-40B4-BE49-F238E27FC236}">
                <a16:creationId xmlns:a16="http://schemas.microsoft.com/office/drawing/2014/main" id="{1D8EC9AC-AB1D-EB46-A993-DEFD899757D0}"/>
              </a:ext>
            </a:extLst>
          </p:cNvPr>
          <p:cNvSpPr txBox="1"/>
          <p:nvPr/>
        </p:nvSpPr>
        <p:spPr>
          <a:xfrm>
            <a:off x="186785" y="4522704"/>
            <a:ext cx="1037180" cy="769826"/>
          </a:xfrm>
          <a:prstGeom prst="rect">
            <a:avLst/>
          </a:prstGeom>
        </p:spPr>
        <p:txBody>
          <a:bodyPr vert="horz" wrap="square" lIns="0" tIns="13335" rIns="0" bIns="0" rtlCol="0">
            <a:spAutoFit/>
          </a:bodyPr>
          <a:lstStyle/>
          <a:p>
            <a:pPr marL="12700" marR="0" lvl="0" indent="0" defTabSz="914400" rtl="0" eaLnBrk="1" fontAlgn="auto" latinLnBrk="0" hangingPunct="1">
              <a:lnSpc>
                <a:spcPts val="1480"/>
              </a:lnSpc>
              <a:spcBef>
                <a:spcPts val="105"/>
              </a:spcBef>
              <a:spcAft>
                <a:spcPts val="0"/>
              </a:spcAft>
              <a:buClrTx/>
              <a:buSzTx/>
              <a:buFontTx/>
              <a:buNone/>
              <a:tabLst/>
              <a:defRPr/>
            </a:pPr>
            <a:r>
              <a:rPr kumimoji="0" lang="en-US" sz="1200" b="0" i="0" u="none" strike="noStrike" kern="1200" cap="none" spc="0" normalizeH="0" baseline="0" noProof="0" dirty="0">
                <a:ln>
                  <a:noFill/>
                </a:ln>
                <a:solidFill>
                  <a:schemeClr val="tx2"/>
                </a:solidFill>
                <a:effectLst/>
                <a:uLnTx/>
                <a:uFillTx/>
                <a:latin typeface="Cambria" panose="02040503050406030204" pitchFamily="18" charset="0"/>
                <a:cs typeface="Calibri" panose="020F0502020204030204" pitchFamily="34" charset="0"/>
              </a:rPr>
              <a:t>Biopolymer is designed to be expelled within 3 months</a:t>
            </a:r>
          </a:p>
        </p:txBody>
      </p:sp>
      <p:cxnSp>
        <p:nvCxnSpPr>
          <p:cNvPr id="55" name="Straight Arrow Connector 54">
            <a:extLst>
              <a:ext uri="{FF2B5EF4-FFF2-40B4-BE49-F238E27FC236}">
                <a16:creationId xmlns:a16="http://schemas.microsoft.com/office/drawing/2014/main" id="{727D8012-9DE7-FD40-8A91-6C8EADEDDDB6}"/>
              </a:ext>
            </a:extLst>
          </p:cNvPr>
          <p:cNvCxnSpPr>
            <a:cxnSpLocks/>
          </p:cNvCxnSpPr>
          <p:nvPr/>
        </p:nvCxnSpPr>
        <p:spPr>
          <a:xfrm flipV="1">
            <a:off x="769434" y="3539995"/>
            <a:ext cx="319302" cy="882223"/>
          </a:xfrm>
          <a:prstGeom prst="straightConnector1">
            <a:avLst/>
          </a:prstGeom>
          <a:noFill/>
          <a:ln w="25400" cap="flat" cmpd="sng" algn="ctr">
            <a:solidFill>
              <a:srgbClr val="6A3CC9"/>
            </a:solidFill>
            <a:prstDash val="solid"/>
            <a:tailEnd type="triangle" w="lg" len="lg"/>
          </a:ln>
          <a:effectLst/>
        </p:spPr>
      </p:cxnSp>
      <p:cxnSp>
        <p:nvCxnSpPr>
          <p:cNvPr id="56" name="Straight Arrow Connector 55">
            <a:extLst>
              <a:ext uri="{FF2B5EF4-FFF2-40B4-BE49-F238E27FC236}">
                <a16:creationId xmlns:a16="http://schemas.microsoft.com/office/drawing/2014/main" id="{CFEC5BAD-A92C-7F48-9747-3E24FD72FE2F}"/>
              </a:ext>
            </a:extLst>
          </p:cNvPr>
          <p:cNvCxnSpPr>
            <a:cxnSpLocks/>
          </p:cNvCxnSpPr>
          <p:nvPr/>
        </p:nvCxnSpPr>
        <p:spPr>
          <a:xfrm flipH="1" flipV="1">
            <a:off x="2397799" y="3526994"/>
            <a:ext cx="223861" cy="927300"/>
          </a:xfrm>
          <a:prstGeom prst="straightConnector1">
            <a:avLst/>
          </a:prstGeom>
          <a:noFill/>
          <a:ln w="25400" cap="flat" cmpd="sng" algn="ctr">
            <a:solidFill>
              <a:srgbClr val="6A3CC9"/>
            </a:solidFill>
            <a:prstDash val="solid"/>
            <a:tailEnd type="triangle" w="lg" len="lg"/>
          </a:ln>
          <a:effectLst/>
        </p:spPr>
      </p:cxnSp>
      <p:grpSp>
        <p:nvGrpSpPr>
          <p:cNvPr id="65" name="Group 64">
            <a:extLst>
              <a:ext uri="{FF2B5EF4-FFF2-40B4-BE49-F238E27FC236}">
                <a16:creationId xmlns:a16="http://schemas.microsoft.com/office/drawing/2014/main" id="{1ADC4AA9-715E-0441-96C3-87D1AF389E48}"/>
              </a:ext>
            </a:extLst>
          </p:cNvPr>
          <p:cNvGrpSpPr/>
          <p:nvPr/>
        </p:nvGrpSpPr>
        <p:grpSpPr>
          <a:xfrm>
            <a:off x="6463269" y="4806801"/>
            <a:ext cx="959976" cy="959976"/>
            <a:chOff x="5516771" y="3971170"/>
            <a:chExt cx="1192630" cy="1192630"/>
          </a:xfrm>
        </p:grpSpPr>
        <p:sp>
          <p:nvSpPr>
            <p:cNvPr id="63" name="Oval 62">
              <a:extLst>
                <a:ext uri="{FF2B5EF4-FFF2-40B4-BE49-F238E27FC236}">
                  <a16:creationId xmlns:a16="http://schemas.microsoft.com/office/drawing/2014/main" id="{57584505-FA83-CC49-9B6E-C6C01A323EFE}"/>
                </a:ext>
              </a:extLst>
            </p:cNvPr>
            <p:cNvSpPr/>
            <p:nvPr/>
          </p:nvSpPr>
          <p:spPr>
            <a:xfrm>
              <a:off x="5516771" y="3971170"/>
              <a:ext cx="1192630" cy="1192630"/>
            </a:xfrm>
            <a:prstGeom prst="ellipse">
              <a:avLst/>
            </a:prstGeom>
            <a:solidFill>
              <a:schemeClr val="bg1"/>
            </a:solidFill>
            <a:ln w="12700">
              <a:solidFill>
                <a:srgbClr val="6A3C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57" name="object 39">
              <a:extLst>
                <a:ext uri="{FF2B5EF4-FFF2-40B4-BE49-F238E27FC236}">
                  <a16:creationId xmlns:a16="http://schemas.microsoft.com/office/drawing/2014/main" id="{7D32FD2D-A950-5F4F-8E22-825CBE6D8E59}"/>
                </a:ext>
              </a:extLst>
            </p:cNvPr>
            <p:cNvSpPr txBox="1"/>
            <p:nvPr/>
          </p:nvSpPr>
          <p:spPr>
            <a:xfrm>
              <a:off x="5698910" y="4368326"/>
              <a:ext cx="828352" cy="245352"/>
            </a:xfrm>
            <a:prstGeom prst="rect">
              <a:avLst/>
            </a:prstGeom>
          </p:spPr>
          <p:txBody>
            <a:bodyPr vert="horz" wrap="square" lIns="0" tIns="12700" rIns="0" bIns="0" rtlCol="0">
              <a:spAutoFit/>
            </a:bodyPr>
            <a:lstStyle/>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lang="en-US" sz="1200" b="1" i="0" u="none" strike="noStrike" kern="1200" cap="none" spc="-5" normalizeH="0" baseline="0" noProof="0" dirty="0">
                  <a:ln>
                    <a:noFill/>
                  </a:ln>
                  <a:solidFill>
                    <a:srgbClr val="6A3CC9"/>
                  </a:solidFill>
                  <a:effectLst/>
                  <a:uLnTx/>
                  <a:uFillTx/>
                  <a:latin typeface="Calibri" panose="020F0502020204030204" pitchFamily="34" charset="0"/>
                  <a:ea typeface="+mn-ea"/>
                  <a:cs typeface="Calibri" panose="020F0502020204030204" pitchFamily="34" charset="0"/>
                </a:rPr>
                <a:t>3 Months</a:t>
              </a:r>
              <a:endParaRPr kumimoji="0" sz="1200" b="1" i="0" u="none" strike="noStrike" kern="1200" cap="none" spc="0" normalizeH="0" baseline="0" noProof="0" dirty="0">
                <a:ln>
                  <a:noFill/>
                </a:ln>
                <a:solidFill>
                  <a:srgbClr val="6A3CC9"/>
                </a:solidFill>
                <a:effectLst/>
                <a:uLnTx/>
                <a:uFillTx/>
                <a:latin typeface="Calibri" panose="020F0502020204030204" pitchFamily="34" charset="0"/>
                <a:ea typeface="+mn-ea"/>
                <a:cs typeface="Calibri" panose="020F0502020204030204" pitchFamily="34" charset="0"/>
              </a:endParaRPr>
            </a:p>
          </p:txBody>
        </p:sp>
        <p:cxnSp>
          <p:nvCxnSpPr>
            <p:cNvPr id="58" name="Straight Arrow Connector 57">
              <a:extLst>
                <a:ext uri="{FF2B5EF4-FFF2-40B4-BE49-F238E27FC236}">
                  <a16:creationId xmlns:a16="http://schemas.microsoft.com/office/drawing/2014/main" id="{3206F84F-3947-7545-B205-4DFBD9592DC1}"/>
                </a:ext>
              </a:extLst>
            </p:cNvPr>
            <p:cNvCxnSpPr>
              <a:cxnSpLocks/>
            </p:cNvCxnSpPr>
            <p:nvPr/>
          </p:nvCxnSpPr>
          <p:spPr>
            <a:xfrm>
              <a:off x="5833544" y="4737203"/>
              <a:ext cx="559085" cy="0"/>
            </a:xfrm>
            <a:prstGeom prst="straightConnector1">
              <a:avLst/>
            </a:prstGeom>
            <a:noFill/>
            <a:ln w="19050" cap="flat" cmpd="sng" algn="ctr">
              <a:solidFill>
                <a:srgbClr val="6A3CC9"/>
              </a:solidFill>
              <a:prstDash val="solid"/>
              <a:tailEnd type="triangle" w="lg" len="lg"/>
            </a:ln>
            <a:effectLst/>
          </p:spPr>
        </p:cxnSp>
      </p:grpSp>
      <p:sp>
        <p:nvSpPr>
          <p:cNvPr id="22" name="object 38">
            <a:extLst>
              <a:ext uri="{FF2B5EF4-FFF2-40B4-BE49-F238E27FC236}">
                <a16:creationId xmlns:a16="http://schemas.microsoft.com/office/drawing/2014/main" id="{87B75315-23A7-A849-A091-55A4B5F9A9F3}"/>
              </a:ext>
            </a:extLst>
          </p:cNvPr>
          <p:cNvSpPr txBox="1"/>
          <p:nvPr/>
        </p:nvSpPr>
        <p:spPr>
          <a:xfrm>
            <a:off x="11195156" y="5745895"/>
            <a:ext cx="719042" cy="192745"/>
          </a:xfrm>
          <a:prstGeom prst="rect">
            <a:avLst/>
          </a:prstGeom>
        </p:spPr>
        <p:txBody>
          <a:bodyPr vert="horz" wrap="square" lIns="0" tIns="13335" rIns="0" bIns="0" rtlCol="0">
            <a:spAutoFit/>
          </a:bodyPr>
          <a:lstStyle/>
          <a:p>
            <a:pPr marL="0" marR="0" lvl="0" indent="0" defTabSz="914400" rtl="0" eaLnBrk="1" fontAlgn="auto" latinLnBrk="0" hangingPunct="1">
              <a:lnSpc>
                <a:spcPts val="148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2"/>
                </a:solidFill>
                <a:effectLst/>
                <a:uLnTx/>
                <a:uFillTx/>
                <a:latin typeface="Cambria" panose="02040503050406030204" pitchFamily="18" charset="0"/>
              </a:rPr>
              <a:t>Blockage</a:t>
            </a:r>
          </a:p>
        </p:txBody>
      </p:sp>
      <p:cxnSp>
        <p:nvCxnSpPr>
          <p:cNvPr id="23" name="Straight Arrow Connector 22">
            <a:extLst>
              <a:ext uri="{FF2B5EF4-FFF2-40B4-BE49-F238E27FC236}">
                <a16:creationId xmlns:a16="http://schemas.microsoft.com/office/drawing/2014/main" id="{6CD9C9E7-78C5-AC49-9B02-7D42D8F7C473}"/>
              </a:ext>
            </a:extLst>
          </p:cNvPr>
          <p:cNvCxnSpPr>
            <a:cxnSpLocks/>
          </p:cNvCxnSpPr>
          <p:nvPr/>
        </p:nvCxnSpPr>
        <p:spPr>
          <a:xfrm flipH="1" flipV="1">
            <a:off x="10493299" y="5140712"/>
            <a:ext cx="981996" cy="565145"/>
          </a:xfrm>
          <a:prstGeom prst="straightConnector1">
            <a:avLst/>
          </a:prstGeom>
          <a:noFill/>
          <a:ln w="25400" cap="flat" cmpd="sng" algn="ctr">
            <a:solidFill>
              <a:srgbClr val="6A3CC9"/>
            </a:solidFill>
            <a:prstDash val="solid"/>
            <a:tailEnd type="triangle" w="lg" len="lg"/>
          </a:ln>
          <a:effectLst/>
        </p:spPr>
      </p:cxnSp>
      <p:cxnSp>
        <p:nvCxnSpPr>
          <p:cNvPr id="26" name="Straight Arrow Connector 25">
            <a:extLst>
              <a:ext uri="{FF2B5EF4-FFF2-40B4-BE49-F238E27FC236}">
                <a16:creationId xmlns:a16="http://schemas.microsoft.com/office/drawing/2014/main" id="{7A11442A-B1BB-544B-AFCE-D43F48EA7B91}"/>
              </a:ext>
            </a:extLst>
          </p:cNvPr>
          <p:cNvCxnSpPr>
            <a:cxnSpLocks/>
          </p:cNvCxnSpPr>
          <p:nvPr/>
        </p:nvCxnSpPr>
        <p:spPr>
          <a:xfrm flipV="1">
            <a:off x="9140733" y="5218134"/>
            <a:ext cx="1073789" cy="1115758"/>
          </a:xfrm>
          <a:prstGeom prst="straightConnector1">
            <a:avLst/>
          </a:prstGeom>
          <a:noFill/>
          <a:ln w="25400" cap="flat" cmpd="sng" algn="ctr">
            <a:solidFill>
              <a:srgbClr val="6A3CC9"/>
            </a:solidFill>
            <a:prstDash val="solid"/>
            <a:tailEnd type="triangle" w="lg" len="lg"/>
          </a:ln>
          <a:effectLst/>
        </p:spPr>
      </p:cxnSp>
      <p:sp>
        <p:nvSpPr>
          <p:cNvPr id="42" name="object 38">
            <a:extLst>
              <a:ext uri="{FF2B5EF4-FFF2-40B4-BE49-F238E27FC236}">
                <a16:creationId xmlns:a16="http://schemas.microsoft.com/office/drawing/2014/main" id="{1D472194-54CB-154E-B749-216129D1E688}"/>
              </a:ext>
            </a:extLst>
          </p:cNvPr>
          <p:cNvSpPr txBox="1"/>
          <p:nvPr/>
        </p:nvSpPr>
        <p:spPr>
          <a:xfrm>
            <a:off x="3388190" y="3032998"/>
            <a:ext cx="1241171" cy="385105"/>
          </a:xfrm>
          <a:prstGeom prst="rect">
            <a:avLst/>
          </a:prstGeom>
        </p:spPr>
        <p:txBody>
          <a:bodyPr vert="horz" wrap="square" lIns="0" tIns="13335" rIns="0" bIns="0" rtlCol="0">
            <a:spAutoFit/>
          </a:bodyPr>
          <a:lstStyle/>
          <a:p>
            <a:pPr marL="12700" lvl="0" algn="ctr">
              <a:lnSpc>
                <a:spcPts val="1480"/>
              </a:lnSpc>
              <a:spcBef>
                <a:spcPts val="105"/>
              </a:spcBef>
              <a:defRPr/>
            </a:pPr>
            <a:r>
              <a:rPr lang="en-US" sz="1200" dirty="0">
                <a:solidFill>
                  <a:schemeClr val="tx2"/>
                </a:solidFill>
                <a:latin typeface="Cambria" panose="02040503050406030204" pitchFamily="18" charset="0"/>
                <a:cs typeface="Calibri" panose="020F0502020204030204" pitchFamily="34" charset="0"/>
              </a:rPr>
              <a:t>Biopolymer solidifies</a:t>
            </a:r>
            <a:endParaRPr kumimoji="0" lang="en-US" sz="1200" b="0" i="0" u="none" strike="noStrike" kern="1200" cap="none" spc="0" normalizeH="0" baseline="0" noProof="0" dirty="0">
              <a:ln>
                <a:noFill/>
              </a:ln>
              <a:solidFill>
                <a:schemeClr val="tx2"/>
              </a:solidFill>
              <a:effectLst/>
              <a:uLnTx/>
              <a:uFillTx/>
              <a:latin typeface="Cambria" panose="02040503050406030204" pitchFamily="18" charset="0"/>
              <a:cs typeface="Calibri" panose="020F0502020204030204" pitchFamily="34" charset="0"/>
            </a:endParaRPr>
          </a:p>
        </p:txBody>
      </p:sp>
      <p:cxnSp>
        <p:nvCxnSpPr>
          <p:cNvPr id="43" name="Straight Arrow Connector 42">
            <a:extLst>
              <a:ext uri="{FF2B5EF4-FFF2-40B4-BE49-F238E27FC236}">
                <a16:creationId xmlns:a16="http://schemas.microsoft.com/office/drawing/2014/main" id="{E5ACC657-2C94-314A-B30C-8360A45EFFD3}"/>
              </a:ext>
            </a:extLst>
          </p:cNvPr>
          <p:cNvCxnSpPr>
            <a:cxnSpLocks/>
          </p:cNvCxnSpPr>
          <p:nvPr/>
        </p:nvCxnSpPr>
        <p:spPr>
          <a:xfrm>
            <a:off x="4073158" y="3507043"/>
            <a:ext cx="589110" cy="753680"/>
          </a:xfrm>
          <a:prstGeom prst="straightConnector1">
            <a:avLst/>
          </a:prstGeom>
          <a:noFill/>
          <a:ln w="25400" cap="flat" cmpd="sng" algn="ctr">
            <a:solidFill>
              <a:srgbClr val="6A3CC9"/>
            </a:solidFill>
            <a:prstDash val="solid"/>
            <a:tailEnd type="triangle" w="lg" len="lg"/>
          </a:ln>
          <a:effectLst/>
        </p:spPr>
      </p:cxnSp>
      <p:sp>
        <p:nvSpPr>
          <p:cNvPr id="44" name="object 38">
            <a:extLst>
              <a:ext uri="{FF2B5EF4-FFF2-40B4-BE49-F238E27FC236}">
                <a16:creationId xmlns:a16="http://schemas.microsoft.com/office/drawing/2014/main" id="{9AB50FEE-56BB-9D4D-A697-BB220FB3447E}"/>
              </a:ext>
            </a:extLst>
          </p:cNvPr>
          <p:cNvSpPr txBox="1"/>
          <p:nvPr/>
        </p:nvSpPr>
        <p:spPr>
          <a:xfrm>
            <a:off x="6050132" y="3032998"/>
            <a:ext cx="1241171" cy="385105"/>
          </a:xfrm>
          <a:prstGeom prst="rect">
            <a:avLst/>
          </a:prstGeom>
        </p:spPr>
        <p:txBody>
          <a:bodyPr vert="horz" wrap="square" lIns="0" tIns="13335" rIns="0" bIns="0" rtlCol="0">
            <a:spAutoFit/>
          </a:bodyPr>
          <a:lstStyle/>
          <a:p>
            <a:pPr marL="12700" lvl="0" algn="ctr">
              <a:lnSpc>
                <a:spcPts val="1480"/>
              </a:lnSpc>
              <a:spcBef>
                <a:spcPts val="105"/>
              </a:spcBef>
              <a:defRPr/>
            </a:pPr>
            <a:r>
              <a:rPr lang="en-US" sz="1200" dirty="0">
                <a:solidFill>
                  <a:schemeClr val="tx2"/>
                </a:solidFill>
                <a:latin typeface="Cambria" panose="02040503050406030204" pitchFamily="18" charset="0"/>
                <a:cs typeface="Calibri" panose="020F0502020204030204" pitchFamily="34" charset="0"/>
              </a:rPr>
              <a:t>Biopolymer </a:t>
            </a:r>
            <a:r>
              <a:rPr lang="en-US" sz="1200" b="1" u="sng" dirty="0">
                <a:solidFill>
                  <a:schemeClr val="tx2"/>
                </a:solidFill>
                <a:latin typeface="Cambria" panose="02040503050406030204" pitchFamily="18" charset="0"/>
                <a:cs typeface="Calibri" panose="020F0502020204030204" pitchFamily="34" charset="0"/>
              </a:rPr>
              <a:t>degrades</a:t>
            </a:r>
            <a:endParaRPr kumimoji="0" lang="en-US" sz="1200" b="1" i="0" u="sng" strike="noStrike" kern="1200" cap="none" spc="0" normalizeH="0" baseline="0" noProof="0" dirty="0">
              <a:ln>
                <a:noFill/>
              </a:ln>
              <a:solidFill>
                <a:schemeClr val="tx2"/>
              </a:solidFill>
              <a:effectLst/>
              <a:uLnTx/>
              <a:uFillTx/>
              <a:latin typeface="Cambria" panose="02040503050406030204" pitchFamily="18" charset="0"/>
              <a:cs typeface="Calibri" panose="020F0502020204030204" pitchFamily="34" charset="0"/>
            </a:endParaRPr>
          </a:p>
        </p:txBody>
      </p:sp>
      <p:cxnSp>
        <p:nvCxnSpPr>
          <p:cNvPr id="53" name="Straight Arrow Connector 52">
            <a:extLst>
              <a:ext uri="{FF2B5EF4-FFF2-40B4-BE49-F238E27FC236}">
                <a16:creationId xmlns:a16="http://schemas.microsoft.com/office/drawing/2014/main" id="{FFD93952-25BF-AD45-9CA0-D75D77B847B1}"/>
              </a:ext>
            </a:extLst>
          </p:cNvPr>
          <p:cNvCxnSpPr>
            <a:cxnSpLocks/>
          </p:cNvCxnSpPr>
          <p:nvPr/>
        </p:nvCxnSpPr>
        <p:spPr>
          <a:xfrm flipH="1">
            <a:off x="6203039" y="3507043"/>
            <a:ext cx="589110" cy="753680"/>
          </a:xfrm>
          <a:prstGeom prst="straightConnector1">
            <a:avLst/>
          </a:prstGeom>
          <a:noFill/>
          <a:ln w="25400" cap="flat" cmpd="sng" algn="ctr">
            <a:solidFill>
              <a:srgbClr val="6A3CC9"/>
            </a:solidFill>
            <a:prstDash val="solid"/>
            <a:tailEnd type="triangle" w="lg" len="lg"/>
          </a:ln>
          <a:effectLst/>
        </p:spPr>
      </p:cxnSp>
      <p:sp>
        <p:nvSpPr>
          <p:cNvPr id="25" name="object 38">
            <a:extLst>
              <a:ext uri="{FF2B5EF4-FFF2-40B4-BE49-F238E27FC236}">
                <a16:creationId xmlns:a16="http://schemas.microsoft.com/office/drawing/2014/main" id="{11F542A7-621A-7C40-9E54-39E11F360CEB}"/>
              </a:ext>
            </a:extLst>
          </p:cNvPr>
          <p:cNvSpPr txBox="1"/>
          <p:nvPr/>
        </p:nvSpPr>
        <p:spPr>
          <a:xfrm>
            <a:off x="7853991" y="6333892"/>
            <a:ext cx="1481728" cy="385105"/>
          </a:xfrm>
          <a:prstGeom prst="rect">
            <a:avLst/>
          </a:prstGeom>
        </p:spPr>
        <p:txBody>
          <a:bodyPr vert="horz" wrap="square" lIns="0" tIns="13335" rIns="0" bIns="0" rtlCol="0">
            <a:spAutoFit/>
          </a:bodyPr>
          <a:lstStyle/>
          <a:p>
            <a:pPr marL="0" marR="0" lvl="0" indent="0" defTabSz="914400" rtl="0" eaLnBrk="1" fontAlgn="auto" latinLnBrk="0" hangingPunct="1">
              <a:lnSpc>
                <a:spcPts val="148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2"/>
                </a:solidFill>
                <a:effectLst/>
                <a:uLnTx/>
                <a:uFillTx/>
                <a:latin typeface="Cambria" panose="02040503050406030204" pitchFamily="18" charset="0"/>
              </a:rPr>
              <a:t>Saline-air contrast confirms blockage</a:t>
            </a:r>
          </a:p>
        </p:txBody>
      </p:sp>
      <p:sp>
        <p:nvSpPr>
          <p:cNvPr id="2" name="Slide Number Placeholder 1">
            <a:extLst>
              <a:ext uri="{FF2B5EF4-FFF2-40B4-BE49-F238E27FC236}">
                <a16:creationId xmlns:a16="http://schemas.microsoft.com/office/drawing/2014/main" id="{B62EE2BB-E6B9-4649-BA42-38E971669670}"/>
              </a:ext>
            </a:extLst>
          </p:cNvPr>
          <p:cNvSpPr>
            <a:spLocks noGrp="1"/>
          </p:cNvSpPr>
          <p:nvPr>
            <p:ph type="sldNum" sz="quarter" idx="12"/>
          </p:nvPr>
        </p:nvSpPr>
        <p:spPr/>
        <p:txBody>
          <a:bodyPr/>
          <a:lstStyle/>
          <a:p>
            <a:fld id="{A4478E0B-7401-2D44-B6B4-9519A67BAE3C}" type="slidenum">
              <a:rPr lang="en-US" smtClean="0"/>
              <a:t>14</a:t>
            </a:fld>
            <a:endParaRPr lang="en-US"/>
          </a:p>
        </p:txBody>
      </p:sp>
    </p:spTree>
    <p:extLst>
      <p:ext uri="{BB962C8B-B14F-4D97-AF65-F5344CB8AC3E}">
        <p14:creationId xmlns:p14="http://schemas.microsoft.com/office/powerpoint/2010/main" val="28534432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30E21B3-7F07-F849-A9ED-4A9AF3F44618}"/>
              </a:ext>
            </a:extLst>
          </p:cNvPr>
          <p:cNvSpPr/>
          <p:nvPr/>
        </p:nvSpPr>
        <p:spPr>
          <a:xfrm>
            <a:off x="6297622" y="1551094"/>
            <a:ext cx="2651760" cy="4433887"/>
          </a:xfrm>
          <a:prstGeom prst="rect">
            <a:avLst/>
          </a:prstGeom>
          <a:noFill/>
          <a:ln>
            <a:solidFill>
              <a:schemeClr val="bg1">
                <a:lumMod val="95000"/>
              </a:schemeClr>
            </a:solidFill>
          </a:ln>
          <a:effectLst>
            <a:glow rad="101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5" name="Rectangle 64">
            <a:extLst>
              <a:ext uri="{FF2B5EF4-FFF2-40B4-BE49-F238E27FC236}">
                <a16:creationId xmlns:a16="http://schemas.microsoft.com/office/drawing/2014/main" id="{92C9E11F-D429-2845-9303-12DB80A64256}"/>
              </a:ext>
            </a:extLst>
          </p:cNvPr>
          <p:cNvSpPr/>
          <p:nvPr/>
        </p:nvSpPr>
        <p:spPr>
          <a:xfrm>
            <a:off x="3297774" y="2918262"/>
            <a:ext cx="2651760" cy="3066722"/>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t" latinLnBrk="0" hangingPunct="1">
              <a:lnSpc>
                <a:spcPts val="1480"/>
              </a:lnSpc>
              <a:spcBef>
                <a:spcPts val="0"/>
              </a:spcBef>
              <a:spcAft>
                <a:spcPts val="1200"/>
              </a:spcAft>
              <a:buClrTx/>
              <a:buSzTx/>
              <a:buFontTx/>
              <a:buNone/>
              <a:tabLst/>
              <a:defRPr/>
            </a:pPr>
            <a:br>
              <a:rPr kumimoji="0" lang="en-US" sz="1400" b="1" i="0" u="none" strike="noStrike" kern="1200" cap="none" spc="-5" normalizeH="0" baseline="0" noProof="0" dirty="0">
                <a:ln>
                  <a:noFill/>
                </a:ln>
                <a:solidFill>
                  <a:srgbClr val="000000">
                    <a:lumMod val="75000"/>
                    <a:lumOff val="25000"/>
                  </a:srgbClr>
                </a:solidFill>
                <a:effectLst/>
                <a:uLnTx/>
                <a:uFillTx/>
                <a:latin typeface="Cambria" panose="02040503050406030204" pitchFamily="18" charset="0"/>
                <a:ea typeface="+mn-ea"/>
                <a:cs typeface="Calibri" panose="020F0502020204030204" pitchFamily="34" charset="0"/>
              </a:rPr>
            </a:br>
            <a:r>
              <a:rPr kumimoji="0" lang="en-US" sz="1400" b="1" i="0" u="none" strike="noStrike" kern="1200" cap="none" spc="-5" normalizeH="0" baseline="0" noProof="0" dirty="0">
                <a:ln>
                  <a:noFill/>
                </a:ln>
                <a:solidFill>
                  <a:srgbClr val="000000">
                    <a:lumMod val="75000"/>
                    <a:lumOff val="25000"/>
                  </a:srgbClr>
                </a:solidFill>
                <a:effectLst/>
                <a:uLnTx/>
                <a:uFillTx/>
                <a:latin typeface="Cambria" panose="02040503050406030204" pitchFamily="18" charset="0"/>
                <a:ea typeface="+mn-ea"/>
                <a:cs typeface="Calibri" panose="020F0502020204030204" pitchFamily="34" charset="0"/>
              </a:rPr>
              <a:t>Summary:</a:t>
            </a:r>
            <a:endParaRPr kumimoji="0" lang="en-US" sz="1400" b="0" i="0" u="none" strike="noStrike" kern="1200" cap="none" spc="0" normalizeH="0" baseline="0" noProof="0" dirty="0">
              <a:ln>
                <a:noFill/>
              </a:ln>
              <a:solidFill>
                <a:srgbClr val="000000">
                  <a:lumMod val="75000"/>
                  <a:lumOff val="25000"/>
                </a:srgbClr>
              </a:solidFill>
              <a:effectLst/>
              <a:uLnTx/>
              <a:uFillTx/>
              <a:latin typeface="Cambria" panose="02040503050406030204" pitchFamily="18" charset="0"/>
              <a:ea typeface="+mn-ea"/>
              <a:cs typeface="Calibri Light" panose="020F0302020204030204" pitchFamily="34" charset="0"/>
            </a:endParaRPr>
          </a:p>
          <a:p>
            <a:pPr marL="298450" marR="0" lvl="0" indent="-285750" algn="l" defTabSz="914400" rtl="0" eaLnBrk="1" fontAlgn="t" latinLnBrk="0" hangingPunct="1">
              <a:lnSpc>
                <a:spcPts val="1480"/>
              </a:lnSpc>
              <a:spcBef>
                <a:spcPts val="0"/>
              </a:spcBef>
              <a:spcAft>
                <a:spcPts val="600"/>
              </a:spcAft>
              <a:buClrTx/>
              <a:buSzTx/>
              <a:buFont typeface="Arial" panose="020B0604020202020204" pitchFamily="34" charset="0"/>
              <a:buChar char="•"/>
              <a:tabLst/>
              <a:defRPr/>
            </a:pPr>
            <a:r>
              <a:rPr kumimoji="0" lang="en-US" sz="1400" b="0" i="0" u="none" strike="noStrike" kern="1200" cap="none" spc="-5" normalizeH="0" baseline="0" noProof="0" dirty="0">
                <a:ln>
                  <a:noFill/>
                </a:ln>
                <a:solidFill>
                  <a:srgbClr val="000000">
                    <a:lumMod val="75000"/>
                    <a:lumOff val="25000"/>
                  </a:srgbClr>
                </a:solidFill>
                <a:effectLst/>
                <a:uLnTx/>
                <a:uFillTx/>
                <a:latin typeface="Cambria" panose="02040503050406030204" pitchFamily="18" charset="0"/>
                <a:ea typeface="+mn-ea"/>
                <a:cs typeface="Calibri" panose="020F0502020204030204" pitchFamily="34" charset="0"/>
              </a:rPr>
              <a:t>n=183 subjects being followed for 5 years </a:t>
            </a:r>
          </a:p>
          <a:p>
            <a:pPr marL="298450" marR="0" lvl="0" indent="-285750" algn="l" defTabSz="914400" rtl="0" eaLnBrk="1" fontAlgn="t" latinLnBrk="0" hangingPunct="1">
              <a:lnSpc>
                <a:spcPts val="1480"/>
              </a:lnSpc>
              <a:spcBef>
                <a:spcPts val="0"/>
              </a:spcBef>
              <a:spcAft>
                <a:spcPts val="600"/>
              </a:spcAft>
              <a:buClrTx/>
              <a:buSzTx/>
              <a:buFont typeface="Arial" panose="020B0604020202020204" pitchFamily="34" charset="0"/>
              <a:buChar char="•"/>
              <a:tabLst/>
              <a:defRPr/>
            </a:pPr>
            <a:r>
              <a:rPr kumimoji="0" lang="en-US" sz="1400" b="0" i="0" u="none" strike="noStrike" kern="1200" cap="none" spc="-5" normalizeH="0" baseline="0" noProof="0" dirty="0">
                <a:ln>
                  <a:noFill/>
                </a:ln>
                <a:solidFill>
                  <a:srgbClr val="000000">
                    <a:lumMod val="75000"/>
                    <a:lumOff val="25000"/>
                  </a:srgbClr>
                </a:solidFill>
                <a:effectLst/>
                <a:uLnTx/>
                <a:uFillTx/>
                <a:latin typeface="Cambria" panose="02040503050406030204" pitchFamily="18" charset="0"/>
                <a:ea typeface="+mn-ea"/>
                <a:cs typeface="Calibri" panose="020F0502020204030204" pitchFamily="34" charset="0"/>
              </a:rPr>
              <a:t>Patients found procedures highly tolerable </a:t>
            </a:r>
          </a:p>
          <a:p>
            <a:pPr marL="298450" marR="0" lvl="0" indent="-285750" algn="l" defTabSz="914400" rtl="0" eaLnBrk="1" fontAlgn="t" latinLnBrk="0" hangingPunct="1">
              <a:lnSpc>
                <a:spcPts val="1480"/>
              </a:lnSpc>
              <a:spcBef>
                <a:spcPts val="0"/>
              </a:spcBef>
              <a:spcAft>
                <a:spcPts val="600"/>
              </a:spcAft>
              <a:buClrTx/>
              <a:buSzTx/>
              <a:buFont typeface="Arial" panose="020B0604020202020204" pitchFamily="34" charset="0"/>
              <a:buChar char="•"/>
              <a:tabLst/>
              <a:defRPr/>
            </a:pPr>
            <a:r>
              <a:rPr kumimoji="0" lang="en-US" sz="1400" b="0" i="0" u="none" strike="noStrike" kern="1200" cap="none" spc="-5" normalizeH="0" baseline="0" noProof="0" dirty="0">
                <a:ln>
                  <a:noFill/>
                </a:ln>
                <a:solidFill>
                  <a:srgbClr val="000000">
                    <a:lumMod val="75000"/>
                    <a:lumOff val="25000"/>
                  </a:srgbClr>
                </a:solidFill>
                <a:effectLst/>
                <a:uLnTx/>
                <a:uFillTx/>
                <a:latin typeface="Cambria" panose="02040503050406030204" pitchFamily="18" charset="0"/>
                <a:ea typeface="+mn-ea"/>
                <a:cs typeface="Calibri" panose="020F0502020204030204" pitchFamily="34" charset="0"/>
              </a:rPr>
              <a:t>96% physicians assessed procedure to be extremely/ very simple</a:t>
            </a:r>
          </a:p>
          <a:p>
            <a:pPr marL="298450" marR="0" lvl="0" indent="-285750" algn="l" defTabSz="914400" rtl="0" eaLnBrk="1" fontAlgn="t" latinLnBrk="0" hangingPunct="1">
              <a:lnSpc>
                <a:spcPts val="1480"/>
              </a:lnSpc>
              <a:spcBef>
                <a:spcPts val="0"/>
              </a:spcBef>
              <a:spcAft>
                <a:spcPts val="600"/>
              </a:spcAft>
              <a:buClrTx/>
              <a:buSzTx/>
              <a:buFont typeface="Arial" panose="020B0604020202020204" pitchFamily="34" charset="0"/>
              <a:buChar char="•"/>
              <a:tabLst/>
              <a:defRPr/>
            </a:pPr>
            <a:r>
              <a:rPr kumimoji="0" lang="en-US" sz="1400" b="0" i="0" u="none" strike="noStrike" kern="1200" cap="none" spc="-5" normalizeH="0" baseline="0" noProof="0" dirty="0">
                <a:ln>
                  <a:noFill/>
                </a:ln>
                <a:solidFill>
                  <a:srgbClr val="000000">
                    <a:lumMod val="75000"/>
                    <a:lumOff val="25000"/>
                  </a:srgbClr>
                </a:solidFill>
                <a:effectLst/>
                <a:uLnTx/>
                <a:uFillTx/>
                <a:latin typeface="Cambria" panose="02040503050406030204" pitchFamily="18" charset="0"/>
                <a:ea typeface="+mn-ea"/>
                <a:cs typeface="Calibri" panose="020F0502020204030204" pitchFamily="34" charset="0"/>
              </a:rPr>
              <a:t>99% physicians assessed easier than tubal ligation surgery</a:t>
            </a:r>
          </a:p>
        </p:txBody>
      </p:sp>
      <p:sp>
        <p:nvSpPr>
          <p:cNvPr id="48" name="Rectangle 47">
            <a:extLst>
              <a:ext uri="{FF2B5EF4-FFF2-40B4-BE49-F238E27FC236}">
                <a16:creationId xmlns:a16="http://schemas.microsoft.com/office/drawing/2014/main" id="{D32DEEB4-8554-4645-9071-CF4A535ED3CD}"/>
              </a:ext>
            </a:extLst>
          </p:cNvPr>
          <p:cNvSpPr/>
          <p:nvPr/>
        </p:nvSpPr>
        <p:spPr>
          <a:xfrm>
            <a:off x="283155" y="2921560"/>
            <a:ext cx="2651760" cy="307697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t" latinLnBrk="0" hangingPunct="1">
              <a:lnSpc>
                <a:spcPts val="1480"/>
              </a:lnSpc>
              <a:spcBef>
                <a:spcPts val="0"/>
              </a:spcBef>
              <a:spcAft>
                <a:spcPts val="1200"/>
              </a:spcAft>
              <a:buClrTx/>
              <a:buSzTx/>
              <a:buFontTx/>
              <a:buNone/>
              <a:tabLst/>
              <a:defRPr/>
            </a:pPr>
            <a:br>
              <a:rPr kumimoji="0" lang="en-US" sz="1400" b="1" i="0" u="none" strike="noStrike" kern="1200" cap="none" spc="-5" normalizeH="0" baseline="0" noProof="0" dirty="0">
                <a:ln>
                  <a:noFill/>
                </a:ln>
                <a:solidFill>
                  <a:srgbClr val="000000">
                    <a:lumMod val="75000"/>
                    <a:lumOff val="25000"/>
                  </a:srgbClr>
                </a:solidFill>
                <a:effectLst/>
                <a:uLnTx/>
                <a:uFillTx/>
                <a:latin typeface="Cambria" panose="02040503050406030204" pitchFamily="18" charset="0"/>
                <a:ea typeface="+mn-ea"/>
                <a:cs typeface="Calibri" panose="020F0502020204030204" pitchFamily="34" charset="0"/>
              </a:rPr>
            </a:br>
            <a:r>
              <a:rPr kumimoji="0" lang="en-US" sz="1400" b="1" i="0" u="none" strike="noStrike" kern="1200" cap="none" spc="-5" normalizeH="0" baseline="0" noProof="0" dirty="0">
                <a:ln>
                  <a:noFill/>
                </a:ln>
                <a:solidFill>
                  <a:srgbClr val="000000">
                    <a:lumMod val="75000"/>
                    <a:lumOff val="25000"/>
                  </a:srgbClr>
                </a:solidFill>
                <a:effectLst/>
                <a:uLnTx/>
                <a:uFillTx/>
                <a:latin typeface="Cambria" panose="02040503050406030204" pitchFamily="18" charset="0"/>
                <a:ea typeface="+mn-ea"/>
                <a:cs typeface="Calibri" panose="020F0502020204030204" pitchFamily="34" charset="0"/>
              </a:rPr>
              <a:t>Summary:</a:t>
            </a:r>
            <a:endParaRPr kumimoji="0" lang="en-US" sz="1400" b="0" i="0" u="none" strike="noStrike" kern="1200" cap="none" spc="0" normalizeH="0" baseline="0" noProof="0" dirty="0">
              <a:ln>
                <a:noFill/>
              </a:ln>
              <a:solidFill>
                <a:srgbClr val="000000">
                  <a:lumMod val="75000"/>
                  <a:lumOff val="25000"/>
                </a:srgbClr>
              </a:solidFill>
              <a:effectLst/>
              <a:uLnTx/>
              <a:uFillTx/>
              <a:latin typeface="Cambria" panose="02040503050406030204" pitchFamily="18" charset="0"/>
              <a:ea typeface="+mn-ea"/>
              <a:cs typeface="Calibri Light" panose="020F0302020204030204" pitchFamily="34" charset="0"/>
            </a:endParaRPr>
          </a:p>
          <a:p>
            <a:pPr marL="298450" marR="0" lvl="0" indent="-285750" algn="l" defTabSz="914400" rtl="0" eaLnBrk="1" fontAlgn="t" latinLnBrk="0" hangingPunct="1">
              <a:lnSpc>
                <a:spcPts val="1480"/>
              </a:lnSpc>
              <a:spcBef>
                <a:spcPts val="0"/>
              </a:spcBef>
              <a:spcAft>
                <a:spcPts val="600"/>
              </a:spcAft>
              <a:buClrTx/>
              <a:buSzTx/>
              <a:buFont typeface="Arial" panose="020B0604020202020204" pitchFamily="34" charset="0"/>
              <a:buChar char="•"/>
              <a:tabLst/>
              <a:defRPr/>
            </a:pPr>
            <a:r>
              <a:rPr kumimoji="0" lang="en-US" sz="1400" b="0" i="0" u="none" strike="noStrike" kern="1200" cap="none" spc="-5" normalizeH="0" baseline="0" noProof="0" dirty="0">
                <a:ln>
                  <a:noFill/>
                </a:ln>
                <a:solidFill>
                  <a:srgbClr val="000000">
                    <a:lumMod val="75000"/>
                    <a:lumOff val="25000"/>
                  </a:srgbClr>
                </a:solidFill>
                <a:effectLst/>
                <a:uLnTx/>
                <a:uFillTx/>
                <a:latin typeface="Cambria" panose="02040503050406030204" pitchFamily="18" charset="0"/>
                <a:ea typeface="+mn-ea"/>
                <a:cs typeface="Calibri" panose="020F0502020204030204" pitchFamily="34" charset="0"/>
              </a:rPr>
              <a:t>n=93 subjects received planned hysterectomy </a:t>
            </a:r>
          </a:p>
          <a:p>
            <a:pPr marL="298450" marR="0" lvl="0" indent="-285750" algn="l" defTabSz="914400" rtl="0" eaLnBrk="1" fontAlgn="t" latinLnBrk="0" hangingPunct="1">
              <a:lnSpc>
                <a:spcPts val="1480"/>
              </a:lnSpc>
              <a:spcBef>
                <a:spcPts val="0"/>
              </a:spcBef>
              <a:spcAft>
                <a:spcPts val="600"/>
              </a:spcAft>
              <a:buClrTx/>
              <a:buSzTx/>
              <a:buFont typeface="Arial" panose="020B0604020202020204" pitchFamily="34" charset="0"/>
              <a:buChar char="•"/>
              <a:tabLst/>
              <a:defRPr/>
            </a:pPr>
            <a:r>
              <a:rPr kumimoji="0" lang="en-US" sz="1400" b="0" i="0" u="none" strike="noStrike" kern="1200" cap="none" spc="-5" normalizeH="0" baseline="0" noProof="0" dirty="0">
                <a:ln>
                  <a:noFill/>
                </a:ln>
                <a:solidFill>
                  <a:srgbClr val="000000">
                    <a:lumMod val="75000"/>
                    <a:lumOff val="25000"/>
                  </a:srgbClr>
                </a:solidFill>
                <a:effectLst/>
                <a:uLnTx/>
                <a:uFillTx/>
                <a:latin typeface="Cambria" panose="02040503050406030204" pitchFamily="18" charset="0"/>
                <a:ea typeface="+mn-ea"/>
                <a:cs typeface="Calibri" panose="020F0502020204030204" pitchFamily="34" charset="0"/>
              </a:rPr>
              <a:t>Subset with histopathology demonstrating biopolymer tissue reactions</a:t>
            </a:r>
          </a:p>
          <a:p>
            <a:pPr marL="298450" marR="0" lvl="0" indent="-285750" algn="l" defTabSz="914400" rtl="0" eaLnBrk="1" fontAlgn="t" latinLnBrk="0" hangingPunct="1">
              <a:lnSpc>
                <a:spcPts val="1480"/>
              </a:lnSpc>
              <a:spcBef>
                <a:spcPts val="0"/>
              </a:spcBef>
              <a:spcAft>
                <a:spcPts val="600"/>
              </a:spcAft>
              <a:buClrTx/>
              <a:buSzTx/>
              <a:buFont typeface="Arial" panose="020B0604020202020204" pitchFamily="34" charset="0"/>
              <a:buChar char="•"/>
              <a:tabLst/>
              <a:defRPr/>
            </a:pPr>
            <a:r>
              <a:rPr kumimoji="0" lang="en-US" sz="1400" b="0" i="0" u="none" strike="noStrike" kern="1200" cap="none" spc="-5" normalizeH="0" baseline="0" noProof="0" dirty="0">
                <a:ln>
                  <a:noFill/>
                </a:ln>
                <a:solidFill>
                  <a:srgbClr val="000000">
                    <a:lumMod val="75000"/>
                    <a:lumOff val="25000"/>
                  </a:srgbClr>
                </a:solidFill>
                <a:effectLst/>
                <a:uLnTx/>
                <a:uFillTx/>
                <a:latin typeface="Cambria" panose="02040503050406030204" pitchFamily="18" charset="0"/>
                <a:ea typeface="+mn-ea"/>
                <a:cs typeface="Calibri" panose="020F0502020204030204" pitchFamily="34" charset="0"/>
              </a:rPr>
              <a:t>No serious safety events reported</a:t>
            </a:r>
          </a:p>
        </p:txBody>
      </p:sp>
      <p:sp>
        <p:nvSpPr>
          <p:cNvPr id="66" name="Rectangle 65">
            <a:extLst>
              <a:ext uri="{FF2B5EF4-FFF2-40B4-BE49-F238E27FC236}">
                <a16:creationId xmlns:a16="http://schemas.microsoft.com/office/drawing/2014/main" id="{C9E48A70-99A7-3A4F-9531-85997DB93E6B}"/>
              </a:ext>
            </a:extLst>
          </p:cNvPr>
          <p:cNvSpPr>
            <a:spLocks/>
          </p:cNvSpPr>
          <p:nvPr/>
        </p:nvSpPr>
        <p:spPr>
          <a:xfrm>
            <a:off x="6297622" y="3079796"/>
            <a:ext cx="2651760" cy="2905185"/>
          </a:xfrm>
          <a:prstGeom prst="rect">
            <a:avLst/>
          </a:prstGeom>
          <a:solidFill>
            <a:schemeClr val="bg1"/>
          </a:solidFill>
          <a:ln>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t" latinLnBrk="0" hangingPunct="1">
              <a:lnSpc>
                <a:spcPts val="1480"/>
              </a:lnSpc>
              <a:spcBef>
                <a:spcPts val="0"/>
              </a:spcBef>
              <a:spcAft>
                <a:spcPts val="1200"/>
              </a:spcAft>
              <a:buClrTx/>
              <a:buSzTx/>
              <a:buFontTx/>
              <a:buNone/>
              <a:tabLst/>
              <a:defRPr/>
            </a:pPr>
            <a:r>
              <a:rPr kumimoji="0" lang="en-US" sz="1400" b="1" i="0" u="none" strike="noStrike" kern="1200" cap="none" spc="-5" normalizeH="0" baseline="0" noProof="0" dirty="0">
                <a:ln>
                  <a:noFill/>
                </a:ln>
                <a:solidFill>
                  <a:srgbClr val="000000">
                    <a:lumMod val="75000"/>
                    <a:lumOff val="25000"/>
                  </a:srgbClr>
                </a:solidFill>
                <a:effectLst/>
                <a:uLnTx/>
                <a:uFillTx/>
                <a:latin typeface="Cambria" panose="02040503050406030204" pitchFamily="18" charset="0"/>
                <a:ea typeface="+mn-ea"/>
                <a:cs typeface="Calibri" panose="020F0502020204030204" pitchFamily="34" charset="0"/>
              </a:rPr>
              <a:t>Goals:</a:t>
            </a:r>
          </a:p>
          <a:p>
            <a:pPr marL="285750" marR="0" lvl="0" indent="-285750" algn="l" defTabSz="914400" rtl="0" eaLnBrk="1" fontAlgn="t" latinLnBrk="0" hangingPunct="1">
              <a:lnSpc>
                <a:spcPts val="1480"/>
              </a:lnSpc>
              <a:spcBef>
                <a:spcPts val="0"/>
              </a:spcBef>
              <a:spcAft>
                <a:spcPts val="12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lumMod val="75000"/>
                    <a:lumOff val="25000"/>
                  </a:srgbClr>
                </a:solidFill>
                <a:effectLst/>
                <a:uLnTx/>
                <a:uFillTx/>
                <a:latin typeface="Cambria" panose="02040503050406030204" pitchFamily="18" charset="0"/>
                <a:ea typeface="+mn-ea"/>
                <a:cs typeface="Calibri Light" panose="020F0302020204030204" pitchFamily="34" charset="0"/>
              </a:rPr>
              <a:t>n=50 subjects receive two confirmation tests to allow selection of ultrasound or radiology test</a:t>
            </a:r>
          </a:p>
          <a:p>
            <a:pPr marL="285750" marR="0" lvl="0" indent="-285750" algn="l" defTabSz="914400" rtl="0" eaLnBrk="1" fontAlgn="t" latinLnBrk="0" hangingPunct="1">
              <a:lnSpc>
                <a:spcPts val="1480"/>
              </a:lnSpc>
              <a:spcBef>
                <a:spcPts val="0"/>
              </a:spcBef>
              <a:spcAft>
                <a:spcPts val="12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lumMod val="75000"/>
                    <a:lumOff val="25000"/>
                  </a:srgbClr>
                </a:solidFill>
                <a:effectLst/>
                <a:uLnTx/>
                <a:uFillTx/>
                <a:latin typeface="Cambria" panose="02040503050406030204" pitchFamily="18" charset="0"/>
                <a:ea typeface="+mn-ea"/>
                <a:cs typeface="Calibri Light" panose="020F0302020204030204" pitchFamily="34" charset="0"/>
              </a:rPr>
              <a:t>Evaluate adequacy of improvements to procedures, products and training</a:t>
            </a:r>
          </a:p>
          <a:p>
            <a:pPr marL="0" marR="0" lvl="0" indent="0" algn="l" defTabSz="914400" rtl="0" eaLnBrk="1" fontAlgn="t" latinLnBrk="0" hangingPunct="1">
              <a:lnSpc>
                <a:spcPts val="1480"/>
              </a:lnSpc>
              <a:spcBef>
                <a:spcPts val="0"/>
              </a:spcBef>
              <a:spcAft>
                <a:spcPts val="1200"/>
              </a:spcAft>
              <a:buClrTx/>
              <a:buSzTx/>
              <a:buFontTx/>
              <a:buNone/>
              <a:tabLst/>
              <a:defRPr/>
            </a:pPr>
            <a:endParaRPr kumimoji="0" lang="en-US" sz="1400" b="0" i="0" u="none" strike="noStrike" kern="1200" cap="none" spc="0" normalizeH="0" baseline="0" noProof="0" dirty="0">
              <a:ln>
                <a:noFill/>
              </a:ln>
              <a:solidFill>
                <a:srgbClr val="000000">
                  <a:lumMod val="75000"/>
                  <a:lumOff val="25000"/>
                </a:srgbClr>
              </a:solidFill>
              <a:effectLst/>
              <a:uLnTx/>
              <a:uFillTx/>
              <a:latin typeface="Cambria" panose="02040503050406030204" pitchFamily="18" charset="0"/>
              <a:ea typeface="+mn-ea"/>
              <a:cs typeface="Calibri Light" panose="020F0302020204030204" pitchFamily="34" charset="0"/>
            </a:endParaRPr>
          </a:p>
        </p:txBody>
      </p:sp>
      <p:sp>
        <p:nvSpPr>
          <p:cNvPr id="67" name="Rectangle 66">
            <a:extLst>
              <a:ext uri="{FF2B5EF4-FFF2-40B4-BE49-F238E27FC236}">
                <a16:creationId xmlns:a16="http://schemas.microsoft.com/office/drawing/2014/main" id="{E28627B7-AD7E-9F47-9D2E-6E611F52B177}"/>
              </a:ext>
            </a:extLst>
          </p:cNvPr>
          <p:cNvSpPr/>
          <p:nvPr/>
        </p:nvSpPr>
        <p:spPr>
          <a:xfrm>
            <a:off x="9296097" y="2904716"/>
            <a:ext cx="2651760" cy="3451634"/>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t" latinLnBrk="0" hangingPunct="1">
              <a:lnSpc>
                <a:spcPts val="1480"/>
              </a:lnSpc>
              <a:spcBef>
                <a:spcPts val="0"/>
              </a:spcBef>
              <a:spcAft>
                <a:spcPts val="1200"/>
              </a:spcAft>
              <a:buClrTx/>
              <a:buSzTx/>
              <a:buFontTx/>
              <a:buNone/>
              <a:tabLst/>
              <a:defRPr/>
            </a:pPr>
            <a:br>
              <a:rPr kumimoji="0" lang="en-US" sz="1400" b="1" i="0" u="none" strike="noStrike" kern="1200" cap="none" spc="-5" normalizeH="0" baseline="0" noProof="0" dirty="0">
                <a:ln>
                  <a:noFill/>
                </a:ln>
                <a:solidFill>
                  <a:srgbClr val="000000">
                    <a:lumMod val="75000"/>
                    <a:lumOff val="25000"/>
                  </a:srgbClr>
                </a:solidFill>
                <a:effectLst/>
                <a:uLnTx/>
                <a:uFillTx/>
                <a:latin typeface="Cambria" panose="02040503050406030204" pitchFamily="18" charset="0"/>
                <a:ea typeface="+mn-ea"/>
                <a:cs typeface="Calibri" panose="020F0502020204030204" pitchFamily="34" charset="0"/>
              </a:rPr>
            </a:br>
            <a:r>
              <a:rPr kumimoji="0" lang="en-US" sz="1400" b="1" i="0" u="none" strike="noStrike" kern="1200" cap="none" spc="-5" normalizeH="0" baseline="0" noProof="0" dirty="0">
                <a:ln>
                  <a:noFill/>
                </a:ln>
                <a:solidFill>
                  <a:srgbClr val="000000">
                    <a:lumMod val="75000"/>
                    <a:lumOff val="25000"/>
                  </a:srgbClr>
                </a:solidFill>
                <a:effectLst/>
                <a:uLnTx/>
                <a:uFillTx/>
                <a:latin typeface="Cambria" panose="02040503050406030204" pitchFamily="18" charset="0"/>
                <a:ea typeface="+mn-ea"/>
                <a:cs typeface="Calibri" panose="020F0502020204030204" pitchFamily="34" charset="0"/>
              </a:rPr>
              <a:t>Goals:</a:t>
            </a:r>
          </a:p>
          <a:p>
            <a:pPr marL="298450" marR="0" lvl="0" indent="-285750" algn="l" defTabSz="914400" rtl="0" eaLnBrk="1" fontAlgn="t" latinLnBrk="0" hangingPunct="1">
              <a:lnSpc>
                <a:spcPts val="1480"/>
              </a:lnSpc>
              <a:spcBef>
                <a:spcPts val="0"/>
              </a:spcBef>
              <a:spcAft>
                <a:spcPts val="600"/>
              </a:spcAft>
              <a:buClrTx/>
              <a:buSzTx/>
              <a:buFont typeface="Arial" panose="020B0604020202020204" pitchFamily="34" charset="0"/>
              <a:buChar char="•"/>
              <a:tabLst/>
              <a:defRPr/>
            </a:pPr>
            <a:r>
              <a:rPr kumimoji="0" lang="en-US" sz="1400" b="0" i="0" u="none" strike="noStrike" kern="1200" cap="none" spc="-5" normalizeH="0" baseline="0" noProof="0" dirty="0">
                <a:ln>
                  <a:noFill/>
                </a:ln>
                <a:solidFill>
                  <a:srgbClr val="000000">
                    <a:lumMod val="75000"/>
                    <a:lumOff val="25000"/>
                  </a:srgbClr>
                </a:solidFill>
                <a:effectLst/>
                <a:uLnTx/>
                <a:uFillTx/>
                <a:latin typeface="Cambria" panose="02040503050406030204" pitchFamily="18" charset="0"/>
                <a:ea typeface="+mn-ea"/>
                <a:cs typeface="Calibri" panose="020F0502020204030204" pitchFamily="34" charset="0"/>
              </a:rPr>
              <a:t>IDE approval of study design</a:t>
            </a:r>
            <a:br>
              <a:rPr kumimoji="0" lang="en-US" sz="1400" b="0" i="0" u="none" strike="noStrike" kern="1200" cap="none" spc="-5" normalizeH="0" baseline="0" noProof="0" dirty="0">
                <a:ln>
                  <a:noFill/>
                </a:ln>
                <a:solidFill>
                  <a:srgbClr val="000000">
                    <a:lumMod val="75000"/>
                    <a:lumOff val="25000"/>
                  </a:srgbClr>
                </a:solidFill>
                <a:effectLst/>
                <a:uLnTx/>
                <a:uFillTx/>
                <a:latin typeface="Cambria" panose="02040503050406030204" pitchFamily="18" charset="0"/>
                <a:ea typeface="+mn-ea"/>
                <a:cs typeface="Calibri" panose="020F0502020204030204" pitchFamily="34" charset="0"/>
              </a:rPr>
            </a:br>
            <a:r>
              <a:rPr kumimoji="0" lang="en-US" sz="1400" b="0" i="1" u="none" strike="noStrike" kern="1200" cap="none" spc="-5" normalizeH="0" baseline="0" noProof="0" dirty="0">
                <a:ln>
                  <a:noFill/>
                </a:ln>
                <a:solidFill>
                  <a:srgbClr val="000000">
                    <a:lumMod val="75000"/>
                    <a:lumOff val="25000"/>
                  </a:srgbClr>
                </a:solidFill>
                <a:effectLst/>
                <a:uLnTx/>
                <a:uFillTx/>
                <a:latin typeface="Cambria" panose="02040503050406030204" pitchFamily="18" charset="0"/>
                <a:ea typeface="+mn-ea"/>
                <a:cs typeface="Calibri" panose="020F0502020204030204" pitchFamily="34" charset="0"/>
              </a:rPr>
              <a:t>(multi-center, unblinded prospective study); </a:t>
            </a:r>
          </a:p>
          <a:p>
            <a:pPr marL="298450" marR="0" lvl="0" indent="-285750" algn="l" defTabSz="914400" rtl="0" eaLnBrk="1" fontAlgn="t" latinLnBrk="0" hangingPunct="1">
              <a:lnSpc>
                <a:spcPts val="1480"/>
              </a:lnSpc>
              <a:spcBef>
                <a:spcPts val="0"/>
              </a:spcBef>
              <a:spcAft>
                <a:spcPts val="600"/>
              </a:spcAft>
              <a:buClrTx/>
              <a:buSzTx/>
              <a:buFont typeface="Arial" panose="020B0604020202020204" pitchFamily="34" charset="0"/>
              <a:buChar char="•"/>
              <a:tabLst/>
              <a:defRPr/>
            </a:pPr>
            <a:endParaRPr kumimoji="0" lang="en-US" sz="1400" b="0" i="0" u="none" strike="noStrike" kern="1200" cap="none" spc="-5" normalizeH="0" baseline="0" noProof="0" dirty="0">
              <a:ln>
                <a:noFill/>
              </a:ln>
              <a:solidFill>
                <a:srgbClr val="000000">
                  <a:lumMod val="75000"/>
                  <a:lumOff val="25000"/>
                </a:srgbClr>
              </a:solidFill>
              <a:effectLst/>
              <a:uLnTx/>
              <a:uFillTx/>
              <a:latin typeface="Cambria" panose="02040503050406030204" pitchFamily="18" charset="0"/>
              <a:ea typeface="+mn-ea"/>
              <a:cs typeface="Calibri" panose="020F0502020204030204" pitchFamily="34" charset="0"/>
            </a:endParaRPr>
          </a:p>
          <a:p>
            <a:pPr marL="298450" marR="0" lvl="0" indent="-285750" algn="l" defTabSz="914400" rtl="0" eaLnBrk="1" fontAlgn="t" latinLnBrk="0" hangingPunct="1">
              <a:lnSpc>
                <a:spcPts val="1480"/>
              </a:lnSpc>
              <a:spcBef>
                <a:spcPts val="0"/>
              </a:spcBef>
              <a:spcAft>
                <a:spcPts val="600"/>
              </a:spcAft>
              <a:buClrTx/>
              <a:buSzTx/>
              <a:buFont typeface="Arial" panose="020B0604020202020204" pitchFamily="34" charset="0"/>
              <a:buChar char="•"/>
              <a:tabLst/>
              <a:defRPr/>
            </a:pPr>
            <a:r>
              <a:rPr kumimoji="0" lang="en-US" sz="1400" b="0" i="0" u="none" strike="noStrike" kern="1200" cap="none" spc="-5" normalizeH="0" baseline="0" noProof="0" dirty="0">
                <a:ln>
                  <a:noFill/>
                </a:ln>
                <a:solidFill>
                  <a:srgbClr val="000000">
                    <a:lumMod val="75000"/>
                    <a:lumOff val="25000"/>
                  </a:srgbClr>
                </a:solidFill>
                <a:effectLst/>
                <a:uLnTx/>
                <a:uFillTx/>
                <a:latin typeface="Cambria" panose="02040503050406030204" pitchFamily="18" charset="0"/>
                <a:ea typeface="+mn-ea"/>
                <a:cs typeface="Calibri" panose="020F0502020204030204" pitchFamily="34" charset="0"/>
              </a:rPr>
              <a:t>First-mover advantage utilizing previous FDA approved third-party study designs:</a:t>
            </a:r>
          </a:p>
          <a:p>
            <a:pPr marL="755650" marR="0" lvl="1" indent="-285750" algn="l" defTabSz="914400" rtl="0" eaLnBrk="1" fontAlgn="t" latinLnBrk="0" hangingPunct="1">
              <a:lnSpc>
                <a:spcPts val="1480"/>
              </a:lnSpc>
              <a:spcBef>
                <a:spcPts val="0"/>
              </a:spcBef>
              <a:spcAft>
                <a:spcPts val="600"/>
              </a:spcAft>
              <a:buClrTx/>
              <a:buSzTx/>
              <a:buFont typeface="Courier New" panose="02070309020205020404" pitchFamily="49" charset="0"/>
              <a:buChar char="o"/>
              <a:tabLst/>
              <a:defRPr/>
            </a:pPr>
            <a:r>
              <a:rPr kumimoji="0" lang="en-US" sz="1300" b="0" i="0" u="none" strike="noStrike" kern="1200" cap="none" spc="-5" normalizeH="0" baseline="0" noProof="0" dirty="0">
                <a:ln>
                  <a:noFill/>
                </a:ln>
                <a:solidFill>
                  <a:srgbClr val="000000">
                    <a:lumMod val="75000"/>
                    <a:lumOff val="25000"/>
                  </a:srgbClr>
                </a:solidFill>
                <a:effectLst/>
                <a:uLnTx/>
                <a:uFillTx/>
                <a:latin typeface="Cambria" panose="02040503050406030204" pitchFamily="18" charset="0"/>
                <a:ea typeface="+mn-ea"/>
                <a:cs typeface="Calibri" panose="020F0502020204030204" pitchFamily="34" charset="0"/>
              </a:rPr>
              <a:t>primary endpoint of pregnancy rate at 1 year post confirmation test</a:t>
            </a:r>
          </a:p>
          <a:p>
            <a:pPr marL="755650" marR="0" lvl="1" indent="-285750" algn="l" defTabSz="914400" rtl="0" eaLnBrk="1" fontAlgn="t" latinLnBrk="0" hangingPunct="1">
              <a:lnSpc>
                <a:spcPts val="1480"/>
              </a:lnSpc>
              <a:spcBef>
                <a:spcPts val="0"/>
              </a:spcBef>
              <a:spcAft>
                <a:spcPts val="600"/>
              </a:spcAft>
              <a:buClrTx/>
              <a:buSzTx/>
              <a:buFont typeface="Courier New" panose="02070309020205020404" pitchFamily="49" charset="0"/>
              <a:buChar char="o"/>
              <a:tabLst/>
              <a:defRPr/>
            </a:pPr>
            <a:r>
              <a:rPr kumimoji="0" lang="en-US" sz="1300" b="0" i="0" u="none" strike="noStrike" kern="1200" cap="none" spc="-5" normalizeH="0" baseline="0" noProof="0" dirty="0">
                <a:ln>
                  <a:noFill/>
                </a:ln>
                <a:solidFill>
                  <a:srgbClr val="000000">
                    <a:lumMod val="75000"/>
                    <a:lumOff val="25000"/>
                  </a:srgbClr>
                </a:solidFill>
                <a:effectLst/>
                <a:uLnTx/>
                <a:uFillTx/>
                <a:latin typeface="Cambria" panose="02040503050406030204" pitchFamily="18" charset="0"/>
                <a:ea typeface="+mn-ea"/>
                <a:cs typeface="Calibri" panose="020F0502020204030204" pitchFamily="34" charset="0"/>
              </a:rPr>
              <a:t>safety follow-up 2-5 years post-market</a:t>
            </a:r>
          </a:p>
          <a:p>
            <a:pPr marL="0" marR="0" lvl="0" indent="0" algn="l" defTabSz="914400" rtl="0" eaLnBrk="1" fontAlgn="t" latinLnBrk="0" hangingPunct="1">
              <a:lnSpc>
                <a:spcPts val="1480"/>
              </a:lnSpc>
              <a:spcBef>
                <a:spcPts val="0"/>
              </a:spcBef>
              <a:spcAft>
                <a:spcPts val="1200"/>
              </a:spcAft>
              <a:buClrTx/>
              <a:buSzTx/>
              <a:buFontTx/>
              <a:buNone/>
              <a:tabLst/>
              <a:defRPr/>
            </a:pPr>
            <a:endParaRPr kumimoji="0" lang="en-US" sz="1400" b="0" i="0" u="none" strike="noStrike" kern="1200" cap="none" spc="0" normalizeH="0" baseline="0" noProof="0" dirty="0">
              <a:ln>
                <a:noFill/>
              </a:ln>
              <a:solidFill>
                <a:srgbClr val="000000">
                  <a:lumMod val="75000"/>
                  <a:lumOff val="25000"/>
                </a:srgbClr>
              </a:solidFill>
              <a:effectLst/>
              <a:uLnTx/>
              <a:uFillTx/>
              <a:latin typeface="Cambria" panose="02040503050406030204" pitchFamily="18" charset="0"/>
              <a:ea typeface="+mn-ea"/>
              <a:cs typeface="Calibri Light" panose="020F0302020204030204" pitchFamily="34" charset="0"/>
            </a:endParaRPr>
          </a:p>
        </p:txBody>
      </p:sp>
      <p:sp>
        <p:nvSpPr>
          <p:cNvPr id="71" name="Rectangle 70">
            <a:extLst>
              <a:ext uri="{FF2B5EF4-FFF2-40B4-BE49-F238E27FC236}">
                <a16:creationId xmlns:a16="http://schemas.microsoft.com/office/drawing/2014/main" id="{B59EBAB9-2FAA-6A4B-B6F3-96D4ABD1B550}"/>
              </a:ext>
            </a:extLst>
          </p:cNvPr>
          <p:cNvSpPr/>
          <p:nvPr/>
        </p:nvSpPr>
        <p:spPr>
          <a:xfrm>
            <a:off x="9296097" y="2439715"/>
            <a:ext cx="2651760" cy="640080"/>
          </a:xfrm>
          <a:prstGeom prst="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5C50A1"/>
                </a:solidFill>
                <a:effectLst/>
                <a:uLnTx/>
                <a:uFillTx/>
                <a:latin typeface="Cambria" panose="02040503050406030204" pitchFamily="18" charset="0"/>
                <a:ea typeface="+mn-ea"/>
                <a:cs typeface="+mn-cs"/>
              </a:rPr>
              <a:t>Safety &amp; Effectiveness</a:t>
            </a:r>
            <a:br>
              <a:rPr kumimoji="0" lang="en-US" sz="1400" b="0" i="1" u="none" strike="noStrike" kern="1200" cap="none" spc="0" normalizeH="0" baseline="0" noProof="0" dirty="0">
                <a:ln>
                  <a:noFill/>
                </a:ln>
                <a:solidFill>
                  <a:srgbClr val="5C50A1"/>
                </a:solidFill>
                <a:effectLst/>
                <a:uLnTx/>
                <a:uFillTx/>
                <a:latin typeface="Cambria" panose="02040503050406030204" pitchFamily="18" charset="0"/>
                <a:ea typeface="+mn-ea"/>
                <a:cs typeface="+mn-cs"/>
              </a:rPr>
            </a:br>
            <a:r>
              <a:rPr kumimoji="0" lang="en-US" sz="1400" b="0" i="1" u="none" strike="noStrike" kern="1200" cap="none" spc="0" normalizeH="0" baseline="0" noProof="0" dirty="0">
                <a:ln>
                  <a:noFill/>
                </a:ln>
                <a:solidFill>
                  <a:srgbClr val="5C50A1"/>
                </a:solidFill>
                <a:effectLst/>
                <a:uLnTx/>
                <a:uFillTx/>
                <a:latin typeface="Cambria" panose="02040503050406030204" pitchFamily="18" charset="0"/>
                <a:ea typeface="+mn-ea"/>
                <a:cs typeface="+mn-cs"/>
              </a:rPr>
              <a:t>of </a:t>
            </a:r>
            <a:r>
              <a:rPr kumimoji="0" lang="en-US" sz="1400" b="0" i="1" u="none" strike="noStrike" kern="1200" cap="none" spc="0" normalizeH="0" baseline="0" noProof="0" dirty="0" err="1">
                <a:ln>
                  <a:noFill/>
                </a:ln>
                <a:solidFill>
                  <a:srgbClr val="5C50A1"/>
                </a:solidFill>
                <a:effectLst/>
                <a:uLnTx/>
                <a:uFillTx/>
                <a:latin typeface="Cambria" panose="02040503050406030204" pitchFamily="18" charset="0"/>
                <a:ea typeface="+mn-ea"/>
                <a:cs typeface="+mn-cs"/>
              </a:rPr>
              <a:t>FemBloc</a:t>
            </a:r>
            <a:endParaRPr kumimoji="0" lang="en-US" sz="1400" b="0" i="1" u="none" strike="noStrike" kern="1200" cap="none" spc="0" normalizeH="0" baseline="0" noProof="0" dirty="0">
              <a:ln>
                <a:noFill/>
              </a:ln>
              <a:solidFill>
                <a:srgbClr val="5C50A1"/>
              </a:solidFill>
              <a:effectLst/>
              <a:uLnTx/>
              <a:uFillTx/>
              <a:latin typeface="Cambria" panose="02040503050406030204" pitchFamily="18" charset="0"/>
              <a:ea typeface="+mn-ea"/>
              <a:cs typeface="+mn-cs"/>
            </a:endParaRPr>
          </a:p>
        </p:txBody>
      </p:sp>
      <p:sp>
        <p:nvSpPr>
          <p:cNvPr id="70" name="Rectangle 69">
            <a:extLst>
              <a:ext uri="{FF2B5EF4-FFF2-40B4-BE49-F238E27FC236}">
                <a16:creationId xmlns:a16="http://schemas.microsoft.com/office/drawing/2014/main" id="{C81811DC-AAB9-BD4A-89D5-0640B6259207}"/>
              </a:ext>
            </a:extLst>
          </p:cNvPr>
          <p:cNvSpPr>
            <a:spLocks/>
          </p:cNvSpPr>
          <p:nvPr/>
        </p:nvSpPr>
        <p:spPr>
          <a:xfrm>
            <a:off x="6297622" y="2439715"/>
            <a:ext cx="2651760" cy="640080"/>
          </a:xfrm>
          <a:prstGeom prst="rect">
            <a:avLst/>
          </a:prstGeom>
          <a:solidFill>
            <a:schemeClr val="bg1">
              <a:lumMod val="95000"/>
            </a:schemeClr>
          </a:solidFill>
          <a:ln>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5C50A1"/>
                </a:solidFill>
                <a:effectLst/>
                <a:uLnTx/>
                <a:uFillTx/>
                <a:latin typeface="Cambria" panose="02040503050406030204" pitchFamily="18" charset="0"/>
                <a:ea typeface="+mn-ea"/>
                <a:cs typeface="+mn-cs"/>
              </a:rPr>
              <a:t>Selection of Confirmation</a:t>
            </a:r>
            <a:br>
              <a:rPr kumimoji="0" lang="en-US" sz="1400" b="0" i="1" u="none" strike="noStrike" kern="1200" cap="none" spc="0" normalizeH="0" baseline="0" noProof="0" dirty="0">
                <a:ln>
                  <a:noFill/>
                </a:ln>
                <a:solidFill>
                  <a:srgbClr val="5C50A1"/>
                </a:solidFill>
                <a:effectLst/>
                <a:uLnTx/>
                <a:uFillTx/>
                <a:latin typeface="Cambria" panose="02040503050406030204" pitchFamily="18" charset="0"/>
                <a:ea typeface="+mn-ea"/>
                <a:cs typeface="+mn-cs"/>
              </a:rPr>
            </a:br>
            <a:r>
              <a:rPr kumimoji="0" lang="en-US" sz="1400" b="0" i="1" u="none" strike="noStrike" kern="1200" cap="none" spc="0" normalizeH="0" baseline="0" noProof="0" dirty="0">
                <a:ln>
                  <a:noFill/>
                </a:ln>
                <a:solidFill>
                  <a:srgbClr val="5C50A1"/>
                </a:solidFill>
                <a:effectLst/>
                <a:uLnTx/>
                <a:uFillTx/>
                <a:latin typeface="Cambria" panose="02040503050406030204" pitchFamily="18" charset="0"/>
                <a:ea typeface="+mn-ea"/>
                <a:cs typeface="+mn-cs"/>
              </a:rPr>
              <a:t>Test for Pivotal</a:t>
            </a:r>
          </a:p>
        </p:txBody>
      </p:sp>
      <p:sp>
        <p:nvSpPr>
          <p:cNvPr id="69" name="Rectangle 68">
            <a:extLst>
              <a:ext uri="{FF2B5EF4-FFF2-40B4-BE49-F238E27FC236}">
                <a16:creationId xmlns:a16="http://schemas.microsoft.com/office/drawing/2014/main" id="{F683AC97-7502-4B49-B179-4FABA7EECEAA}"/>
              </a:ext>
            </a:extLst>
          </p:cNvPr>
          <p:cNvSpPr/>
          <p:nvPr/>
        </p:nvSpPr>
        <p:spPr>
          <a:xfrm>
            <a:off x="3297774" y="2439715"/>
            <a:ext cx="2651760" cy="640080"/>
          </a:xfrm>
          <a:prstGeom prst="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5C50A1"/>
                </a:solidFill>
                <a:effectLst/>
                <a:uLnTx/>
                <a:uFillTx/>
                <a:latin typeface="Cambria" panose="02040503050406030204" pitchFamily="18" charset="0"/>
                <a:ea typeface="+mn-ea"/>
                <a:cs typeface="+mn-cs"/>
              </a:rPr>
              <a:t>No Serious AEs Reported</a:t>
            </a:r>
          </a:p>
        </p:txBody>
      </p:sp>
      <p:sp>
        <p:nvSpPr>
          <p:cNvPr id="68" name="Rectangle 67">
            <a:extLst>
              <a:ext uri="{FF2B5EF4-FFF2-40B4-BE49-F238E27FC236}">
                <a16:creationId xmlns:a16="http://schemas.microsoft.com/office/drawing/2014/main" id="{1507D3BD-210C-4B4A-A388-FE7BD29CF1C6}"/>
              </a:ext>
            </a:extLst>
          </p:cNvPr>
          <p:cNvSpPr/>
          <p:nvPr/>
        </p:nvSpPr>
        <p:spPr>
          <a:xfrm>
            <a:off x="283155" y="2439715"/>
            <a:ext cx="2651760" cy="640080"/>
          </a:xfrm>
          <a:prstGeom prst="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5C50A1"/>
                </a:solidFill>
                <a:effectLst/>
                <a:uLnTx/>
                <a:uFillTx/>
                <a:latin typeface="Cambria" panose="02040503050406030204"/>
                <a:ea typeface="+mn-ea"/>
                <a:cs typeface="+mn-cs"/>
              </a:rPr>
              <a:t>Evaluated Delivery &amp;</a:t>
            </a:r>
            <a:br>
              <a:rPr kumimoji="0" lang="en-US" sz="1400" b="0" i="1" u="none" strike="noStrike" kern="1200" cap="none" spc="0" normalizeH="0" baseline="0" noProof="0" dirty="0">
                <a:ln>
                  <a:noFill/>
                </a:ln>
                <a:solidFill>
                  <a:srgbClr val="5C50A1"/>
                </a:solidFill>
                <a:effectLst/>
                <a:uLnTx/>
                <a:uFillTx/>
                <a:latin typeface="Cambria" panose="02040503050406030204"/>
                <a:ea typeface="+mn-ea"/>
                <a:cs typeface="+mn-cs"/>
              </a:rPr>
            </a:br>
            <a:r>
              <a:rPr kumimoji="0" lang="en-US" sz="1400" b="0" i="1" u="none" strike="noStrike" kern="1200" cap="none" spc="0" normalizeH="0" baseline="0" noProof="0" dirty="0">
                <a:ln>
                  <a:noFill/>
                </a:ln>
                <a:solidFill>
                  <a:srgbClr val="5C50A1"/>
                </a:solidFill>
                <a:effectLst/>
                <a:uLnTx/>
                <a:uFillTx/>
                <a:latin typeface="Cambria" panose="02040503050406030204"/>
                <a:ea typeface="+mn-ea"/>
                <a:cs typeface="+mn-cs"/>
              </a:rPr>
              <a:t>Biopolymer Effectiveness</a:t>
            </a:r>
          </a:p>
        </p:txBody>
      </p:sp>
      <p:sp>
        <p:nvSpPr>
          <p:cNvPr id="3" name="Title 2">
            <a:extLst>
              <a:ext uri="{FF2B5EF4-FFF2-40B4-BE49-F238E27FC236}">
                <a16:creationId xmlns:a16="http://schemas.microsoft.com/office/drawing/2014/main" id="{67291C69-86B2-2143-BEC4-A2B4FA34471A}"/>
              </a:ext>
            </a:extLst>
          </p:cNvPr>
          <p:cNvSpPr>
            <a:spLocks noGrp="1"/>
          </p:cNvSpPr>
          <p:nvPr>
            <p:ph type="title"/>
          </p:nvPr>
        </p:nvSpPr>
        <p:spPr>
          <a:xfrm>
            <a:off x="212035" y="258780"/>
            <a:ext cx="11775233" cy="688423"/>
          </a:xfrm>
        </p:spPr>
        <p:txBody>
          <a:bodyPr/>
          <a:lstStyle/>
          <a:p>
            <a:r>
              <a:rPr lang="en-US" dirty="0"/>
              <a:t>FemBloc Clinical Studies for Pre-Market Approval (PMA)</a:t>
            </a:r>
          </a:p>
        </p:txBody>
      </p:sp>
      <p:sp>
        <p:nvSpPr>
          <p:cNvPr id="46" name="Content Placeholder 2">
            <a:extLst>
              <a:ext uri="{FF2B5EF4-FFF2-40B4-BE49-F238E27FC236}">
                <a16:creationId xmlns:a16="http://schemas.microsoft.com/office/drawing/2014/main" id="{CE7077C3-8E10-0846-8F2F-838B3CCB2D61}"/>
              </a:ext>
            </a:extLst>
          </p:cNvPr>
          <p:cNvSpPr txBox="1">
            <a:spLocks/>
          </p:cNvSpPr>
          <p:nvPr/>
        </p:nvSpPr>
        <p:spPr>
          <a:xfrm>
            <a:off x="2808283" y="9001490"/>
            <a:ext cx="6355645" cy="41440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2700" marR="5080" lvl="0" indent="0" algn="ctr" defTabSz="914400" rtl="0" eaLnBrk="1" fontAlgn="auto" latinLnBrk="0" hangingPunct="1">
              <a:lnSpc>
                <a:spcPct val="100000"/>
              </a:lnSpc>
              <a:spcBef>
                <a:spcPts val="100"/>
              </a:spcBef>
              <a:spcAft>
                <a:spcPts val="0"/>
              </a:spcAft>
              <a:buClrTx/>
              <a:buSzTx/>
              <a:buFont typeface="Arial" panose="020B0604020202020204" pitchFamily="34" charset="0"/>
              <a:buNone/>
              <a:tabLst/>
              <a:defRPr/>
            </a:pPr>
            <a:r>
              <a:rPr kumimoji="0" lang="en-US" sz="1400" b="0" i="0" u="none" strike="noStrike" kern="1200" cap="none" spc="300" normalizeH="0" baseline="0" noProof="0" dirty="0">
                <a:ln>
                  <a:noFill/>
                </a:ln>
                <a:solidFill>
                  <a:srgbClr val="6865A3"/>
                </a:solidFill>
                <a:effectLst/>
                <a:uLnTx/>
                <a:uFillTx/>
                <a:latin typeface="Cambria" panose="02040503050406030204" pitchFamily="18" charset="0"/>
                <a:ea typeface="+mn-ea"/>
                <a:cs typeface="Calibri"/>
              </a:rPr>
              <a:t>SITE RECRUITMENT UNDERWAY</a:t>
            </a:r>
          </a:p>
          <a:p>
            <a:pPr marL="228600" marR="0" lvl="0" indent="-2286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endParaRPr kumimoji="0" lang="en-US" sz="1400" b="0" i="0" u="none" strike="noStrike" kern="1200" cap="none" spc="300" normalizeH="0" baseline="0" noProof="0" dirty="0">
              <a:ln>
                <a:noFill/>
              </a:ln>
              <a:solidFill>
                <a:srgbClr val="5C50A1"/>
              </a:solidFill>
              <a:effectLst/>
              <a:uLnTx/>
              <a:uFillTx/>
              <a:latin typeface="Cambria" panose="02040503050406030204" pitchFamily="18" charset="0"/>
              <a:ea typeface="+mn-ea"/>
              <a:cs typeface="+mn-cs"/>
            </a:endParaRPr>
          </a:p>
          <a:p>
            <a:pPr marL="228600" marR="0" lvl="0" indent="-2286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endParaRPr kumimoji="0" lang="en-US" sz="1400" b="0" i="0" u="none" strike="noStrike" kern="1200" cap="none" spc="300" normalizeH="0" baseline="0" noProof="0" dirty="0">
              <a:ln>
                <a:noFill/>
              </a:ln>
              <a:solidFill>
                <a:srgbClr val="5C50A1"/>
              </a:solidFill>
              <a:effectLst/>
              <a:uLnTx/>
              <a:uFillTx/>
              <a:latin typeface="Cambria" panose="02040503050406030204" pitchFamily="18" charset="0"/>
              <a:ea typeface="+mn-ea"/>
              <a:cs typeface="+mn-cs"/>
            </a:endParaRPr>
          </a:p>
        </p:txBody>
      </p:sp>
      <p:sp>
        <p:nvSpPr>
          <p:cNvPr id="53" name="Rectangle 52">
            <a:extLst>
              <a:ext uri="{FF2B5EF4-FFF2-40B4-BE49-F238E27FC236}">
                <a16:creationId xmlns:a16="http://schemas.microsoft.com/office/drawing/2014/main" id="{8BACE16D-0110-4443-A0E2-42AA891C2435}"/>
              </a:ext>
            </a:extLst>
          </p:cNvPr>
          <p:cNvSpPr/>
          <p:nvPr/>
        </p:nvSpPr>
        <p:spPr>
          <a:xfrm>
            <a:off x="283155" y="1479816"/>
            <a:ext cx="2651760" cy="966468"/>
          </a:xfrm>
          <a:prstGeom prst="rect">
            <a:avLst/>
          </a:prstGeom>
          <a:gradFill flip="none" rotWithShape="1">
            <a:gsLst>
              <a:gs pos="0">
                <a:srgbClr val="FEB643"/>
              </a:gs>
              <a:gs pos="100000">
                <a:srgbClr val="BA579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Cambria" panose="02040503050406030204"/>
                <a:ea typeface="+mn-ea"/>
                <a:cs typeface="+mn-cs"/>
              </a:rPr>
              <a:t>Early Clinical</a:t>
            </a:r>
            <a:endParaRPr kumimoji="0" lang="en-US" sz="1800" b="0" i="0" u="none" strike="noStrike" kern="1200" cap="none" spc="0" normalizeH="0" baseline="0" noProof="0" dirty="0">
              <a:ln>
                <a:noFill/>
              </a:ln>
              <a:solidFill>
                <a:srgbClr val="FFFFFF"/>
              </a:solidFill>
              <a:effectLst/>
              <a:uLnTx/>
              <a:uFillTx/>
              <a:latin typeface="Cambria" panose="02040503050406030204"/>
              <a:ea typeface="+mn-ea"/>
              <a:cs typeface="+mn-cs"/>
            </a:endParaRPr>
          </a:p>
        </p:txBody>
      </p:sp>
      <p:sp>
        <p:nvSpPr>
          <p:cNvPr id="55" name="Rectangle 54">
            <a:extLst>
              <a:ext uri="{FF2B5EF4-FFF2-40B4-BE49-F238E27FC236}">
                <a16:creationId xmlns:a16="http://schemas.microsoft.com/office/drawing/2014/main" id="{CFD57767-9B19-474D-8499-2C371BF19A4E}"/>
              </a:ext>
            </a:extLst>
          </p:cNvPr>
          <p:cNvSpPr/>
          <p:nvPr/>
        </p:nvSpPr>
        <p:spPr>
          <a:xfrm>
            <a:off x="3297774" y="1479816"/>
            <a:ext cx="2651760" cy="966468"/>
          </a:xfrm>
          <a:prstGeom prst="rect">
            <a:avLst/>
          </a:prstGeom>
          <a:gradFill flip="none" rotWithShape="1">
            <a:gsLst>
              <a:gs pos="0">
                <a:srgbClr val="7A41C3"/>
              </a:gs>
              <a:gs pos="100000">
                <a:srgbClr val="A43BB2"/>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Cambria" panose="02040503050406030204"/>
                <a:ea typeface="+mn-ea"/>
                <a:cs typeface="+mn-cs"/>
              </a:rPr>
              <a:t>Stage I: </a:t>
            </a:r>
            <a:r>
              <a:rPr kumimoji="0" lang="en-US" sz="1800" b="0" i="0" u="none" strike="noStrike" kern="1200" cap="none" spc="0" normalizeH="0" baseline="0" noProof="0" dirty="0">
                <a:ln>
                  <a:noFill/>
                </a:ln>
                <a:solidFill>
                  <a:srgbClr val="FFFFFF"/>
                </a:solidFill>
                <a:effectLst/>
                <a:uLnTx/>
                <a:uFillTx/>
                <a:latin typeface="Cambria" panose="02040503050406030204"/>
                <a:ea typeface="+mn-ea"/>
                <a:cs typeface="+mn-cs"/>
              </a:rPr>
              <a:t>Safety</a:t>
            </a:r>
            <a:br>
              <a:rPr kumimoji="0" lang="en-US" sz="1800" b="0" i="0" u="none" strike="noStrike" kern="1200" cap="none" spc="0" normalizeH="0" baseline="0" noProof="0" dirty="0">
                <a:ln>
                  <a:noFill/>
                </a:ln>
                <a:solidFill>
                  <a:srgbClr val="FFFFFF"/>
                </a:solidFill>
                <a:effectLst/>
                <a:uLnTx/>
                <a:uFillTx/>
                <a:latin typeface="Cambria" panose="02040503050406030204"/>
                <a:ea typeface="+mn-ea"/>
                <a:cs typeface="+mn-cs"/>
              </a:rPr>
            </a:br>
            <a:endParaRPr kumimoji="0" lang="en-US" sz="1100" b="0" i="0" u="none" strike="noStrike" kern="1200" cap="none" spc="0" normalizeH="0" baseline="0" noProof="0" dirty="0">
              <a:ln>
                <a:noFill/>
              </a:ln>
              <a:solidFill>
                <a:srgbClr val="FFFFFF"/>
              </a:solidFill>
              <a:effectLst/>
              <a:uLnTx/>
              <a:uFillTx/>
              <a:latin typeface="Cambria" panose="02040503050406030204"/>
              <a:ea typeface="+mn-ea"/>
              <a:cs typeface="+mn-cs"/>
            </a:endParaRPr>
          </a:p>
        </p:txBody>
      </p:sp>
      <p:sp>
        <p:nvSpPr>
          <p:cNvPr id="57" name="Rectangle 56">
            <a:extLst>
              <a:ext uri="{FF2B5EF4-FFF2-40B4-BE49-F238E27FC236}">
                <a16:creationId xmlns:a16="http://schemas.microsoft.com/office/drawing/2014/main" id="{5B5B0A68-0881-1740-A1C5-2F837B96CEB6}"/>
              </a:ext>
            </a:extLst>
          </p:cNvPr>
          <p:cNvSpPr>
            <a:spLocks/>
          </p:cNvSpPr>
          <p:nvPr/>
        </p:nvSpPr>
        <p:spPr>
          <a:xfrm>
            <a:off x="6281478" y="1473247"/>
            <a:ext cx="2671029" cy="966468"/>
          </a:xfrm>
          <a:prstGeom prst="rect">
            <a:avLst/>
          </a:prstGeom>
          <a:gradFill flip="none" rotWithShape="1">
            <a:gsLst>
              <a:gs pos="0">
                <a:srgbClr val="0599D5"/>
              </a:gs>
              <a:gs pos="100000">
                <a:srgbClr val="6153C6"/>
              </a:gs>
            </a:gsLst>
            <a:lin ang="108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Cambria" panose="02040503050406030204"/>
                <a:ea typeface="+mn-ea"/>
                <a:cs typeface="+mn-cs"/>
              </a:rPr>
              <a:t>Stage II: </a:t>
            </a:r>
            <a:r>
              <a:rPr kumimoji="0" lang="en-US" sz="1800" b="0" i="0" u="none" strike="noStrike" kern="1200" cap="none" spc="0" normalizeH="0" baseline="0" noProof="0" dirty="0">
                <a:ln>
                  <a:noFill/>
                </a:ln>
                <a:solidFill>
                  <a:srgbClr val="FFFFFF"/>
                </a:solidFill>
                <a:effectLst/>
                <a:uLnTx/>
                <a:uFillTx/>
                <a:latin typeface="Cambria" panose="02040503050406030204"/>
                <a:ea typeface="+mn-ea"/>
                <a:cs typeface="+mn-cs"/>
              </a:rPr>
              <a:t>Validation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Cambria" panose="02040503050406030204"/>
                <a:ea typeface="+mn-ea"/>
                <a:cs typeface="+mn-cs"/>
              </a:rPr>
              <a:t>(on-going)</a:t>
            </a: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64" name="Rectangle 63">
            <a:extLst>
              <a:ext uri="{FF2B5EF4-FFF2-40B4-BE49-F238E27FC236}">
                <a16:creationId xmlns:a16="http://schemas.microsoft.com/office/drawing/2014/main" id="{FBFAC06F-1538-0F4A-A2ED-7C120AA26A4A}"/>
              </a:ext>
            </a:extLst>
          </p:cNvPr>
          <p:cNvSpPr/>
          <p:nvPr/>
        </p:nvSpPr>
        <p:spPr>
          <a:xfrm>
            <a:off x="9296097" y="1479816"/>
            <a:ext cx="2651760" cy="966468"/>
          </a:xfrm>
          <a:prstGeom prst="rect">
            <a:avLst/>
          </a:prstGeom>
          <a:gradFill flip="none" rotWithShape="1">
            <a:gsLst>
              <a:gs pos="0">
                <a:srgbClr val="84CC0D"/>
              </a:gs>
              <a:gs pos="99000">
                <a:srgbClr val="0599D5"/>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Stage III: </a:t>
            </a:r>
            <a:r>
              <a:rPr kumimoji="0" lang="en-US" sz="1800" b="0"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Pivotal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Cambria" panose="02040503050406030204"/>
                <a:ea typeface="+mn-ea"/>
                <a:cs typeface="+mn-cs"/>
              </a:rPr>
              <a:t>(pending)</a:t>
            </a:r>
            <a:endParaRPr kumimoji="0" lang="en-US" sz="800" b="0" i="0" u="none" strike="noStrike" kern="1200" cap="none" spc="0" normalizeH="0" baseline="0" noProof="0" dirty="0">
              <a:ln>
                <a:noFill/>
              </a:ln>
              <a:solidFill>
                <a:srgbClr val="FFFFFF"/>
              </a:solidFill>
              <a:effectLst/>
              <a:uLnTx/>
              <a:uFillTx/>
              <a:latin typeface="Cambria" panose="02040503050406030204"/>
              <a:ea typeface="+mn-ea"/>
              <a:cs typeface="+mn-cs"/>
            </a:endParaRPr>
          </a:p>
        </p:txBody>
      </p:sp>
      <p:cxnSp>
        <p:nvCxnSpPr>
          <p:cNvPr id="74" name="Straight Arrow Connector 73">
            <a:extLst>
              <a:ext uri="{FF2B5EF4-FFF2-40B4-BE49-F238E27FC236}">
                <a16:creationId xmlns:a16="http://schemas.microsoft.com/office/drawing/2014/main" id="{50184D41-8612-DD4E-9004-42E45F5DA4FD}"/>
              </a:ext>
            </a:extLst>
          </p:cNvPr>
          <p:cNvCxnSpPr>
            <a:cxnSpLocks/>
          </p:cNvCxnSpPr>
          <p:nvPr/>
        </p:nvCxnSpPr>
        <p:spPr>
          <a:xfrm>
            <a:off x="5949534" y="3090186"/>
            <a:ext cx="298257" cy="0"/>
          </a:xfrm>
          <a:prstGeom prst="straightConnector1">
            <a:avLst/>
          </a:prstGeom>
          <a:noFill/>
          <a:ln w="34925" cap="flat" cmpd="sng" algn="ctr">
            <a:solidFill>
              <a:srgbClr val="6A3CC9"/>
            </a:solidFill>
            <a:prstDash val="solid"/>
            <a:round/>
            <a:tailEnd type="triangle" w="lg" len="med"/>
          </a:ln>
          <a:effectLst/>
        </p:spPr>
      </p:cxnSp>
      <p:cxnSp>
        <p:nvCxnSpPr>
          <p:cNvPr id="76" name="Straight Arrow Connector 75">
            <a:extLst>
              <a:ext uri="{FF2B5EF4-FFF2-40B4-BE49-F238E27FC236}">
                <a16:creationId xmlns:a16="http://schemas.microsoft.com/office/drawing/2014/main" id="{F78D5546-8D2B-CF4D-BE5B-D0AFF594A7E1}"/>
              </a:ext>
            </a:extLst>
          </p:cNvPr>
          <p:cNvCxnSpPr>
            <a:cxnSpLocks/>
          </p:cNvCxnSpPr>
          <p:nvPr/>
        </p:nvCxnSpPr>
        <p:spPr>
          <a:xfrm>
            <a:off x="2936170" y="3090186"/>
            <a:ext cx="298257" cy="0"/>
          </a:xfrm>
          <a:prstGeom prst="straightConnector1">
            <a:avLst/>
          </a:prstGeom>
          <a:noFill/>
          <a:ln w="34925" cap="flat" cmpd="sng" algn="ctr">
            <a:solidFill>
              <a:srgbClr val="6A3CC9"/>
            </a:solidFill>
            <a:prstDash val="solid"/>
            <a:round/>
            <a:tailEnd type="triangle" w="lg" len="med"/>
          </a:ln>
          <a:effectLst/>
        </p:spPr>
      </p:cxnSp>
      <p:cxnSp>
        <p:nvCxnSpPr>
          <p:cNvPr id="77" name="Straight Arrow Connector 76">
            <a:extLst>
              <a:ext uri="{FF2B5EF4-FFF2-40B4-BE49-F238E27FC236}">
                <a16:creationId xmlns:a16="http://schemas.microsoft.com/office/drawing/2014/main" id="{B4633674-F86C-F942-841F-C37C051E1174}"/>
              </a:ext>
            </a:extLst>
          </p:cNvPr>
          <p:cNvCxnSpPr>
            <a:cxnSpLocks/>
          </p:cNvCxnSpPr>
          <p:nvPr/>
        </p:nvCxnSpPr>
        <p:spPr>
          <a:xfrm>
            <a:off x="8952507" y="3090186"/>
            <a:ext cx="298257" cy="0"/>
          </a:xfrm>
          <a:prstGeom prst="straightConnector1">
            <a:avLst/>
          </a:prstGeom>
          <a:noFill/>
          <a:ln w="34925" cap="flat" cmpd="sng" algn="ctr">
            <a:solidFill>
              <a:srgbClr val="6A3CC9"/>
            </a:solidFill>
            <a:prstDash val="solid"/>
            <a:round/>
            <a:tailEnd type="triangle" w="lg" len="med"/>
          </a:ln>
          <a:effectLst/>
        </p:spPr>
      </p:cxnSp>
      <p:sp>
        <p:nvSpPr>
          <p:cNvPr id="2" name="Slide Number Placeholder 1">
            <a:extLst>
              <a:ext uri="{FF2B5EF4-FFF2-40B4-BE49-F238E27FC236}">
                <a16:creationId xmlns:a16="http://schemas.microsoft.com/office/drawing/2014/main" id="{52235D01-FC5A-4A9B-9929-AEF3393DE0C2}"/>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478E0B-7401-2D44-B6B4-9519A67BAE3C}" type="slidenum">
              <a:rPr kumimoji="0" lang="en-US" sz="1200" b="0" i="0" u="none" strike="noStrike" kern="1200" cap="none" spc="0" normalizeH="0" baseline="0" noProof="0" smtClean="0">
                <a:ln>
                  <a:noFill/>
                </a:ln>
                <a:solidFill>
                  <a:srgbClr val="5C50A1"/>
                </a:solidFill>
                <a:effectLst/>
                <a:uLnTx/>
                <a:uFillTx/>
                <a:latin typeface="Cambria" panose="02040503050406030204" pitchFamily="18"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srgbClr val="5C50A1"/>
              </a:solidFill>
              <a:effectLst/>
              <a:uLnTx/>
              <a:uFillTx/>
              <a:latin typeface="Cambria" panose="02040503050406030204" pitchFamily="18" charset="0"/>
              <a:ea typeface="+mn-ea"/>
              <a:cs typeface="+mn-cs"/>
            </a:endParaRPr>
          </a:p>
        </p:txBody>
      </p:sp>
      <p:sp>
        <p:nvSpPr>
          <p:cNvPr id="21" name="TextBox 20">
            <a:extLst>
              <a:ext uri="{FF2B5EF4-FFF2-40B4-BE49-F238E27FC236}">
                <a16:creationId xmlns:a16="http://schemas.microsoft.com/office/drawing/2014/main" id="{0EE98061-1351-416E-9469-DDC986231C3B}"/>
              </a:ext>
            </a:extLst>
          </p:cNvPr>
          <p:cNvSpPr txBox="1"/>
          <p:nvPr/>
        </p:nvSpPr>
        <p:spPr>
          <a:xfrm>
            <a:off x="318686" y="2639955"/>
            <a:ext cx="397566" cy="338554"/>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5C50A1"/>
                </a:solidFill>
                <a:effectLst/>
                <a:uLnTx/>
                <a:uFillTx/>
                <a:latin typeface="Cambria" panose="02040503050406030204" pitchFamily="18" charset="0"/>
                <a:ea typeface="MS PGothic" charset="0"/>
                <a:cs typeface="+mn-cs"/>
              </a:rPr>
              <a:t>✔</a:t>
            </a:r>
          </a:p>
        </p:txBody>
      </p:sp>
      <p:sp>
        <p:nvSpPr>
          <p:cNvPr id="23" name="TextBox 22">
            <a:extLst>
              <a:ext uri="{FF2B5EF4-FFF2-40B4-BE49-F238E27FC236}">
                <a16:creationId xmlns:a16="http://schemas.microsoft.com/office/drawing/2014/main" id="{01D1F64D-AA56-47A3-95C7-2ACEBF388DEF}"/>
              </a:ext>
            </a:extLst>
          </p:cNvPr>
          <p:cNvSpPr txBox="1"/>
          <p:nvPr/>
        </p:nvSpPr>
        <p:spPr>
          <a:xfrm>
            <a:off x="3297774" y="2603182"/>
            <a:ext cx="397566" cy="338554"/>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5C50A1"/>
                </a:solidFill>
                <a:effectLst/>
                <a:uLnTx/>
                <a:uFillTx/>
                <a:latin typeface="Cambria" panose="02040503050406030204" pitchFamily="18" charset="0"/>
                <a:ea typeface="MS PGothic" charset="0"/>
                <a:cs typeface="+mn-cs"/>
              </a:rPr>
              <a:t>✔</a:t>
            </a:r>
          </a:p>
        </p:txBody>
      </p:sp>
      <p:sp>
        <p:nvSpPr>
          <p:cNvPr id="5" name="TextBox 4">
            <a:extLst>
              <a:ext uri="{FF2B5EF4-FFF2-40B4-BE49-F238E27FC236}">
                <a16:creationId xmlns:a16="http://schemas.microsoft.com/office/drawing/2014/main" id="{1053A658-1238-B45E-6E81-455B059ECE45}"/>
              </a:ext>
            </a:extLst>
          </p:cNvPr>
          <p:cNvSpPr txBox="1"/>
          <p:nvPr/>
        </p:nvSpPr>
        <p:spPr>
          <a:xfrm>
            <a:off x="6428611" y="5322177"/>
            <a:ext cx="2376762" cy="478977"/>
          </a:xfrm>
          <a:prstGeom prst="rect">
            <a:avLst/>
          </a:prstGeom>
          <a:solidFill>
            <a:schemeClr val="bg2">
              <a:lumMod val="60000"/>
              <a:lumOff val="40000"/>
            </a:schemeClr>
          </a:solidFill>
        </p:spPr>
        <p:txBody>
          <a:bodyPr wrap="square" rtlCol="0">
            <a:spAutoFit/>
          </a:bodyPr>
          <a:lstStyle/>
          <a:p>
            <a:pPr marR="0" lvl="0" algn="ctr" defTabSz="914400" rtl="0" eaLnBrk="1" fontAlgn="t" latinLnBrk="0" hangingPunct="1">
              <a:lnSpc>
                <a:spcPts val="1480"/>
              </a:lnSpc>
              <a:spcBef>
                <a:spcPts val="0"/>
              </a:spcBef>
              <a:spcAft>
                <a:spcPts val="1200"/>
              </a:spcAft>
              <a:buClrTx/>
              <a:buSzTx/>
              <a:tabLst/>
              <a:defRPr/>
            </a:pPr>
            <a:r>
              <a:rPr lang="en-US" sz="1300" b="1" dirty="0">
                <a:solidFill>
                  <a:srgbClr val="000000">
                    <a:lumMod val="75000"/>
                    <a:lumOff val="25000"/>
                  </a:srgbClr>
                </a:solidFill>
                <a:latin typeface="Cambria" panose="02040503050406030204" pitchFamily="18" charset="0"/>
                <a:cs typeface="Calibri Light" panose="020F0302020204030204" pitchFamily="34" charset="0"/>
              </a:rPr>
              <a:t>ENROLLMENT COMPLETION EXPECTED Q3 2022</a:t>
            </a:r>
            <a:endParaRPr kumimoji="0" lang="en-US" sz="1300" b="1" i="0" strike="noStrike" kern="1200" cap="none" spc="0" normalizeH="0" baseline="0" noProof="0" dirty="0">
              <a:ln>
                <a:noFill/>
              </a:ln>
              <a:solidFill>
                <a:srgbClr val="000000">
                  <a:lumMod val="75000"/>
                  <a:lumOff val="25000"/>
                </a:srgbClr>
              </a:solidFill>
              <a:effectLst/>
              <a:uLnTx/>
              <a:uFillTx/>
              <a:latin typeface="Cambria" panose="02040503050406030204" pitchFamily="18" charset="0"/>
              <a:ea typeface="+mn-ea"/>
              <a:cs typeface="Calibri Light" panose="020F0302020204030204" pitchFamily="34" charset="0"/>
            </a:endParaRPr>
          </a:p>
        </p:txBody>
      </p:sp>
      <p:sp>
        <p:nvSpPr>
          <p:cNvPr id="25" name="TextBox 24">
            <a:extLst>
              <a:ext uri="{FF2B5EF4-FFF2-40B4-BE49-F238E27FC236}">
                <a16:creationId xmlns:a16="http://schemas.microsoft.com/office/drawing/2014/main" id="{CCE9DF7A-B893-0444-8815-0FA324E5D2AF}"/>
              </a:ext>
            </a:extLst>
          </p:cNvPr>
          <p:cNvSpPr txBox="1"/>
          <p:nvPr/>
        </p:nvSpPr>
        <p:spPr>
          <a:xfrm>
            <a:off x="9433596" y="4097649"/>
            <a:ext cx="2376762" cy="286617"/>
          </a:xfrm>
          <a:prstGeom prst="rect">
            <a:avLst/>
          </a:prstGeom>
          <a:solidFill>
            <a:schemeClr val="bg2">
              <a:lumMod val="60000"/>
              <a:lumOff val="40000"/>
            </a:schemeClr>
          </a:solidFill>
        </p:spPr>
        <p:txBody>
          <a:bodyPr wrap="square" rtlCol="0">
            <a:spAutoFit/>
          </a:bodyPr>
          <a:lstStyle/>
          <a:p>
            <a:pPr marR="0" lvl="0" algn="ctr" defTabSz="914400" rtl="0" eaLnBrk="1" fontAlgn="t" latinLnBrk="0" hangingPunct="1">
              <a:lnSpc>
                <a:spcPts val="1480"/>
              </a:lnSpc>
              <a:spcBef>
                <a:spcPts val="0"/>
              </a:spcBef>
              <a:spcAft>
                <a:spcPts val="1200"/>
              </a:spcAft>
              <a:buClrTx/>
              <a:buSzTx/>
              <a:tabLst/>
              <a:defRPr/>
            </a:pPr>
            <a:r>
              <a:rPr kumimoji="0" lang="en-US" sz="1300" b="1" strike="noStrike" kern="1200" cap="none" spc="-5" normalizeH="0" baseline="0" noProof="0" dirty="0">
                <a:ln>
                  <a:noFill/>
                </a:ln>
                <a:solidFill>
                  <a:srgbClr val="000000">
                    <a:lumMod val="75000"/>
                    <a:lumOff val="25000"/>
                  </a:srgbClr>
                </a:solidFill>
                <a:effectLst/>
                <a:uLnTx/>
                <a:uFillTx/>
                <a:latin typeface="Cambria" panose="02040503050406030204" pitchFamily="18" charset="0"/>
                <a:ea typeface="+mn-ea"/>
                <a:cs typeface="Calibri" panose="020F0502020204030204" pitchFamily="34" charset="0"/>
              </a:rPr>
              <a:t>FILE IDE EXPECTED Q1 2023</a:t>
            </a:r>
            <a:endParaRPr kumimoji="0" lang="en-US" sz="1300" b="1" i="0" strike="noStrike" kern="1200" cap="none" spc="0" normalizeH="0" baseline="0" noProof="0" dirty="0">
              <a:ln>
                <a:noFill/>
              </a:ln>
              <a:solidFill>
                <a:srgbClr val="000000">
                  <a:lumMod val="75000"/>
                  <a:lumOff val="25000"/>
                </a:srgbClr>
              </a:solidFill>
              <a:effectLst/>
              <a:uLnTx/>
              <a:uFillTx/>
              <a:latin typeface="Cambria" panose="02040503050406030204" pitchFamily="18" charset="0"/>
              <a:ea typeface="+mn-ea"/>
              <a:cs typeface="Calibri Light" panose="020F0302020204030204" pitchFamily="34" charset="0"/>
            </a:endParaRPr>
          </a:p>
        </p:txBody>
      </p:sp>
    </p:spTree>
    <p:extLst>
      <p:ext uri="{BB962C8B-B14F-4D97-AF65-F5344CB8AC3E}">
        <p14:creationId xmlns:p14="http://schemas.microsoft.com/office/powerpoint/2010/main" val="35044783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a:extLst>
              <a:ext uri="{FF2B5EF4-FFF2-40B4-BE49-F238E27FC236}">
                <a16:creationId xmlns:a16="http://schemas.microsoft.com/office/drawing/2014/main" id="{771BA013-47D1-5C4F-9479-89594D8EC954}"/>
              </a:ext>
            </a:extLst>
          </p:cNvPr>
          <p:cNvGraphicFramePr/>
          <p:nvPr/>
        </p:nvGraphicFramePr>
        <p:xfrm>
          <a:off x="-140533" y="1787936"/>
          <a:ext cx="11966773" cy="4812446"/>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40064B0D-A815-2D4D-905E-F0630D344FB2}"/>
              </a:ext>
            </a:extLst>
          </p:cNvPr>
          <p:cNvSpPr txBox="1"/>
          <p:nvPr/>
        </p:nvSpPr>
        <p:spPr>
          <a:xfrm>
            <a:off x="1075724" y="1774824"/>
            <a:ext cx="515511" cy="340519"/>
          </a:xfrm>
          <a:prstGeom prst="wedgeRoundRectCallout">
            <a:avLst/>
          </a:prstGeom>
          <a:solidFill>
            <a:srgbClr val="EEEFF6"/>
          </a:solidFill>
          <a:ln>
            <a:noFill/>
          </a:ln>
          <a:effectLst/>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666666"/>
                </a:solidFill>
                <a:effectLst/>
                <a:uLnTx/>
                <a:uFillTx/>
                <a:latin typeface="Cambria" panose="02040503050406030204" pitchFamily="18" charset="0"/>
                <a:ea typeface="+mn-ea"/>
                <a:cs typeface="+mn-cs"/>
              </a:rPr>
              <a:t>165</a:t>
            </a:r>
          </a:p>
        </p:txBody>
      </p:sp>
      <p:sp>
        <p:nvSpPr>
          <p:cNvPr id="9" name="TextBox 8">
            <a:extLst>
              <a:ext uri="{FF2B5EF4-FFF2-40B4-BE49-F238E27FC236}">
                <a16:creationId xmlns:a16="http://schemas.microsoft.com/office/drawing/2014/main" id="{91F4F843-01D7-9444-96AE-37469F6241F1}"/>
              </a:ext>
            </a:extLst>
          </p:cNvPr>
          <p:cNvSpPr txBox="1"/>
          <p:nvPr/>
        </p:nvSpPr>
        <p:spPr>
          <a:xfrm>
            <a:off x="1694112" y="4803618"/>
            <a:ext cx="413105" cy="340519"/>
          </a:xfrm>
          <a:prstGeom prst="wedgeRoundRectCallout">
            <a:avLst/>
          </a:prstGeom>
          <a:solidFill>
            <a:srgbClr val="EEEFF6"/>
          </a:solidFill>
          <a:ln>
            <a:noFill/>
          </a:ln>
          <a:effectLst/>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666666"/>
                </a:solidFill>
                <a:effectLst/>
                <a:uLnTx/>
                <a:uFillTx/>
                <a:latin typeface="Cambria" panose="02040503050406030204" pitchFamily="18" charset="0"/>
                <a:ea typeface="+mn-ea"/>
                <a:cs typeface="+mn-cs"/>
              </a:rPr>
              <a:t>27</a:t>
            </a:r>
          </a:p>
        </p:txBody>
      </p:sp>
      <p:sp>
        <p:nvSpPr>
          <p:cNvPr id="10" name="TextBox 9">
            <a:extLst>
              <a:ext uri="{FF2B5EF4-FFF2-40B4-BE49-F238E27FC236}">
                <a16:creationId xmlns:a16="http://schemas.microsoft.com/office/drawing/2014/main" id="{789AE7F6-79B5-AD44-91E9-F96FCBFD68FC}"/>
              </a:ext>
            </a:extLst>
          </p:cNvPr>
          <p:cNvSpPr txBox="1"/>
          <p:nvPr/>
        </p:nvSpPr>
        <p:spPr>
          <a:xfrm>
            <a:off x="2249457" y="4194159"/>
            <a:ext cx="413105" cy="340519"/>
          </a:xfrm>
          <a:prstGeom prst="wedgeRoundRectCallout">
            <a:avLst/>
          </a:prstGeom>
          <a:solidFill>
            <a:srgbClr val="EEEFF6"/>
          </a:solidFill>
          <a:ln>
            <a:noFill/>
          </a:ln>
          <a:effectLst/>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666666"/>
                </a:solidFill>
                <a:effectLst/>
                <a:uLnTx/>
                <a:uFillTx/>
                <a:latin typeface="Cambria" panose="02040503050406030204" pitchFamily="18" charset="0"/>
                <a:ea typeface="+mn-ea"/>
                <a:cs typeface="+mn-cs"/>
              </a:rPr>
              <a:t>53</a:t>
            </a:r>
          </a:p>
        </p:txBody>
      </p:sp>
      <p:sp>
        <p:nvSpPr>
          <p:cNvPr id="11" name="TextBox 10">
            <a:extLst>
              <a:ext uri="{FF2B5EF4-FFF2-40B4-BE49-F238E27FC236}">
                <a16:creationId xmlns:a16="http://schemas.microsoft.com/office/drawing/2014/main" id="{B127A032-EBCC-7844-86D5-38E0613C9C47}"/>
              </a:ext>
            </a:extLst>
          </p:cNvPr>
          <p:cNvSpPr txBox="1"/>
          <p:nvPr/>
        </p:nvSpPr>
        <p:spPr>
          <a:xfrm>
            <a:off x="2826158" y="5223619"/>
            <a:ext cx="314270" cy="337542"/>
          </a:xfrm>
          <a:prstGeom prst="wedgeRoundRectCallout">
            <a:avLst/>
          </a:prstGeom>
          <a:solidFill>
            <a:srgbClr val="EEEFF6"/>
          </a:solidFill>
          <a:ln>
            <a:noFill/>
          </a:ln>
          <a:effectLst/>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666666"/>
                </a:solidFill>
                <a:effectLst/>
                <a:uLnTx/>
                <a:uFillTx/>
                <a:latin typeface="Cambria" panose="02040503050406030204" pitchFamily="18" charset="0"/>
                <a:ea typeface="+mn-ea"/>
                <a:cs typeface="+mn-cs"/>
              </a:rPr>
              <a:t>8</a:t>
            </a:r>
          </a:p>
        </p:txBody>
      </p:sp>
      <p:sp>
        <p:nvSpPr>
          <p:cNvPr id="12" name="TextBox 11">
            <a:extLst>
              <a:ext uri="{FF2B5EF4-FFF2-40B4-BE49-F238E27FC236}">
                <a16:creationId xmlns:a16="http://schemas.microsoft.com/office/drawing/2014/main" id="{4ED1C828-26F9-1147-8EFE-8ABB8A8071D2}"/>
              </a:ext>
            </a:extLst>
          </p:cNvPr>
          <p:cNvSpPr txBox="1"/>
          <p:nvPr/>
        </p:nvSpPr>
        <p:spPr>
          <a:xfrm>
            <a:off x="3355865" y="5347072"/>
            <a:ext cx="333780" cy="337542"/>
          </a:xfrm>
          <a:prstGeom prst="wedgeRoundRectCallout">
            <a:avLst/>
          </a:prstGeom>
          <a:solidFill>
            <a:srgbClr val="EEEFF6"/>
          </a:solidFill>
          <a:ln>
            <a:noFill/>
          </a:ln>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666666"/>
                </a:solidFill>
                <a:effectLst/>
                <a:uLnTx/>
                <a:uFillTx/>
                <a:latin typeface="Cambria" panose="02040503050406030204" pitchFamily="18" charset="0"/>
                <a:ea typeface="+mn-ea"/>
                <a:cs typeface="+mn-cs"/>
              </a:rPr>
              <a:t>2</a:t>
            </a:r>
          </a:p>
        </p:txBody>
      </p:sp>
      <p:sp>
        <p:nvSpPr>
          <p:cNvPr id="13" name="TextBox 12">
            <a:extLst>
              <a:ext uri="{FF2B5EF4-FFF2-40B4-BE49-F238E27FC236}">
                <a16:creationId xmlns:a16="http://schemas.microsoft.com/office/drawing/2014/main" id="{DAEE985E-A41F-F447-851C-6EAB30B9D7CE}"/>
              </a:ext>
            </a:extLst>
          </p:cNvPr>
          <p:cNvSpPr txBox="1"/>
          <p:nvPr/>
        </p:nvSpPr>
        <p:spPr>
          <a:xfrm>
            <a:off x="3912043" y="5379413"/>
            <a:ext cx="314270" cy="337542"/>
          </a:xfrm>
          <a:prstGeom prst="wedgeRoundRectCallout">
            <a:avLst/>
          </a:prstGeom>
          <a:solidFill>
            <a:srgbClr val="EEEFF6"/>
          </a:solidFill>
          <a:ln>
            <a:noFill/>
          </a:ln>
          <a:effectLst/>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666666"/>
                </a:solidFill>
                <a:effectLst/>
                <a:uLnTx/>
                <a:uFillTx/>
                <a:latin typeface="Cambria" panose="02040503050406030204" pitchFamily="18" charset="0"/>
                <a:ea typeface="+mn-ea"/>
                <a:cs typeface="+mn-cs"/>
              </a:rPr>
              <a:t>2</a:t>
            </a:r>
          </a:p>
        </p:txBody>
      </p:sp>
      <p:sp>
        <p:nvSpPr>
          <p:cNvPr id="14" name="TextBox 13">
            <a:extLst>
              <a:ext uri="{FF2B5EF4-FFF2-40B4-BE49-F238E27FC236}">
                <a16:creationId xmlns:a16="http://schemas.microsoft.com/office/drawing/2014/main" id="{07401D8C-58B4-B44E-93B2-367FEA693B60}"/>
              </a:ext>
            </a:extLst>
          </p:cNvPr>
          <p:cNvSpPr txBox="1"/>
          <p:nvPr/>
        </p:nvSpPr>
        <p:spPr>
          <a:xfrm>
            <a:off x="4461302" y="5347072"/>
            <a:ext cx="314270" cy="337542"/>
          </a:xfrm>
          <a:prstGeom prst="wedgeRoundRectCallout">
            <a:avLst/>
          </a:prstGeom>
          <a:solidFill>
            <a:srgbClr val="EEEFF6"/>
          </a:solidFill>
          <a:ln>
            <a:noFill/>
          </a:ln>
          <a:effectLst/>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666666"/>
                </a:solidFill>
                <a:effectLst/>
                <a:uLnTx/>
                <a:uFillTx/>
                <a:latin typeface="Cambria" panose="02040503050406030204" pitchFamily="18" charset="0"/>
                <a:ea typeface="+mn-ea"/>
                <a:cs typeface="+mn-cs"/>
              </a:rPr>
              <a:t>3</a:t>
            </a:r>
          </a:p>
        </p:txBody>
      </p:sp>
      <p:sp>
        <p:nvSpPr>
          <p:cNvPr id="15" name="TextBox 14">
            <a:extLst>
              <a:ext uri="{FF2B5EF4-FFF2-40B4-BE49-F238E27FC236}">
                <a16:creationId xmlns:a16="http://schemas.microsoft.com/office/drawing/2014/main" id="{1583817B-7794-3142-A2B5-572CDA921942}"/>
              </a:ext>
            </a:extLst>
          </p:cNvPr>
          <p:cNvSpPr txBox="1"/>
          <p:nvPr/>
        </p:nvSpPr>
        <p:spPr>
          <a:xfrm>
            <a:off x="4997970" y="5277815"/>
            <a:ext cx="314270" cy="337542"/>
          </a:xfrm>
          <a:prstGeom prst="wedgeRoundRectCallout">
            <a:avLst/>
          </a:prstGeom>
          <a:solidFill>
            <a:srgbClr val="EEEFF6"/>
          </a:solidFill>
          <a:ln>
            <a:noFill/>
          </a:ln>
          <a:effectLst/>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666666"/>
                </a:solidFill>
                <a:effectLst/>
                <a:uLnTx/>
                <a:uFillTx/>
                <a:latin typeface="Cambria" panose="02040503050406030204" pitchFamily="18" charset="0"/>
                <a:ea typeface="+mn-ea"/>
                <a:cs typeface="+mn-cs"/>
              </a:rPr>
              <a:t>5</a:t>
            </a:r>
          </a:p>
        </p:txBody>
      </p:sp>
      <p:sp>
        <p:nvSpPr>
          <p:cNvPr id="16" name="TextBox 15">
            <a:extLst>
              <a:ext uri="{FF2B5EF4-FFF2-40B4-BE49-F238E27FC236}">
                <a16:creationId xmlns:a16="http://schemas.microsoft.com/office/drawing/2014/main" id="{66D60EEF-D2E7-4D42-9CC9-33AC94EC0997}"/>
              </a:ext>
            </a:extLst>
          </p:cNvPr>
          <p:cNvSpPr txBox="1"/>
          <p:nvPr/>
        </p:nvSpPr>
        <p:spPr>
          <a:xfrm>
            <a:off x="7704445" y="5021391"/>
            <a:ext cx="413105" cy="340519"/>
          </a:xfrm>
          <a:prstGeom prst="wedgeRoundRectCallout">
            <a:avLst/>
          </a:prstGeom>
          <a:solidFill>
            <a:srgbClr val="EEEFF6"/>
          </a:solidFill>
          <a:ln>
            <a:noFill/>
          </a:ln>
          <a:effectLst/>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666666"/>
                </a:solidFill>
                <a:effectLst/>
                <a:uLnTx/>
                <a:uFillTx/>
                <a:latin typeface="Cambria" panose="02040503050406030204" pitchFamily="18" charset="0"/>
                <a:ea typeface="+mn-ea"/>
                <a:cs typeface="+mn-cs"/>
              </a:rPr>
              <a:t>12</a:t>
            </a:r>
          </a:p>
        </p:txBody>
      </p:sp>
      <p:sp>
        <p:nvSpPr>
          <p:cNvPr id="17" name="TextBox 16">
            <a:extLst>
              <a:ext uri="{FF2B5EF4-FFF2-40B4-BE49-F238E27FC236}">
                <a16:creationId xmlns:a16="http://schemas.microsoft.com/office/drawing/2014/main" id="{13DC9AC5-BE59-F84B-8C1E-01FC3C7A23DD}"/>
              </a:ext>
            </a:extLst>
          </p:cNvPr>
          <p:cNvSpPr txBox="1"/>
          <p:nvPr/>
        </p:nvSpPr>
        <p:spPr>
          <a:xfrm>
            <a:off x="11007940" y="5191651"/>
            <a:ext cx="333780" cy="401479"/>
          </a:xfrm>
          <a:prstGeom prst="wedgeRoundRectCallout">
            <a:avLst/>
          </a:prstGeom>
          <a:solidFill>
            <a:srgbClr val="EEEFF6"/>
          </a:solidFill>
          <a:ln>
            <a:noFill/>
          </a:ln>
          <a:effectLst/>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666666"/>
                </a:solidFill>
                <a:effectLst/>
                <a:uLnTx/>
                <a:uFillTx/>
                <a:latin typeface="Calibri"/>
                <a:ea typeface="+mn-ea"/>
                <a:cs typeface="+mn-cs"/>
              </a:rPr>
              <a:t>1</a:t>
            </a:r>
          </a:p>
        </p:txBody>
      </p:sp>
      <p:sp>
        <p:nvSpPr>
          <p:cNvPr id="18" name="TextBox 17">
            <a:extLst>
              <a:ext uri="{FF2B5EF4-FFF2-40B4-BE49-F238E27FC236}">
                <a16:creationId xmlns:a16="http://schemas.microsoft.com/office/drawing/2014/main" id="{02B06C47-1533-EB47-800B-E28BBFE4EF73}"/>
              </a:ext>
            </a:extLst>
          </p:cNvPr>
          <p:cNvSpPr txBox="1"/>
          <p:nvPr/>
        </p:nvSpPr>
        <p:spPr>
          <a:xfrm>
            <a:off x="843608" y="6031598"/>
            <a:ext cx="102038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srgbClr val="666666"/>
                </a:solidFill>
                <a:effectLst/>
                <a:uLnTx/>
                <a:uFillTx/>
                <a:latin typeface="Cambria" panose="02040503050406030204" pitchFamily="18" charset="0"/>
                <a:ea typeface="+mn-ea"/>
                <a:cs typeface="+mn-cs"/>
              </a:rPr>
              <a:t>FemBloc</a:t>
            </a:r>
            <a:r>
              <a:rPr kumimoji="0" lang="en-US" sz="1000" b="0" i="0" u="none" strike="noStrike" kern="1200" cap="none" spc="0" normalizeH="0" baseline="0" noProof="0" dirty="0">
                <a:ln>
                  <a:noFill/>
                </a:ln>
                <a:solidFill>
                  <a:srgbClr val="666666"/>
                </a:solidFill>
                <a:effectLst/>
                <a:uLnTx/>
                <a:uFillTx/>
                <a:latin typeface="Cambria" panose="02040503050406030204" pitchFamily="18" charset="0"/>
                <a:ea typeface="+mn-ea"/>
                <a:cs typeface="+mn-cs"/>
              </a:rPr>
              <a:t> Treatment</a:t>
            </a:r>
          </a:p>
        </p:txBody>
      </p:sp>
      <p:sp>
        <p:nvSpPr>
          <p:cNvPr id="19" name="TextBox 18">
            <a:extLst>
              <a:ext uri="{FF2B5EF4-FFF2-40B4-BE49-F238E27FC236}">
                <a16:creationId xmlns:a16="http://schemas.microsoft.com/office/drawing/2014/main" id="{CEEB2553-304C-664E-BC91-C2B23485D5D2}"/>
              </a:ext>
            </a:extLst>
          </p:cNvPr>
          <p:cNvSpPr txBox="1"/>
          <p:nvPr/>
        </p:nvSpPr>
        <p:spPr>
          <a:xfrm>
            <a:off x="10872810" y="6093001"/>
            <a:ext cx="705641" cy="220573"/>
          </a:xfrm>
          <a:prstGeom prst="rect">
            <a:avLst/>
          </a:prstGeom>
          <a:noFill/>
        </p:spPr>
        <p:txBody>
          <a:bodyPr wrap="none" rtlCol="0">
            <a:spAutoFit/>
          </a:bodyPr>
          <a:lstStyle/>
          <a:p>
            <a:pPr marL="0" marR="0" lvl="0" indent="0" algn="ctr" defTabSz="914400" rtl="0" eaLnBrk="1" fontAlgn="auto" latinLnBrk="0" hangingPunct="1">
              <a:lnSpc>
                <a:spcPts val="104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666666"/>
                </a:solidFill>
                <a:effectLst/>
                <a:uLnTx/>
                <a:uFillTx/>
                <a:latin typeface="Cambria" panose="02040503050406030204" pitchFamily="18" charset="0"/>
                <a:ea typeface="+mn-ea"/>
                <a:cs typeface="+mn-cs"/>
              </a:rPr>
              <a:t>(90 days)</a:t>
            </a:r>
          </a:p>
        </p:txBody>
      </p:sp>
      <p:sp>
        <p:nvSpPr>
          <p:cNvPr id="2" name="Title 1">
            <a:extLst>
              <a:ext uri="{FF2B5EF4-FFF2-40B4-BE49-F238E27FC236}">
                <a16:creationId xmlns:a16="http://schemas.microsoft.com/office/drawing/2014/main" id="{96A887A1-6703-CA4E-AA9A-16E04EA99300}"/>
              </a:ext>
            </a:extLst>
          </p:cNvPr>
          <p:cNvSpPr>
            <a:spLocks noGrp="1"/>
          </p:cNvSpPr>
          <p:nvPr>
            <p:ph type="title"/>
          </p:nvPr>
        </p:nvSpPr>
        <p:spPr>
          <a:xfrm>
            <a:off x="212035" y="258780"/>
            <a:ext cx="11366416" cy="688423"/>
          </a:xfrm>
        </p:spPr>
        <p:txBody>
          <a:bodyPr/>
          <a:lstStyle/>
          <a:p>
            <a:r>
              <a:rPr lang="en-US" dirty="0" err="1"/>
              <a:t>FemBloc</a:t>
            </a:r>
            <a:r>
              <a:rPr lang="en-US" dirty="0"/>
              <a:t>: Majority AEs Were Mild and Occurred at Time of Procedure (n = 183 subjects)</a:t>
            </a:r>
          </a:p>
        </p:txBody>
      </p:sp>
      <p:sp>
        <p:nvSpPr>
          <p:cNvPr id="20" name="TextBox 19">
            <a:extLst>
              <a:ext uri="{FF2B5EF4-FFF2-40B4-BE49-F238E27FC236}">
                <a16:creationId xmlns:a16="http://schemas.microsoft.com/office/drawing/2014/main" id="{3E300BF0-8F7C-490A-941B-4E19CEF72E69}"/>
              </a:ext>
            </a:extLst>
          </p:cNvPr>
          <p:cNvSpPr txBox="1"/>
          <p:nvPr/>
        </p:nvSpPr>
        <p:spPr>
          <a:xfrm>
            <a:off x="2657334" y="6431708"/>
            <a:ext cx="7172466" cy="307777"/>
          </a:xfrm>
          <a:prstGeom prst="rect">
            <a:avLst/>
          </a:prstGeom>
          <a:solidFill>
            <a:schemeClr val="bg2">
              <a:lumMod val="20000"/>
              <a:lumOff val="80000"/>
            </a:schemeClr>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FFFFFF">
                    <a:lumMod val="50000"/>
                  </a:srgbClr>
                </a:solidFill>
                <a:effectLst/>
                <a:uLnTx/>
                <a:uFillTx/>
                <a:latin typeface="Cambria" panose="02040503050406030204" pitchFamily="18" charset="0"/>
                <a:ea typeface="+mn-ea"/>
                <a:cs typeface="+mn-cs"/>
              </a:rPr>
              <a:t>Patients are being followed for 5 years, with first subjects approaching 4-year follow-up</a:t>
            </a:r>
          </a:p>
        </p:txBody>
      </p:sp>
      <p:sp>
        <p:nvSpPr>
          <p:cNvPr id="26" name="Rectangle 25">
            <a:extLst>
              <a:ext uri="{FF2B5EF4-FFF2-40B4-BE49-F238E27FC236}">
                <a16:creationId xmlns:a16="http://schemas.microsoft.com/office/drawing/2014/main" id="{9771F2FA-9805-164D-A83A-DA79DF22BD4B}"/>
              </a:ext>
            </a:extLst>
          </p:cNvPr>
          <p:cNvSpPr/>
          <p:nvPr/>
        </p:nvSpPr>
        <p:spPr>
          <a:xfrm>
            <a:off x="2540000" y="1667200"/>
            <a:ext cx="9113786" cy="3825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B4EE1930-74CF-054B-B0D9-ECF326E1E56B}"/>
              </a:ext>
            </a:extLst>
          </p:cNvPr>
          <p:cNvSpPr txBox="1"/>
          <p:nvPr/>
        </p:nvSpPr>
        <p:spPr>
          <a:xfrm>
            <a:off x="4347655" y="1556551"/>
            <a:ext cx="4298400" cy="615553"/>
          </a:xfrm>
          <a:prstGeom prst="rect">
            <a:avLst/>
          </a:prstGeom>
          <a:noFill/>
          <a:ln>
            <a:noFill/>
          </a:ln>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94% AEs </a:t>
            </a:r>
            <a:r>
              <a:rPr kumimoji="0" lang="en-US" sz="17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related to device/ procedure occurred within 7 days of procedure</a:t>
            </a:r>
          </a:p>
        </p:txBody>
      </p:sp>
      <p:sp>
        <p:nvSpPr>
          <p:cNvPr id="6" name="TextBox 5">
            <a:extLst>
              <a:ext uri="{FF2B5EF4-FFF2-40B4-BE49-F238E27FC236}">
                <a16:creationId xmlns:a16="http://schemas.microsoft.com/office/drawing/2014/main" id="{8602A0EB-561F-CB47-829F-0008BC31B517}"/>
              </a:ext>
            </a:extLst>
          </p:cNvPr>
          <p:cNvSpPr txBox="1"/>
          <p:nvPr/>
        </p:nvSpPr>
        <p:spPr>
          <a:xfrm>
            <a:off x="9178200" y="1695050"/>
            <a:ext cx="2209800" cy="353943"/>
          </a:xfrm>
          <a:prstGeom prst="rect">
            <a:avLst/>
          </a:prstGeom>
          <a:noFill/>
          <a:ln>
            <a:noFill/>
          </a:ln>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75% AEs </a:t>
            </a:r>
            <a:r>
              <a:rPr kumimoji="0" lang="en-US" sz="17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mild</a:t>
            </a:r>
          </a:p>
        </p:txBody>
      </p:sp>
      <p:sp>
        <p:nvSpPr>
          <p:cNvPr id="4" name="TextBox 3">
            <a:extLst>
              <a:ext uri="{FF2B5EF4-FFF2-40B4-BE49-F238E27FC236}">
                <a16:creationId xmlns:a16="http://schemas.microsoft.com/office/drawing/2014/main" id="{222A3C7E-06D5-9449-B062-4278BE88B3E8}"/>
              </a:ext>
            </a:extLst>
          </p:cNvPr>
          <p:cNvSpPr txBox="1"/>
          <p:nvPr/>
        </p:nvSpPr>
        <p:spPr>
          <a:xfrm>
            <a:off x="2669198" y="1695050"/>
            <a:ext cx="1146312" cy="353943"/>
          </a:xfrm>
          <a:prstGeom prst="rect">
            <a:avLst/>
          </a:prstGeom>
          <a:noFill/>
          <a:ln>
            <a:noFill/>
          </a:ln>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No SAEs</a:t>
            </a:r>
          </a:p>
        </p:txBody>
      </p:sp>
      <p:sp>
        <p:nvSpPr>
          <p:cNvPr id="3" name="Slide Number Placeholder 2">
            <a:extLst>
              <a:ext uri="{FF2B5EF4-FFF2-40B4-BE49-F238E27FC236}">
                <a16:creationId xmlns:a16="http://schemas.microsoft.com/office/drawing/2014/main" id="{3F0357F2-DE34-41CB-A449-8D7843977E91}"/>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478E0B-7401-2D44-B6B4-9519A67BAE3C}" type="slidenum">
              <a:rPr kumimoji="0" lang="en-US" sz="1200" b="0" i="0" u="none" strike="noStrike" kern="1200" cap="none" spc="0" normalizeH="0" baseline="0" noProof="0" smtClean="0">
                <a:ln>
                  <a:noFill/>
                </a:ln>
                <a:solidFill>
                  <a:srgbClr val="5C50A1"/>
                </a:solidFill>
                <a:effectLst/>
                <a:uLnTx/>
                <a:uFillTx/>
                <a:latin typeface="Cambria" panose="02040503050406030204" pitchFamily="18"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srgbClr val="5C50A1"/>
              </a:solidFill>
              <a:effectLst/>
              <a:uLnTx/>
              <a:uFillTx/>
              <a:latin typeface="Cambria" panose="02040503050406030204" pitchFamily="18" charset="0"/>
              <a:ea typeface="+mn-ea"/>
              <a:cs typeface="+mn-cs"/>
            </a:endParaRPr>
          </a:p>
        </p:txBody>
      </p:sp>
    </p:spTree>
    <p:extLst>
      <p:ext uri="{BB962C8B-B14F-4D97-AF65-F5344CB8AC3E}">
        <p14:creationId xmlns:p14="http://schemas.microsoft.com/office/powerpoint/2010/main" val="28618942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Chart 16">
            <a:extLst>
              <a:ext uri="{FF2B5EF4-FFF2-40B4-BE49-F238E27FC236}">
                <a16:creationId xmlns:a16="http://schemas.microsoft.com/office/drawing/2014/main" id="{5B0AD163-AC56-2E4B-9B01-EA68A5CE0605}"/>
              </a:ext>
            </a:extLst>
          </p:cNvPr>
          <p:cNvGraphicFramePr/>
          <p:nvPr/>
        </p:nvGraphicFramePr>
        <p:xfrm>
          <a:off x="954524" y="2086153"/>
          <a:ext cx="10523621" cy="4148919"/>
        </p:xfrm>
        <a:graphic>
          <a:graphicData uri="http://schemas.openxmlformats.org/drawingml/2006/chart">
            <c:chart xmlns:c="http://schemas.openxmlformats.org/drawingml/2006/chart" xmlns:r="http://schemas.openxmlformats.org/officeDocument/2006/relationships" r:id="rId2"/>
          </a:graphicData>
        </a:graphic>
      </p:graphicFrame>
      <p:sp>
        <p:nvSpPr>
          <p:cNvPr id="26" name="Rectangle 25">
            <a:extLst>
              <a:ext uri="{FF2B5EF4-FFF2-40B4-BE49-F238E27FC236}">
                <a16:creationId xmlns:a16="http://schemas.microsoft.com/office/drawing/2014/main" id="{77470B3D-828E-1E49-AA2B-9C33968BBC6B}"/>
              </a:ext>
            </a:extLst>
          </p:cNvPr>
          <p:cNvSpPr/>
          <p:nvPr/>
        </p:nvSpPr>
        <p:spPr>
          <a:xfrm>
            <a:off x="2223900" y="2825366"/>
            <a:ext cx="3195374" cy="4265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6A3CC9"/>
                </a:solidFill>
                <a:effectLst/>
                <a:uLnTx/>
                <a:uFillTx/>
                <a:latin typeface="Cambria" panose="02040503050406030204" pitchFamily="18" charset="0"/>
                <a:ea typeface="+mn-ea"/>
                <a:cs typeface="+mn-cs"/>
              </a:rPr>
              <a:t>Bleeding/Spotting (41.5%)</a:t>
            </a:r>
          </a:p>
        </p:txBody>
      </p:sp>
      <p:sp>
        <p:nvSpPr>
          <p:cNvPr id="28" name="Rectangle 27">
            <a:extLst>
              <a:ext uri="{FF2B5EF4-FFF2-40B4-BE49-F238E27FC236}">
                <a16:creationId xmlns:a16="http://schemas.microsoft.com/office/drawing/2014/main" id="{C8DEAE0C-838F-254C-B8BD-4A2880CF0D57}"/>
              </a:ext>
            </a:extLst>
          </p:cNvPr>
          <p:cNvSpPr/>
          <p:nvPr/>
        </p:nvSpPr>
        <p:spPr>
          <a:xfrm>
            <a:off x="6442223" y="2825366"/>
            <a:ext cx="2286000" cy="4265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4759F"/>
                </a:solidFill>
                <a:effectLst/>
                <a:uLnTx/>
                <a:uFillTx/>
                <a:latin typeface="Cambria" panose="02040503050406030204" pitchFamily="18" charset="0"/>
                <a:ea typeface="+mn-ea"/>
                <a:cs typeface="+mn-cs"/>
              </a:rPr>
              <a:t>Pain/Cramps (38%)</a:t>
            </a:r>
          </a:p>
        </p:txBody>
      </p:sp>
      <p:sp>
        <p:nvSpPr>
          <p:cNvPr id="29" name="Rectangle 28">
            <a:extLst>
              <a:ext uri="{FF2B5EF4-FFF2-40B4-BE49-F238E27FC236}">
                <a16:creationId xmlns:a16="http://schemas.microsoft.com/office/drawing/2014/main" id="{E5C51770-5AF0-CF47-9DD9-281AB4EA104D}"/>
              </a:ext>
            </a:extLst>
          </p:cNvPr>
          <p:cNvSpPr/>
          <p:nvPr/>
        </p:nvSpPr>
        <p:spPr>
          <a:xfrm>
            <a:off x="9702811" y="2825366"/>
            <a:ext cx="1149956" cy="4265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84CC0D"/>
                </a:solidFill>
                <a:effectLst/>
                <a:uLnTx/>
                <a:uFillTx/>
                <a:latin typeface="Cambria" panose="02040503050406030204" pitchFamily="18" charset="0"/>
                <a:ea typeface="+mn-ea"/>
                <a:cs typeface="+mn-cs"/>
              </a:rPr>
              <a:t>Other</a:t>
            </a:r>
          </a:p>
        </p:txBody>
      </p:sp>
      <p:sp>
        <p:nvSpPr>
          <p:cNvPr id="30" name="TextBox 29">
            <a:extLst>
              <a:ext uri="{FF2B5EF4-FFF2-40B4-BE49-F238E27FC236}">
                <a16:creationId xmlns:a16="http://schemas.microsoft.com/office/drawing/2014/main" id="{F06D6E86-46A2-E94E-89C8-51478D4B3384}"/>
              </a:ext>
            </a:extLst>
          </p:cNvPr>
          <p:cNvSpPr txBox="1"/>
          <p:nvPr/>
        </p:nvSpPr>
        <p:spPr>
          <a:xfrm>
            <a:off x="1958483" y="4678972"/>
            <a:ext cx="54373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28%</a:t>
            </a:r>
          </a:p>
        </p:txBody>
      </p:sp>
      <p:sp>
        <p:nvSpPr>
          <p:cNvPr id="31" name="TextBox 30">
            <a:extLst>
              <a:ext uri="{FF2B5EF4-FFF2-40B4-BE49-F238E27FC236}">
                <a16:creationId xmlns:a16="http://schemas.microsoft.com/office/drawing/2014/main" id="{A5823554-ACD7-774B-93C6-6A6227CD7364}"/>
              </a:ext>
            </a:extLst>
          </p:cNvPr>
          <p:cNvSpPr txBox="1"/>
          <p:nvPr/>
        </p:nvSpPr>
        <p:spPr>
          <a:xfrm>
            <a:off x="2963946" y="5263615"/>
            <a:ext cx="67999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10.3%</a:t>
            </a:r>
          </a:p>
        </p:txBody>
      </p:sp>
      <p:sp>
        <p:nvSpPr>
          <p:cNvPr id="32" name="TextBox 31">
            <a:extLst>
              <a:ext uri="{FF2B5EF4-FFF2-40B4-BE49-F238E27FC236}">
                <a16:creationId xmlns:a16="http://schemas.microsoft.com/office/drawing/2014/main" id="{6D43382F-05AF-2E45-B2B5-2B7D4CBCCF43}"/>
              </a:ext>
            </a:extLst>
          </p:cNvPr>
          <p:cNvSpPr txBox="1"/>
          <p:nvPr/>
        </p:nvSpPr>
        <p:spPr>
          <a:xfrm>
            <a:off x="4133071" y="5203454"/>
            <a:ext cx="58060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lumMod val="65000"/>
                    <a:lumOff val="35000"/>
                  </a:srgbClr>
                </a:solidFill>
                <a:effectLst/>
                <a:uLnTx/>
                <a:uFillTx/>
                <a:latin typeface="Cambria" panose="02040503050406030204" pitchFamily="18" charset="0"/>
                <a:ea typeface="+mn-ea"/>
                <a:cs typeface="+mn-cs"/>
              </a:rPr>
              <a:t>2.1%</a:t>
            </a:r>
          </a:p>
        </p:txBody>
      </p:sp>
      <p:sp>
        <p:nvSpPr>
          <p:cNvPr id="33" name="TextBox 32">
            <a:extLst>
              <a:ext uri="{FF2B5EF4-FFF2-40B4-BE49-F238E27FC236}">
                <a16:creationId xmlns:a16="http://schemas.microsoft.com/office/drawing/2014/main" id="{BE67690B-9640-3240-93BA-312307DA25F2}"/>
              </a:ext>
            </a:extLst>
          </p:cNvPr>
          <p:cNvSpPr txBox="1"/>
          <p:nvPr/>
        </p:nvSpPr>
        <p:spPr>
          <a:xfrm>
            <a:off x="5228173" y="5243239"/>
            <a:ext cx="58060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lumMod val="65000"/>
                    <a:lumOff val="35000"/>
                  </a:srgbClr>
                </a:solidFill>
                <a:effectLst/>
                <a:uLnTx/>
                <a:uFillTx/>
                <a:latin typeface="Cambria" panose="02040503050406030204" pitchFamily="18" charset="0"/>
                <a:ea typeface="+mn-ea"/>
                <a:cs typeface="+mn-cs"/>
              </a:rPr>
              <a:t>1.1%</a:t>
            </a:r>
          </a:p>
        </p:txBody>
      </p:sp>
      <p:sp>
        <p:nvSpPr>
          <p:cNvPr id="34" name="TextBox 33">
            <a:extLst>
              <a:ext uri="{FF2B5EF4-FFF2-40B4-BE49-F238E27FC236}">
                <a16:creationId xmlns:a16="http://schemas.microsoft.com/office/drawing/2014/main" id="{1A9A3EFF-FC69-E144-8FC5-50F08B19E094}"/>
              </a:ext>
            </a:extLst>
          </p:cNvPr>
          <p:cNvSpPr txBox="1"/>
          <p:nvPr/>
        </p:nvSpPr>
        <p:spPr>
          <a:xfrm>
            <a:off x="6164339" y="4678971"/>
            <a:ext cx="67999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24.8%</a:t>
            </a:r>
          </a:p>
        </p:txBody>
      </p:sp>
      <p:sp>
        <p:nvSpPr>
          <p:cNvPr id="35" name="TextBox 34">
            <a:extLst>
              <a:ext uri="{FF2B5EF4-FFF2-40B4-BE49-F238E27FC236}">
                <a16:creationId xmlns:a16="http://schemas.microsoft.com/office/drawing/2014/main" id="{8BB34C8D-432F-1441-B682-B382975B15D6}"/>
              </a:ext>
            </a:extLst>
          </p:cNvPr>
          <p:cNvSpPr txBox="1"/>
          <p:nvPr/>
        </p:nvSpPr>
        <p:spPr>
          <a:xfrm>
            <a:off x="7312506" y="5180609"/>
            <a:ext cx="58060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8.9%</a:t>
            </a:r>
          </a:p>
        </p:txBody>
      </p:sp>
      <p:sp>
        <p:nvSpPr>
          <p:cNvPr id="36" name="TextBox 35">
            <a:extLst>
              <a:ext uri="{FF2B5EF4-FFF2-40B4-BE49-F238E27FC236}">
                <a16:creationId xmlns:a16="http://schemas.microsoft.com/office/drawing/2014/main" id="{EAAC34F4-7ED1-1147-8EB6-09A59096A1E6}"/>
              </a:ext>
            </a:extLst>
          </p:cNvPr>
          <p:cNvSpPr txBox="1"/>
          <p:nvPr/>
        </p:nvSpPr>
        <p:spPr>
          <a:xfrm>
            <a:off x="8401382" y="5322465"/>
            <a:ext cx="58060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4.3%</a:t>
            </a:r>
          </a:p>
        </p:txBody>
      </p:sp>
      <p:sp>
        <p:nvSpPr>
          <p:cNvPr id="37" name="TextBox 36">
            <a:extLst>
              <a:ext uri="{FF2B5EF4-FFF2-40B4-BE49-F238E27FC236}">
                <a16:creationId xmlns:a16="http://schemas.microsoft.com/office/drawing/2014/main" id="{51E6C3AD-FF47-B540-B491-32DCDBF9D9A5}"/>
              </a:ext>
            </a:extLst>
          </p:cNvPr>
          <p:cNvSpPr txBox="1"/>
          <p:nvPr/>
        </p:nvSpPr>
        <p:spPr>
          <a:xfrm>
            <a:off x="9498539" y="5239551"/>
            <a:ext cx="58060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lumMod val="65000"/>
                    <a:lumOff val="35000"/>
                  </a:srgbClr>
                </a:solidFill>
                <a:effectLst/>
                <a:uLnTx/>
                <a:uFillTx/>
                <a:latin typeface="Cambria" panose="02040503050406030204" pitchFamily="18" charset="0"/>
                <a:ea typeface="+mn-ea"/>
                <a:cs typeface="+mn-cs"/>
              </a:rPr>
              <a:t>1.1%</a:t>
            </a:r>
          </a:p>
        </p:txBody>
      </p:sp>
      <p:sp>
        <p:nvSpPr>
          <p:cNvPr id="38" name="TextBox 37">
            <a:extLst>
              <a:ext uri="{FF2B5EF4-FFF2-40B4-BE49-F238E27FC236}">
                <a16:creationId xmlns:a16="http://schemas.microsoft.com/office/drawing/2014/main" id="{8E457D3C-2373-4A44-B271-14275B6FB188}"/>
              </a:ext>
            </a:extLst>
          </p:cNvPr>
          <p:cNvSpPr txBox="1"/>
          <p:nvPr/>
        </p:nvSpPr>
        <p:spPr>
          <a:xfrm>
            <a:off x="10569685" y="5227520"/>
            <a:ext cx="58060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lumMod val="65000"/>
                    <a:lumOff val="35000"/>
                  </a:srgbClr>
                </a:solidFill>
                <a:effectLst/>
                <a:uLnTx/>
                <a:uFillTx/>
                <a:latin typeface="Cambria" panose="02040503050406030204" pitchFamily="18" charset="0"/>
                <a:ea typeface="+mn-ea"/>
                <a:cs typeface="+mn-cs"/>
              </a:rPr>
              <a:t>1.8%</a:t>
            </a:r>
          </a:p>
        </p:txBody>
      </p:sp>
      <p:sp>
        <p:nvSpPr>
          <p:cNvPr id="19" name="TextBox 18">
            <a:extLst>
              <a:ext uri="{FF2B5EF4-FFF2-40B4-BE49-F238E27FC236}">
                <a16:creationId xmlns:a16="http://schemas.microsoft.com/office/drawing/2014/main" id="{73A532EE-0284-4D80-A6D8-75841ECCE90F}"/>
              </a:ext>
            </a:extLst>
          </p:cNvPr>
          <p:cNvSpPr txBox="1"/>
          <p:nvPr/>
        </p:nvSpPr>
        <p:spPr>
          <a:xfrm>
            <a:off x="1042341" y="6372598"/>
            <a:ext cx="7132429" cy="276999"/>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*Visual Analog Scale (VAS) from 0-10 was used, where 10 was the highest measure of pain/discomfort.</a:t>
            </a:r>
          </a:p>
        </p:txBody>
      </p:sp>
      <p:sp>
        <p:nvSpPr>
          <p:cNvPr id="3" name="Title 2">
            <a:extLst>
              <a:ext uri="{FF2B5EF4-FFF2-40B4-BE49-F238E27FC236}">
                <a16:creationId xmlns:a16="http://schemas.microsoft.com/office/drawing/2014/main" id="{D424C7E0-1C19-004F-99CC-4C52884AB947}"/>
              </a:ext>
            </a:extLst>
          </p:cNvPr>
          <p:cNvSpPr>
            <a:spLocks noGrp="1"/>
          </p:cNvSpPr>
          <p:nvPr>
            <p:ph type="title"/>
          </p:nvPr>
        </p:nvSpPr>
        <p:spPr>
          <a:xfrm>
            <a:off x="212035" y="258780"/>
            <a:ext cx="11501545" cy="688423"/>
          </a:xfrm>
        </p:spPr>
        <p:txBody>
          <a:bodyPr/>
          <a:lstStyle/>
          <a:p>
            <a:r>
              <a:rPr lang="en-US" dirty="0" err="1"/>
              <a:t>FemBloc</a:t>
            </a:r>
            <a:r>
              <a:rPr lang="en-US" dirty="0"/>
              <a:t>:  Most Common Reported AEs (&gt;1%) Were Related to Bleeding/Spotting or Pelvic Pain/Cramping</a:t>
            </a:r>
          </a:p>
        </p:txBody>
      </p:sp>
      <p:sp>
        <p:nvSpPr>
          <p:cNvPr id="5" name="Content Placeholder 4">
            <a:extLst>
              <a:ext uri="{FF2B5EF4-FFF2-40B4-BE49-F238E27FC236}">
                <a16:creationId xmlns:a16="http://schemas.microsoft.com/office/drawing/2014/main" id="{54AC014A-7691-474A-8468-DDE9D23876C2}"/>
              </a:ext>
            </a:extLst>
          </p:cNvPr>
          <p:cNvSpPr>
            <a:spLocks noGrp="1"/>
          </p:cNvSpPr>
          <p:nvPr>
            <p:ph sz="quarter" idx="13"/>
          </p:nvPr>
        </p:nvSpPr>
        <p:spPr>
          <a:xfrm>
            <a:off x="1779373" y="1253330"/>
            <a:ext cx="8299774" cy="808019"/>
          </a:xfrm>
          <a:solidFill>
            <a:schemeClr val="bg2">
              <a:lumMod val="20000"/>
              <a:lumOff val="80000"/>
            </a:schemeClr>
          </a:solidFill>
        </p:spPr>
        <p:txBody>
          <a:bodyPr/>
          <a:lstStyle/>
          <a:p>
            <a:pPr algn="ctr">
              <a:lnSpc>
                <a:spcPts val="1800"/>
              </a:lnSpc>
            </a:pPr>
            <a:r>
              <a:rPr lang="en-US" sz="1600" dirty="0">
                <a:solidFill>
                  <a:srgbClr val="5C50A1"/>
                </a:solidFill>
                <a:ea typeface="+mj-ea"/>
                <a:cs typeface="+mj-cs"/>
              </a:rPr>
              <a:t>Mean pain/ discomfort score* out of 10 as reported by patient:   </a:t>
            </a:r>
          </a:p>
          <a:p>
            <a:pPr algn="ctr">
              <a:lnSpc>
                <a:spcPts val="1800"/>
              </a:lnSpc>
            </a:pPr>
            <a:r>
              <a:rPr lang="en-US" sz="1600" dirty="0">
                <a:solidFill>
                  <a:srgbClr val="5C50A1"/>
                </a:solidFill>
                <a:ea typeface="+mj-ea"/>
                <a:cs typeface="+mj-cs"/>
              </a:rPr>
              <a:t>4.3 for </a:t>
            </a:r>
            <a:r>
              <a:rPr lang="en-US" sz="1600" dirty="0" err="1">
                <a:solidFill>
                  <a:srgbClr val="5C50A1"/>
                </a:solidFill>
                <a:ea typeface="+mj-ea"/>
                <a:cs typeface="+mj-cs"/>
              </a:rPr>
              <a:t>FemBloc</a:t>
            </a:r>
            <a:r>
              <a:rPr lang="en-US" sz="1600" dirty="0">
                <a:solidFill>
                  <a:srgbClr val="5C50A1"/>
                </a:solidFill>
                <a:ea typeface="+mj-ea"/>
                <a:cs typeface="+mj-cs"/>
              </a:rPr>
              <a:t> treatment and 3.0 for confirmation</a:t>
            </a:r>
          </a:p>
        </p:txBody>
      </p:sp>
      <p:cxnSp>
        <p:nvCxnSpPr>
          <p:cNvPr id="22" name="Straight Connector 21">
            <a:extLst>
              <a:ext uri="{FF2B5EF4-FFF2-40B4-BE49-F238E27FC236}">
                <a16:creationId xmlns:a16="http://schemas.microsoft.com/office/drawing/2014/main" id="{D70B0DCE-427C-FB45-A433-11167F98A6FA}"/>
              </a:ext>
            </a:extLst>
          </p:cNvPr>
          <p:cNvCxnSpPr>
            <a:cxnSpLocks/>
          </p:cNvCxnSpPr>
          <p:nvPr/>
        </p:nvCxnSpPr>
        <p:spPr>
          <a:xfrm flipV="1">
            <a:off x="5930748" y="2224375"/>
            <a:ext cx="0" cy="3310922"/>
          </a:xfrm>
          <a:prstGeom prst="line">
            <a:avLst/>
          </a:prstGeom>
          <a:ln w="12700">
            <a:solidFill>
              <a:schemeClr val="bg1">
                <a:lumMod val="75000"/>
                <a:alpha val="54686"/>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EE54F73E-A6C0-184B-964C-65C0777A3A8F}"/>
              </a:ext>
            </a:extLst>
          </p:cNvPr>
          <p:cNvCxnSpPr>
            <a:cxnSpLocks/>
          </p:cNvCxnSpPr>
          <p:nvPr/>
        </p:nvCxnSpPr>
        <p:spPr>
          <a:xfrm flipV="1">
            <a:off x="9191336" y="2237868"/>
            <a:ext cx="0" cy="3297429"/>
          </a:xfrm>
          <a:prstGeom prst="line">
            <a:avLst/>
          </a:prstGeom>
          <a:ln w="12700">
            <a:solidFill>
              <a:schemeClr val="bg1">
                <a:lumMod val="75000"/>
                <a:alpha val="54686"/>
              </a:schemeClr>
            </a:solidFill>
            <a:prstDash val="sysDot"/>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1D658659-7F3E-4472-9DD8-D2255466EC78}"/>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478E0B-7401-2D44-B6B4-9519A67BAE3C}" type="slidenum">
              <a:rPr kumimoji="0" lang="en-US" sz="1200" b="0" i="0" u="none" strike="noStrike" kern="1200" cap="none" spc="0" normalizeH="0" baseline="0" noProof="0" smtClean="0">
                <a:ln>
                  <a:noFill/>
                </a:ln>
                <a:solidFill>
                  <a:srgbClr val="5C50A1"/>
                </a:solidFill>
                <a:effectLst/>
                <a:uLnTx/>
                <a:uFillTx/>
                <a:latin typeface="Cambria" panose="02040503050406030204" pitchFamily="18"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srgbClr val="5C50A1"/>
              </a:solidFill>
              <a:effectLst/>
              <a:uLnTx/>
              <a:uFillTx/>
              <a:latin typeface="Cambria" panose="02040503050406030204" pitchFamily="18" charset="0"/>
              <a:ea typeface="+mn-ea"/>
              <a:cs typeface="+mn-cs"/>
            </a:endParaRPr>
          </a:p>
        </p:txBody>
      </p:sp>
    </p:spTree>
    <p:extLst>
      <p:ext uri="{BB962C8B-B14F-4D97-AF65-F5344CB8AC3E}">
        <p14:creationId xmlns:p14="http://schemas.microsoft.com/office/powerpoint/2010/main" val="15803864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547803F-EC4F-B747-B342-944C17020D06}"/>
              </a:ext>
            </a:extLst>
          </p:cNvPr>
          <p:cNvSpPr>
            <a:spLocks noGrp="1"/>
          </p:cNvSpPr>
          <p:nvPr>
            <p:ph type="title"/>
          </p:nvPr>
        </p:nvSpPr>
        <p:spPr/>
        <p:txBody>
          <a:bodyPr/>
          <a:lstStyle/>
          <a:p>
            <a:r>
              <a:rPr lang="en-US" dirty="0"/>
              <a:t>Permanent Birth Control Market Opportunity (U.S.)</a:t>
            </a:r>
          </a:p>
        </p:txBody>
      </p:sp>
      <p:sp>
        <p:nvSpPr>
          <p:cNvPr id="24" name="TextBox 23">
            <a:extLst>
              <a:ext uri="{FF2B5EF4-FFF2-40B4-BE49-F238E27FC236}">
                <a16:creationId xmlns:a16="http://schemas.microsoft.com/office/drawing/2014/main" id="{350815CC-86E2-1F4C-AEAE-01DEC874DF7E}"/>
              </a:ext>
            </a:extLst>
          </p:cNvPr>
          <p:cNvSpPr txBox="1"/>
          <p:nvPr/>
        </p:nvSpPr>
        <p:spPr>
          <a:xfrm>
            <a:off x="1087567" y="4657713"/>
            <a:ext cx="3598934" cy="8925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666666"/>
                </a:solidFill>
                <a:effectLst/>
                <a:uLnTx/>
                <a:uFillTx/>
                <a:latin typeface="Cambria" panose="02040503050406030204"/>
                <a:ea typeface="+mn-ea"/>
                <a:cs typeface="+mn-cs"/>
              </a:rPr>
              <a:t>Near-Term Target Market </a:t>
            </a:r>
            <a:br>
              <a:rPr kumimoji="0" lang="en-US" sz="2400" b="1" i="0" u="none" strike="noStrike" kern="1200" cap="none" spc="0" normalizeH="0" baseline="0" noProof="0" dirty="0">
                <a:ln>
                  <a:noFill/>
                </a:ln>
                <a:solidFill>
                  <a:srgbClr val="666666"/>
                </a:solidFill>
                <a:effectLst/>
                <a:uLnTx/>
                <a:uFillTx/>
                <a:latin typeface="Cambria" panose="02040503050406030204"/>
                <a:ea typeface="+mn-ea"/>
                <a:cs typeface="+mn-cs"/>
              </a:rPr>
            </a:br>
            <a:r>
              <a:rPr kumimoji="0" lang="en-US" sz="2800" b="1" i="1" u="none" strike="noStrike" kern="1200" cap="none" spc="0" normalizeH="0" baseline="0" noProof="0" dirty="0">
                <a:ln>
                  <a:noFill/>
                </a:ln>
                <a:solidFill>
                  <a:srgbClr val="5C50A1"/>
                </a:solidFill>
                <a:effectLst/>
                <a:uLnTx/>
                <a:uFillTx/>
                <a:latin typeface="Cambria" panose="02040503050406030204"/>
                <a:ea typeface="+mn-ea"/>
                <a:cs typeface="+mn-cs"/>
              </a:rPr>
              <a:t>$2B Annual</a:t>
            </a:r>
            <a:endParaRPr kumimoji="0" lang="en-US" sz="2400" b="1" i="1" u="none" strike="noStrike" kern="1200" cap="none" spc="0" normalizeH="0" baseline="0" noProof="0" dirty="0">
              <a:ln>
                <a:noFill/>
              </a:ln>
              <a:solidFill>
                <a:srgbClr val="5C50A1"/>
              </a:solidFill>
              <a:effectLst/>
              <a:uLnTx/>
              <a:uFillTx/>
              <a:latin typeface="Cambria" panose="02040503050406030204"/>
              <a:ea typeface="+mn-ea"/>
              <a:cs typeface="+mn-cs"/>
            </a:endParaRPr>
          </a:p>
        </p:txBody>
      </p:sp>
      <p:sp>
        <p:nvSpPr>
          <p:cNvPr id="62" name="TextBox 61">
            <a:extLst>
              <a:ext uri="{FF2B5EF4-FFF2-40B4-BE49-F238E27FC236}">
                <a16:creationId xmlns:a16="http://schemas.microsoft.com/office/drawing/2014/main" id="{310EFB28-E2C9-EA42-81AB-A1018890FC58}"/>
              </a:ext>
            </a:extLst>
          </p:cNvPr>
          <p:cNvSpPr txBox="1"/>
          <p:nvPr/>
        </p:nvSpPr>
        <p:spPr>
          <a:xfrm>
            <a:off x="5530633" y="4657713"/>
            <a:ext cx="4321696" cy="89255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666666"/>
                </a:solidFill>
                <a:effectLst/>
                <a:uLnTx/>
                <a:uFillTx/>
                <a:latin typeface="Cambria" panose="02040503050406030204"/>
                <a:ea typeface="+mn-ea"/>
                <a:cs typeface="+mn-cs"/>
              </a:rPr>
              <a:t>Market Expansion Opportunity </a:t>
            </a:r>
            <a:br>
              <a:rPr kumimoji="0" lang="en-US" sz="2400" b="1" i="0" u="none" strike="noStrike" kern="1200" cap="none" spc="0" normalizeH="0" baseline="0" noProof="0" dirty="0">
                <a:ln>
                  <a:noFill/>
                </a:ln>
                <a:solidFill>
                  <a:srgbClr val="666666"/>
                </a:solidFill>
                <a:effectLst/>
                <a:uLnTx/>
                <a:uFillTx/>
                <a:latin typeface="Cambria" panose="02040503050406030204"/>
                <a:ea typeface="+mn-ea"/>
                <a:cs typeface="+mn-cs"/>
              </a:rPr>
            </a:br>
            <a:r>
              <a:rPr kumimoji="0" lang="en-US" sz="2800" b="1" i="1" u="none" strike="noStrike" kern="1200" cap="none" spc="0" normalizeH="0" baseline="0" noProof="0" dirty="0">
                <a:ln>
                  <a:noFill/>
                </a:ln>
                <a:solidFill>
                  <a:schemeClr val="bg1">
                    <a:lumMod val="65000"/>
                  </a:schemeClr>
                </a:solidFill>
                <a:effectLst/>
                <a:uLnTx/>
                <a:uFillTx/>
                <a:latin typeface="Cambria" panose="02040503050406030204"/>
                <a:ea typeface="+mn-ea"/>
                <a:cs typeface="+mn-cs"/>
              </a:rPr>
              <a:t>$20 B Total</a:t>
            </a:r>
            <a:endParaRPr kumimoji="0" lang="en-US" sz="2400" b="1" i="1" u="none" strike="noStrike" kern="1200" cap="none" spc="0" normalizeH="0" baseline="0" noProof="0" dirty="0">
              <a:ln>
                <a:noFill/>
              </a:ln>
              <a:solidFill>
                <a:schemeClr val="bg1">
                  <a:lumMod val="65000"/>
                </a:schemeClr>
              </a:solidFill>
              <a:effectLst/>
              <a:uLnTx/>
              <a:uFillTx/>
              <a:latin typeface="Cambria" panose="02040503050406030204"/>
              <a:ea typeface="+mn-ea"/>
              <a:cs typeface="+mn-cs"/>
            </a:endParaRPr>
          </a:p>
        </p:txBody>
      </p:sp>
      <p:grpSp>
        <p:nvGrpSpPr>
          <p:cNvPr id="13" name="Group 12">
            <a:extLst>
              <a:ext uri="{FF2B5EF4-FFF2-40B4-BE49-F238E27FC236}">
                <a16:creationId xmlns:a16="http://schemas.microsoft.com/office/drawing/2014/main" id="{EF43BAC2-92D1-1B45-BCB7-CE028F1A08BB}"/>
              </a:ext>
            </a:extLst>
          </p:cNvPr>
          <p:cNvGrpSpPr/>
          <p:nvPr/>
        </p:nvGrpSpPr>
        <p:grpSpPr>
          <a:xfrm>
            <a:off x="5839073" y="3855144"/>
            <a:ext cx="3704816" cy="781020"/>
            <a:chOff x="4467246" y="5060304"/>
            <a:chExt cx="2183041" cy="975405"/>
          </a:xfrm>
        </p:grpSpPr>
        <p:sp>
          <p:nvSpPr>
            <p:cNvPr id="67" name="Right Bracket 66">
              <a:extLst>
                <a:ext uri="{FF2B5EF4-FFF2-40B4-BE49-F238E27FC236}">
                  <a16:creationId xmlns:a16="http://schemas.microsoft.com/office/drawing/2014/main" id="{4AFE6A81-41B5-DC4F-B10A-CED1BA715FFC}"/>
                </a:ext>
              </a:extLst>
            </p:cNvPr>
            <p:cNvSpPr/>
            <p:nvPr/>
          </p:nvSpPr>
          <p:spPr>
            <a:xfrm rot="5400000">
              <a:off x="5464214" y="4063336"/>
              <a:ext cx="189106" cy="2183041"/>
            </a:xfrm>
            <a:prstGeom prst="rightBracket">
              <a:avLst>
                <a:gd name="adj" fmla="val 112620"/>
              </a:avLst>
            </a:prstGeom>
            <a:ln w="31750">
              <a:solidFill>
                <a:schemeClr val="bg1">
                  <a:lumMod val="65000"/>
                </a:schemeClr>
              </a:solidFill>
              <a:headEnd type="oval"/>
              <a:tailEnd type="ova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cxnSp>
          <p:nvCxnSpPr>
            <p:cNvPr id="29" name="Straight Connector 28">
              <a:extLst>
                <a:ext uri="{FF2B5EF4-FFF2-40B4-BE49-F238E27FC236}">
                  <a16:creationId xmlns:a16="http://schemas.microsoft.com/office/drawing/2014/main" id="{03A7B358-EA01-8A4B-9922-7E6952F9A7B1}"/>
                </a:ext>
              </a:extLst>
            </p:cNvPr>
            <p:cNvCxnSpPr>
              <a:cxnSpLocks/>
            </p:cNvCxnSpPr>
            <p:nvPr/>
          </p:nvCxnSpPr>
          <p:spPr>
            <a:xfrm rot="16200000" flipH="1">
              <a:off x="5162478" y="5639420"/>
              <a:ext cx="792579" cy="0"/>
            </a:xfrm>
            <a:prstGeom prst="line">
              <a:avLst/>
            </a:prstGeom>
            <a:ln w="254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38" name="TextBox 37">
            <a:extLst>
              <a:ext uri="{FF2B5EF4-FFF2-40B4-BE49-F238E27FC236}">
                <a16:creationId xmlns:a16="http://schemas.microsoft.com/office/drawing/2014/main" id="{30954A27-4191-4225-AEFC-72D2DE9E2671}"/>
              </a:ext>
            </a:extLst>
          </p:cNvPr>
          <p:cNvSpPr txBox="1"/>
          <p:nvPr/>
        </p:nvSpPr>
        <p:spPr>
          <a:xfrm>
            <a:off x="1087567" y="5571815"/>
            <a:ext cx="3598934" cy="830997"/>
          </a:xfrm>
          <a:prstGeom prst="rect">
            <a:avLst/>
          </a:prstGeom>
          <a:noFill/>
        </p:spPr>
        <p:txBody>
          <a:bodyPr wrap="square" rtlCol="0" anchor="t">
            <a:spAutoFit/>
          </a:bodyPr>
          <a:lstStyle/>
          <a:p>
            <a:pPr lvl="0" algn="ctr">
              <a:defRPr/>
            </a:pPr>
            <a:r>
              <a:rPr lang="en-US" sz="1600" dirty="0">
                <a:solidFill>
                  <a:srgbClr val="666666"/>
                </a:solidFill>
                <a:latin typeface="Cambria" panose="02040503050406030204" pitchFamily="18" charset="0"/>
              </a:rPr>
              <a:t>Includes women (and partners) choosing permanent birth control annually (~1.3M)</a:t>
            </a:r>
          </a:p>
        </p:txBody>
      </p:sp>
      <p:sp>
        <p:nvSpPr>
          <p:cNvPr id="39" name="TextBox 38">
            <a:extLst>
              <a:ext uri="{FF2B5EF4-FFF2-40B4-BE49-F238E27FC236}">
                <a16:creationId xmlns:a16="http://schemas.microsoft.com/office/drawing/2014/main" id="{CB34573E-17AB-4CAC-98A4-919DD4339979}"/>
              </a:ext>
            </a:extLst>
          </p:cNvPr>
          <p:cNvSpPr txBox="1"/>
          <p:nvPr/>
        </p:nvSpPr>
        <p:spPr>
          <a:xfrm>
            <a:off x="5682721" y="5571815"/>
            <a:ext cx="4017520" cy="830997"/>
          </a:xfrm>
          <a:prstGeom prst="rect">
            <a:avLst/>
          </a:prstGeom>
          <a:noFill/>
        </p:spPr>
        <p:txBody>
          <a:bodyPr wrap="square" rtlCol="0" anchor="t">
            <a:spAutoFit/>
          </a:bodyPr>
          <a:lstStyle/>
          <a:p>
            <a:pPr lvl="0" algn="ctr">
              <a:defRPr/>
            </a:pPr>
            <a:r>
              <a:rPr lang="en-US" sz="1600" dirty="0">
                <a:solidFill>
                  <a:srgbClr val="666666"/>
                </a:solidFill>
                <a:latin typeface="Cambria" panose="02040503050406030204" pitchFamily="18" charset="0"/>
              </a:rPr>
              <a:t>Includes women using non-permanent options but are candidates for permanent birth control (&gt;12M)</a:t>
            </a:r>
          </a:p>
        </p:txBody>
      </p:sp>
      <p:grpSp>
        <p:nvGrpSpPr>
          <p:cNvPr id="8" name="Group 7">
            <a:extLst>
              <a:ext uri="{FF2B5EF4-FFF2-40B4-BE49-F238E27FC236}">
                <a16:creationId xmlns:a16="http://schemas.microsoft.com/office/drawing/2014/main" id="{790EF925-E520-3741-BED7-162E5E8721D1}"/>
              </a:ext>
            </a:extLst>
          </p:cNvPr>
          <p:cNvGrpSpPr/>
          <p:nvPr/>
        </p:nvGrpSpPr>
        <p:grpSpPr>
          <a:xfrm>
            <a:off x="1476232" y="2677041"/>
            <a:ext cx="9239536" cy="976755"/>
            <a:chOff x="1476232" y="2677041"/>
            <a:chExt cx="9239536" cy="976755"/>
          </a:xfrm>
        </p:grpSpPr>
        <p:sp>
          <p:nvSpPr>
            <p:cNvPr id="7" name="Rectangle 6">
              <a:extLst>
                <a:ext uri="{FF2B5EF4-FFF2-40B4-BE49-F238E27FC236}">
                  <a16:creationId xmlns:a16="http://schemas.microsoft.com/office/drawing/2014/main" id="{2BA4E613-7119-FC40-B33A-00000BA8C795}"/>
                </a:ext>
              </a:extLst>
            </p:cNvPr>
            <p:cNvSpPr/>
            <p:nvPr/>
          </p:nvSpPr>
          <p:spPr>
            <a:xfrm rot="16200000">
              <a:off x="5608717" y="1763454"/>
              <a:ext cx="974565" cy="2806119"/>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lvl="0" algn="ctr">
                <a:defRPr/>
              </a:pPr>
              <a:r>
                <a:rPr lang="en-US" sz="2000" dirty="0">
                  <a:solidFill>
                    <a:srgbClr val="FFFFFF"/>
                  </a:solidFill>
                  <a:latin typeface="Cambria" panose="02040503050406030204" pitchFamily="18" charset="0"/>
                </a:rPr>
                <a:t>Hormones</a:t>
              </a:r>
            </a:p>
          </p:txBody>
        </p:sp>
        <p:sp>
          <p:nvSpPr>
            <p:cNvPr id="50" name="Rectangle 49">
              <a:extLst>
                <a:ext uri="{FF2B5EF4-FFF2-40B4-BE49-F238E27FC236}">
                  <a16:creationId xmlns:a16="http://schemas.microsoft.com/office/drawing/2014/main" id="{13C20B24-7233-A04C-AC08-DB8F6781A972}"/>
                </a:ext>
              </a:extLst>
            </p:cNvPr>
            <p:cNvSpPr/>
            <p:nvPr/>
          </p:nvSpPr>
          <p:spPr>
            <a:xfrm>
              <a:off x="7909647" y="2677041"/>
              <a:ext cx="2806121" cy="96926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srgbClr val="FFFFFF"/>
                  </a:solidFill>
                  <a:effectLst/>
                  <a:uLnTx/>
                  <a:uFillTx/>
                  <a:latin typeface="Cambria" panose="02040503050406030204" pitchFamily="18" charset="0"/>
                </a:rPr>
                <a:t>Condoms</a:t>
              </a:r>
            </a:p>
          </p:txBody>
        </p:sp>
        <p:sp>
          <p:nvSpPr>
            <p:cNvPr id="48" name="Rectangle 47">
              <a:extLst>
                <a:ext uri="{FF2B5EF4-FFF2-40B4-BE49-F238E27FC236}">
                  <a16:creationId xmlns:a16="http://schemas.microsoft.com/office/drawing/2014/main" id="{38D9DD44-E651-4096-B14E-81DB9D7CD162}"/>
                </a:ext>
              </a:extLst>
            </p:cNvPr>
            <p:cNvSpPr/>
            <p:nvPr/>
          </p:nvSpPr>
          <p:spPr>
            <a:xfrm rot="16200000">
              <a:off x="2399233" y="1761829"/>
              <a:ext cx="960120" cy="2806121"/>
            </a:xfrm>
            <a:prstGeom prst="rect">
              <a:avLst/>
            </a:prstGeom>
            <a:solidFill>
              <a:srgbClr val="5C50A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lvl="0" algn="ctr">
                <a:defRPr/>
              </a:pPr>
              <a:r>
                <a:rPr lang="en-US" sz="2000" dirty="0">
                  <a:solidFill>
                    <a:schemeClr val="bg1"/>
                  </a:solidFill>
                  <a:latin typeface="Cambria" panose="02040503050406030204" pitchFamily="18" charset="0"/>
                </a:rPr>
                <a:t>Tubal Ligation Surgery</a:t>
              </a:r>
            </a:p>
          </p:txBody>
        </p:sp>
      </p:grpSp>
      <p:grpSp>
        <p:nvGrpSpPr>
          <p:cNvPr id="12" name="Group 11">
            <a:extLst>
              <a:ext uri="{FF2B5EF4-FFF2-40B4-BE49-F238E27FC236}">
                <a16:creationId xmlns:a16="http://schemas.microsoft.com/office/drawing/2014/main" id="{4F33492F-193A-144C-AC07-92062C9A0B6B}"/>
              </a:ext>
            </a:extLst>
          </p:cNvPr>
          <p:cNvGrpSpPr/>
          <p:nvPr/>
        </p:nvGrpSpPr>
        <p:grpSpPr>
          <a:xfrm rot="16200000">
            <a:off x="2504540" y="2834577"/>
            <a:ext cx="764989" cy="2806122"/>
            <a:chOff x="4615728" y="2062338"/>
            <a:chExt cx="983996" cy="1318136"/>
          </a:xfrm>
        </p:grpSpPr>
        <p:cxnSp>
          <p:nvCxnSpPr>
            <p:cNvPr id="17" name="Straight Connector 16">
              <a:extLst>
                <a:ext uri="{FF2B5EF4-FFF2-40B4-BE49-F238E27FC236}">
                  <a16:creationId xmlns:a16="http://schemas.microsoft.com/office/drawing/2014/main" id="{5A5909CD-F12A-7146-85C1-9F3073AE8E54}"/>
                </a:ext>
              </a:extLst>
            </p:cNvPr>
            <p:cNvCxnSpPr>
              <a:cxnSpLocks/>
              <a:stCxn id="66" idx="2"/>
            </p:cNvCxnSpPr>
            <p:nvPr/>
          </p:nvCxnSpPr>
          <p:spPr>
            <a:xfrm flipH="1">
              <a:off x="4615728" y="2721406"/>
              <a:ext cx="777320" cy="0"/>
            </a:xfrm>
            <a:prstGeom prst="line">
              <a:avLst/>
            </a:prstGeom>
            <a:ln w="254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66" name="Right Bracket 65">
              <a:extLst>
                <a:ext uri="{FF2B5EF4-FFF2-40B4-BE49-F238E27FC236}">
                  <a16:creationId xmlns:a16="http://schemas.microsoft.com/office/drawing/2014/main" id="{CE2D3F56-490C-0C44-8B85-4748528FE416}"/>
                </a:ext>
              </a:extLst>
            </p:cNvPr>
            <p:cNvSpPr/>
            <p:nvPr/>
          </p:nvSpPr>
          <p:spPr>
            <a:xfrm rot="10800000">
              <a:off x="5393048" y="2062338"/>
              <a:ext cx="206676" cy="1318136"/>
            </a:xfrm>
            <a:prstGeom prst="rightBracket">
              <a:avLst>
                <a:gd name="adj" fmla="val 112620"/>
              </a:avLst>
            </a:prstGeom>
            <a:ln w="31750">
              <a:solidFill>
                <a:schemeClr val="bg2">
                  <a:lumMod val="75000"/>
                </a:schemeClr>
              </a:solidFill>
              <a:headEnd type="oval"/>
              <a:tailEnd type="ova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grpSp>
      <p:sp>
        <p:nvSpPr>
          <p:cNvPr id="6" name="Content Placeholder 5">
            <a:extLst>
              <a:ext uri="{FF2B5EF4-FFF2-40B4-BE49-F238E27FC236}">
                <a16:creationId xmlns:a16="http://schemas.microsoft.com/office/drawing/2014/main" id="{E1DA1FC3-8017-C54C-8DB9-F1FF70E239B5}"/>
              </a:ext>
            </a:extLst>
          </p:cNvPr>
          <p:cNvSpPr>
            <a:spLocks noGrp="1"/>
          </p:cNvSpPr>
          <p:nvPr>
            <p:ph sz="quarter" idx="13"/>
          </p:nvPr>
        </p:nvSpPr>
        <p:spPr>
          <a:xfrm>
            <a:off x="1322228" y="1653490"/>
            <a:ext cx="9547545" cy="420905"/>
          </a:xfrm>
          <a:solidFill>
            <a:schemeClr val="bg2">
              <a:lumMod val="20000"/>
              <a:lumOff val="80000"/>
            </a:schemeClr>
          </a:solidFill>
        </p:spPr>
        <p:txBody>
          <a:bodyPr anchor="ctr"/>
          <a:lstStyle/>
          <a:p>
            <a:pPr algn="ctr"/>
            <a:r>
              <a:rPr lang="en-US" b="1" dirty="0">
                <a:solidFill>
                  <a:srgbClr val="6A3CC9"/>
                </a:solidFill>
              </a:rPr>
              <a:t>72 M Reproductive Aged Women</a:t>
            </a:r>
          </a:p>
        </p:txBody>
      </p:sp>
      <p:grpSp>
        <p:nvGrpSpPr>
          <p:cNvPr id="25" name="Group 24">
            <a:extLst>
              <a:ext uri="{FF2B5EF4-FFF2-40B4-BE49-F238E27FC236}">
                <a16:creationId xmlns:a16="http://schemas.microsoft.com/office/drawing/2014/main" id="{9089453C-CE78-134C-9E93-B842E49132D2}"/>
              </a:ext>
            </a:extLst>
          </p:cNvPr>
          <p:cNvGrpSpPr/>
          <p:nvPr/>
        </p:nvGrpSpPr>
        <p:grpSpPr>
          <a:xfrm>
            <a:off x="1322228" y="2281147"/>
            <a:ext cx="9547545" cy="330129"/>
            <a:chOff x="1137420" y="2190994"/>
            <a:chExt cx="9547545" cy="330129"/>
          </a:xfrm>
        </p:grpSpPr>
        <p:sp>
          <p:nvSpPr>
            <p:cNvPr id="26" name="TextBox 25">
              <a:extLst>
                <a:ext uri="{FF2B5EF4-FFF2-40B4-BE49-F238E27FC236}">
                  <a16:creationId xmlns:a16="http://schemas.microsoft.com/office/drawing/2014/main" id="{8C5F80B4-8281-604E-B473-FED971B56389}"/>
                </a:ext>
              </a:extLst>
            </p:cNvPr>
            <p:cNvSpPr txBox="1"/>
            <p:nvPr/>
          </p:nvSpPr>
          <p:spPr>
            <a:xfrm>
              <a:off x="1762572" y="2190994"/>
              <a:ext cx="2706397" cy="330129"/>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1" u="none" strike="noStrike" kern="1200" cap="none" spc="0" normalizeH="0" baseline="0" noProof="0" dirty="0">
                  <a:ln>
                    <a:noFill/>
                  </a:ln>
                  <a:solidFill>
                    <a:srgbClr val="666666"/>
                  </a:solidFill>
                  <a:effectLst/>
                  <a:uLnTx/>
                  <a:uFillTx/>
                  <a:latin typeface="Cambria" panose="02040503050406030204" pitchFamily="18" charset="0"/>
                </a:rPr>
                <a:t>Most Invasive/ Most Reliable</a:t>
              </a:r>
            </a:p>
          </p:txBody>
        </p:sp>
        <p:cxnSp>
          <p:nvCxnSpPr>
            <p:cNvPr id="27" name="Straight Arrow Connector 26">
              <a:extLst>
                <a:ext uri="{FF2B5EF4-FFF2-40B4-BE49-F238E27FC236}">
                  <a16:creationId xmlns:a16="http://schemas.microsoft.com/office/drawing/2014/main" id="{BAF99DDA-E64D-B443-9D0F-D201CD0C12FC}"/>
                </a:ext>
              </a:extLst>
            </p:cNvPr>
            <p:cNvCxnSpPr>
              <a:cxnSpLocks/>
            </p:cNvCxnSpPr>
            <p:nvPr/>
          </p:nvCxnSpPr>
          <p:spPr>
            <a:xfrm flipH="1">
              <a:off x="1137420" y="2356058"/>
              <a:ext cx="614107" cy="0"/>
            </a:xfrm>
            <a:prstGeom prst="straightConnector1">
              <a:avLst/>
            </a:prstGeom>
            <a:ln w="25400">
              <a:solidFill>
                <a:srgbClr val="666666"/>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BE9B5A4F-F5CD-E847-9A0B-AA5F39E7A2AB}"/>
                </a:ext>
              </a:extLst>
            </p:cNvPr>
            <p:cNvSpPr txBox="1"/>
            <p:nvPr/>
          </p:nvSpPr>
          <p:spPr>
            <a:xfrm>
              <a:off x="7496558" y="2190994"/>
              <a:ext cx="3188407" cy="330128"/>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1" u="none" strike="noStrike" kern="1200" cap="none" spc="0" normalizeH="0" baseline="0" noProof="0" dirty="0">
                  <a:ln>
                    <a:noFill/>
                  </a:ln>
                  <a:solidFill>
                    <a:srgbClr val="666666"/>
                  </a:solidFill>
                  <a:effectLst/>
                  <a:uLnTx/>
                  <a:uFillTx/>
                  <a:latin typeface="Cambria" panose="02040503050406030204" pitchFamily="18" charset="0"/>
                </a:rPr>
                <a:t>Least Invasive / Least Reliable</a:t>
              </a:r>
            </a:p>
          </p:txBody>
        </p:sp>
        <p:cxnSp>
          <p:nvCxnSpPr>
            <p:cNvPr id="30" name="Straight Arrow Connector 29">
              <a:extLst>
                <a:ext uri="{FF2B5EF4-FFF2-40B4-BE49-F238E27FC236}">
                  <a16:creationId xmlns:a16="http://schemas.microsoft.com/office/drawing/2014/main" id="{73C37DFB-FB7D-DB46-8375-30758823AD0A}"/>
                </a:ext>
              </a:extLst>
            </p:cNvPr>
            <p:cNvCxnSpPr>
              <a:cxnSpLocks/>
            </p:cNvCxnSpPr>
            <p:nvPr/>
          </p:nvCxnSpPr>
          <p:spPr>
            <a:xfrm>
              <a:off x="10070858" y="2356058"/>
              <a:ext cx="614107" cy="0"/>
            </a:xfrm>
            <a:prstGeom prst="straightConnector1">
              <a:avLst/>
            </a:prstGeom>
            <a:ln w="25400">
              <a:solidFill>
                <a:srgbClr val="666666"/>
              </a:solidFill>
              <a:tailEnd type="triangle"/>
            </a:ln>
          </p:spPr>
          <p:style>
            <a:lnRef idx="1">
              <a:schemeClr val="accent1"/>
            </a:lnRef>
            <a:fillRef idx="0">
              <a:schemeClr val="accent1"/>
            </a:fillRef>
            <a:effectRef idx="0">
              <a:schemeClr val="accent1"/>
            </a:effectRef>
            <a:fontRef idx="minor">
              <a:schemeClr val="tx1"/>
            </a:fontRef>
          </p:style>
        </p:cxnSp>
      </p:grpSp>
      <p:sp>
        <p:nvSpPr>
          <p:cNvPr id="2" name="Slide Number Placeholder 1">
            <a:extLst>
              <a:ext uri="{FF2B5EF4-FFF2-40B4-BE49-F238E27FC236}">
                <a16:creationId xmlns:a16="http://schemas.microsoft.com/office/drawing/2014/main" id="{E19649D4-CA23-47FA-89D9-F09B841CA2D1}"/>
              </a:ext>
            </a:extLst>
          </p:cNvPr>
          <p:cNvSpPr>
            <a:spLocks noGrp="1"/>
          </p:cNvSpPr>
          <p:nvPr>
            <p:ph type="sldNum" sz="quarter" idx="12"/>
          </p:nvPr>
        </p:nvSpPr>
        <p:spPr/>
        <p:txBody>
          <a:bodyPr/>
          <a:lstStyle/>
          <a:p>
            <a:fld id="{A4478E0B-7401-2D44-B6B4-9519A67BAE3C}" type="slidenum">
              <a:rPr lang="en-US" smtClean="0"/>
              <a:t>18</a:t>
            </a:fld>
            <a:endParaRPr lang="en-US"/>
          </a:p>
        </p:txBody>
      </p:sp>
    </p:spTree>
    <p:extLst>
      <p:ext uri="{BB962C8B-B14F-4D97-AF65-F5344CB8AC3E}">
        <p14:creationId xmlns:p14="http://schemas.microsoft.com/office/powerpoint/2010/main" val="23881912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 name="Chart 26">
            <a:extLst>
              <a:ext uri="{FF2B5EF4-FFF2-40B4-BE49-F238E27FC236}">
                <a16:creationId xmlns:a16="http://schemas.microsoft.com/office/drawing/2014/main" id="{8EDF17E9-3D31-7248-891E-7DC5B288E2B1}"/>
              </a:ext>
            </a:extLst>
          </p:cNvPr>
          <p:cNvGraphicFramePr/>
          <p:nvPr/>
        </p:nvGraphicFramePr>
        <p:xfrm>
          <a:off x="1223971" y="2398665"/>
          <a:ext cx="4798877" cy="4185015"/>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a:extLst>
              <a:ext uri="{FF2B5EF4-FFF2-40B4-BE49-F238E27FC236}">
                <a16:creationId xmlns:a16="http://schemas.microsoft.com/office/drawing/2014/main" id="{4B8BA996-4C36-564A-9126-BFB7B111A818}"/>
              </a:ext>
            </a:extLst>
          </p:cNvPr>
          <p:cNvSpPr>
            <a:spLocks noGrp="1"/>
          </p:cNvSpPr>
          <p:nvPr>
            <p:ph type="title"/>
          </p:nvPr>
        </p:nvSpPr>
        <p:spPr/>
        <p:txBody>
          <a:bodyPr/>
          <a:lstStyle/>
          <a:p>
            <a:r>
              <a:rPr lang="en-US" dirty="0" err="1"/>
              <a:t>FemBloc</a:t>
            </a:r>
            <a:r>
              <a:rPr lang="en-US" dirty="0"/>
              <a:t>:  Improved Health Economics</a:t>
            </a:r>
          </a:p>
        </p:txBody>
      </p:sp>
      <p:sp>
        <p:nvSpPr>
          <p:cNvPr id="25" name="TextBox 24">
            <a:extLst>
              <a:ext uri="{FF2B5EF4-FFF2-40B4-BE49-F238E27FC236}">
                <a16:creationId xmlns:a16="http://schemas.microsoft.com/office/drawing/2014/main" id="{940D6B63-C33B-7B4E-B5B0-27449D464024}"/>
              </a:ext>
            </a:extLst>
          </p:cNvPr>
          <p:cNvSpPr txBox="1"/>
          <p:nvPr/>
        </p:nvSpPr>
        <p:spPr>
          <a:xfrm>
            <a:off x="1368638" y="1872786"/>
            <a:ext cx="5480390" cy="410433"/>
          </a:xfrm>
          <a:prstGeom prst="rect">
            <a:avLst/>
          </a:prstGeom>
          <a:noFill/>
        </p:spPr>
        <p:txBody>
          <a:bodyPr wrap="square" rtlCol="0">
            <a:noAutofit/>
          </a:bodyPr>
          <a:lstStyle/>
          <a:p>
            <a:r>
              <a:rPr lang="en-US" sz="2000" b="1" dirty="0">
                <a:solidFill>
                  <a:srgbClr val="5C50A1"/>
                </a:solidFill>
                <a:latin typeface="Cambria" panose="02040503050406030204" pitchFamily="18" charset="0"/>
              </a:rPr>
              <a:t>Permanent One-Time Cost Breakdown</a:t>
            </a:r>
          </a:p>
        </p:txBody>
      </p:sp>
      <p:sp>
        <p:nvSpPr>
          <p:cNvPr id="28" name="TextBox 27">
            <a:extLst>
              <a:ext uri="{FF2B5EF4-FFF2-40B4-BE49-F238E27FC236}">
                <a16:creationId xmlns:a16="http://schemas.microsoft.com/office/drawing/2014/main" id="{15A4D5B0-0E6D-2C40-B15C-53100B12A7D6}"/>
              </a:ext>
            </a:extLst>
          </p:cNvPr>
          <p:cNvSpPr txBox="1"/>
          <p:nvPr/>
        </p:nvSpPr>
        <p:spPr>
          <a:xfrm>
            <a:off x="2693334" y="3933443"/>
            <a:ext cx="1386629" cy="307777"/>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solidFill>
                  <a:srgbClr val="FFFFFF"/>
                </a:solidFill>
                <a:effectLst/>
                <a:uLnTx/>
                <a:uFillTx/>
                <a:latin typeface="Cambria" panose="02040503050406030204" pitchFamily="18" charset="0"/>
              </a:rPr>
              <a:t>Pre-Op </a:t>
            </a:r>
          </a:p>
        </p:txBody>
      </p:sp>
      <p:sp>
        <p:nvSpPr>
          <p:cNvPr id="29" name="TextBox 28">
            <a:extLst>
              <a:ext uri="{FF2B5EF4-FFF2-40B4-BE49-F238E27FC236}">
                <a16:creationId xmlns:a16="http://schemas.microsoft.com/office/drawing/2014/main" id="{83A25A84-6A6D-AA47-A4AA-43DEC61B057C}"/>
              </a:ext>
            </a:extLst>
          </p:cNvPr>
          <p:cNvSpPr txBox="1"/>
          <p:nvPr/>
        </p:nvSpPr>
        <p:spPr>
          <a:xfrm>
            <a:off x="2742868" y="2274086"/>
            <a:ext cx="1386629"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solidFill>
                  <a:srgbClr val="002060"/>
                </a:solidFill>
                <a:effectLst/>
                <a:uLnTx/>
                <a:uFillTx/>
                <a:latin typeface="Cambria" panose="02040503050406030204" pitchFamily="18" charset="0"/>
              </a:rPr>
              <a:t>$6,000*</a:t>
            </a:r>
          </a:p>
        </p:txBody>
      </p:sp>
      <p:sp>
        <p:nvSpPr>
          <p:cNvPr id="30" name="TextBox 29">
            <a:extLst>
              <a:ext uri="{FF2B5EF4-FFF2-40B4-BE49-F238E27FC236}">
                <a16:creationId xmlns:a16="http://schemas.microsoft.com/office/drawing/2014/main" id="{873DFFD2-3AF1-C145-8253-9F091B646338}"/>
              </a:ext>
            </a:extLst>
          </p:cNvPr>
          <p:cNvSpPr txBox="1"/>
          <p:nvPr/>
        </p:nvSpPr>
        <p:spPr>
          <a:xfrm>
            <a:off x="2693334" y="2983763"/>
            <a:ext cx="1386629" cy="307777"/>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solidFill>
                  <a:srgbClr val="FFFFFF"/>
                </a:solidFill>
                <a:effectLst/>
                <a:uLnTx/>
                <a:uFillTx/>
                <a:latin typeface="Cambria" panose="02040503050406030204" pitchFamily="18" charset="0"/>
              </a:rPr>
              <a:t>Facility</a:t>
            </a:r>
          </a:p>
        </p:txBody>
      </p:sp>
      <p:sp>
        <p:nvSpPr>
          <p:cNvPr id="31" name="TextBox 30">
            <a:extLst>
              <a:ext uri="{FF2B5EF4-FFF2-40B4-BE49-F238E27FC236}">
                <a16:creationId xmlns:a16="http://schemas.microsoft.com/office/drawing/2014/main" id="{14D010F5-51EA-1A4E-A402-07D6994AC69A}"/>
              </a:ext>
            </a:extLst>
          </p:cNvPr>
          <p:cNvSpPr txBox="1"/>
          <p:nvPr/>
        </p:nvSpPr>
        <p:spPr>
          <a:xfrm>
            <a:off x="2693334" y="3458603"/>
            <a:ext cx="1386629" cy="307777"/>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solidFill>
                  <a:srgbClr val="FFFFFF"/>
                </a:solidFill>
                <a:effectLst/>
                <a:uLnTx/>
                <a:uFillTx/>
                <a:latin typeface="Cambria" panose="02040503050406030204" pitchFamily="18" charset="0"/>
              </a:rPr>
              <a:t>Anesthesia</a:t>
            </a:r>
          </a:p>
        </p:txBody>
      </p:sp>
      <p:sp>
        <p:nvSpPr>
          <p:cNvPr id="32" name="TextBox 31">
            <a:extLst>
              <a:ext uri="{FF2B5EF4-FFF2-40B4-BE49-F238E27FC236}">
                <a16:creationId xmlns:a16="http://schemas.microsoft.com/office/drawing/2014/main" id="{92A69738-26BF-E940-94DB-DE946315D78D}"/>
              </a:ext>
            </a:extLst>
          </p:cNvPr>
          <p:cNvSpPr txBox="1"/>
          <p:nvPr/>
        </p:nvSpPr>
        <p:spPr>
          <a:xfrm>
            <a:off x="2693334" y="4408282"/>
            <a:ext cx="1386629" cy="307777"/>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solidFill>
                  <a:srgbClr val="FFFFFF"/>
                </a:solidFill>
                <a:effectLst/>
                <a:uLnTx/>
                <a:uFillTx/>
                <a:latin typeface="Cambria" panose="02040503050406030204" pitchFamily="18" charset="0"/>
              </a:rPr>
              <a:t>Post-Op</a:t>
            </a:r>
          </a:p>
        </p:txBody>
      </p:sp>
      <p:sp>
        <p:nvSpPr>
          <p:cNvPr id="33" name="TextBox 32">
            <a:extLst>
              <a:ext uri="{FF2B5EF4-FFF2-40B4-BE49-F238E27FC236}">
                <a16:creationId xmlns:a16="http://schemas.microsoft.com/office/drawing/2014/main" id="{C2E872B6-91EE-F146-979F-B44B25709B23}"/>
              </a:ext>
            </a:extLst>
          </p:cNvPr>
          <p:cNvSpPr txBox="1"/>
          <p:nvPr/>
        </p:nvSpPr>
        <p:spPr>
          <a:xfrm>
            <a:off x="4237956" y="4909638"/>
            <a:ext cx="1772700" cy="52322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solidFill>
                  <a:srgbClr val="FFFFFF"/>
                </a:solidFill>
                <a:effectLst/>
                <a:uLnTx/>
                <a:uFillTx/>
                <a:latin typeface="Cambria" panose="02040503050406030204" pitchFamily="18" charset="0"/>
              </a:rPr>
              <a:t>Cost of </a:t>
            </a:r>
            <a:r>
              <a:rPr kumimoji="0" lang="en-US" sz="1400" i="0" u="none" strike="noStrike" kern="1200" cap="none" spc="0" normalizeH="0" baseline="0" noProof="0" dirty="0" err="1">
                <a:ln>
                  <a:noFill/>
                </a:ln>
                <a:solidFill>
                  <a:srgbClr val="FFFFFF"/>
                </a:solidFill>
                <a:effectLst/>
                <a:uLnTx/>
                <a:uFillTx/>
                <a:latin typeface="Cambria" panose="02040503050406030204" pitchFamily="18" charset="0"/>
              </a:rPr>
              <a:t>FemBloc</a:t>
            </a:r>
            <a:r>
              <a:rPr kumimoji="0" lang="en-US" sz="1400" i="0" u="none" strike="noStrike" kern="1200" cap="none" spc="0" normalizeH="0" baseline="0" noProof="0" dirty="0">
                <a:ln>
                  <a:noFill/>
                </a:ln>
                <a:solidFill>
                  <a:srgbClr val="FFFFFF"/>
                </a:solidFill>
                <a:effectLst/>
                <a:uLnTx/>
                <a:uFillTx/>
                <a:latin typeface="Cambria" panose="02040503050406030204" pitchFamily="18" charset="0"/>
              </a:rPr>
              <a:t> System</a:t>
            </a:r>
          </a:p>
        </p:txBody>
      </p:sp>
      <p:sp>
        <p:nvSpPr>
          <p:cNvPr id="35" name="TextBox 34">
            <a:extLst>
              <a:ext uri="{FF2B5EF4-FFF2-40B4-BE49-F238E27FC236}">
                <a16:creationId xmlns:a16="http://schemas.microsoft.com/office/drawing/2014/main" id="{10898BA6-F4F5-EC48-B2CC-0FD13A8A8714}"/>
              </a:ext>
            </a:extLst>
          </p:cNvPr>
          <p:cNvSpPr txBox="1"/>
          <p:nvPr/>
        </p:nvSpPr>
        <p:spPr>
          <a:xfrm>
            <a:off x="5233433" y="4186010"/>
            <a:ext cx="1386629" cy="307777"/>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solidFill>
                  <a:srgbClr val="FFFFFF"/>
                </a:solidFill>
                <a:effectLst/>
                <a:uLnTx/>
                <a:uFillTx/>
                <a:latin typeface="Cambria" panose="02040503050406030204" pitchFamily="18" charset="0"/>
              </a:rPr>
              <a:t>Anesthesia</a:t>
            </a:r>
          </a:p>
        </p:txBody>
      </p:sp>
      <p:sp>
        <p:nvSpPr>
          <p:cNvPr id="36" name="TextBox 35">
            <a:extLst>
              <a:ext uri="{FF2B5EF4-FFF2-40B4-BE49-F238E27FC236}">
                <a16:creationId xmlns:a16="http://schemas.microsoft.com/office/drawing/2014/main" id="{1989A761-2AD6-0748-A553-6C1A31A6D43A}"/>
              </a:ext>
            </a:extLst>
          </p:cNvPr>
          <p:cNvSpPr txBox="1"/>
          <p:nvPr/>
        </p:nvSpPr>
        <p:spPr>
          <a:xfrm>
            <a:off x="4443184" y="5668657"/>
            <a:ext cx="1386629" cy="52322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solidFill>
                  <a:schemeClr val="bg1"/>
                </a:solidFill>
                <a:effectLst/>
                <a:uLnTx/>
                <a:uFillTx/>
                <a:latin typeface="Cambria" panose="02040503050406030204" pitchFamily="18" charset="0"/>
              </a:rPr>
              <a:t>Physician / Practice</a:t>
            </a:r>
          </a:p>
        </p:txBody>
      </p:sp>
      <p:sp>
        <p:nvSpPr>
          <p:cNvPr id="37" name="TextBox 36">
            <a:extLst>
              <a:ext uri="{FF2B5EF4-FFF2-40B4-BE49-F238E27FC236}">
                <a16:creationId xmlns:a16="http://schemas.microsoft.com/office/drawing/2014/main" id="{A1731198-DE2E-1541-87DA-B64E6C334D4B}"/>
              </a:ext>
            </a:extLst>
          </p:cNvPr>
          <p:cNvSpPr txBox="1"/>
          <p:nvPr/>
        </p:nvSpPr>
        <p:spPr>
          <a:xfrm>
            <a:off x="4237955" y="4127115"/>
            <a:ext cx="17727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u="none" strike="noStrike" kern="1200" cap="none" spc="0" normalizeH="0" baseline="0" noProof="0" dirty="0">
                <a:ln>
                  <a:noFill/>
                </a:ln>
                <a:solidFill>
                  <a:srgbClr val="002060"/>
                </a:solidFill>
                <a:effectLst/>
                <a:uLnTx/>
                <a:uFillTx/>
                <a:latin typeface="Cambria" panose="02040503050406030204" pitchFamily="18" charset="0"/>
              </a:rPr>
              <a:t>Est &lt; ½ cost of </a:t>
            </a:r>
            <a:br>
              <a:rPr kumimoji="0" lang="en-US" sz="1400" u="none" strike="noStrike" kern="1200" cap="none" spc="0" normalizeH="0" baseline="0" noProof="0" dirty="0">
                <a:ln>
                  <a:noFill/>
                </a:ln>
                <a:solidFill>
                  <a:srgbClr val="002060"/>
                </a:solidFill>
                <a:effectLst/>
                <a:uLnTx/>
                <a:uFillTx/>
                <a:latin typeface="Cambria" panose="02040503050406030204" pitchFamily="18" charset="0"/>
              </a:rPr>
            </a:br>
            <a:r>
              <a:rPr kumimoji="0" lang="en-US" sz="1400" u="none" strike="noStrike" kern="1200" cap="none" spc="0" normalizeH="0" baseline="0" noProof="0" dirty="0">
                <a:ln>
                  <a:noFill/>
                </a:ln>
                <a:solidFill>
                  <a:srgbClr val="002060"/>
                </a:solidFill>
                <a:effectLst/>
                <a:uLnTx/>
                <a:uFillTx/>
                <a:latin typeface="Cambria" panose="02040503050406030204" pitchFamily="18" charset="0"/>
              </a:rPr>
              <a:t>Tubal Ligation</a:t>
            </a:r>
          </a:p>
        </p:txBody>
      </p:sp>
      <p:sp>
        <p:nvSpPr>
          <p:cNvPr id="38" name="TextBox 37">
            <a:extLst>
              <a:ext uri="{FF2B5EF4-FFF2-40B4-BE49-F238E27FC236}">
                <a16:creationId xmlns:a16="http://schemas.microsoft.com/office/drawing/2014/main" id="{CCDE00F9-DE03-6E4D-B030-6F19330C54E5}"/>
              </a:ext>
            </a:extLst>
          </p:cNvPr>
          <p:cNvSpPr txBox="1"/>
          <p:nvPr/>
        </p:nvSpPr>
        <p:spPr>
          <a:xfrm>
            <a:off x="2706293" y="5966843"/>
            <a:ext cx="1386629" cy="307777"/>
          </a:xfrm>
          <a:prstGeom prst="rect">
            <a:avLst/>
          </a:prstGeom>
          <a:noFill/>
          <a:ln>
            <a:noFill/>
          </a:ln>
        </p:spPr>
        <p:txBody>
          <a:bodyPr wrap="square" rtlCol="0">
            <a:spAutoFit/>
          </a:bodyPr>
          <a:lstStyle/>
          <a:p>
            <a:pPr algn="ctr">
              <a:defRPr/>
            </a:pPr>
            <a:r>
              <a:rPr lang="en-US" sz="1400" dirty="0">
                <a:solidFill>
                  <a:schemeClr val="bg1"/>
                </a:solidFill>
                <a:latin typeface="Cambria" panose="02040503050406030204" pitchFamily="18" charset="0"/>
              </a:rPr>
              <a:t>Physician</a:t>
            </a:r>
            <a:endParaRPr kumimoji="0" lang="en-US" sz="1400" i="0" u="none" strike="noStrike" kern="1200" cap="none" spc="0" normalizeH="0" baseline="0" noProof="0" dirty="0">
              <a:ln>
                <a:noFill/>
              </a:ln>
              <a:solidFill>
                <a:schemeClr val="bg1"/>
              </a:solidFill>
              <a:effectLst/>
              <a:uLnTx/>
              <a:uFillTx/>
              <a:latin typeface="Cambria" panose="02040503050406030204" pitchFamily="18" charset="0"/>
            </a:endParaRPr>
          </a:p>
        </p:txBody>
      </p:sp>
      <p:sp>
        <p:nvSpPr>
          <p:cNvPr id="40" name="Content Placeholder 2">
            <a:extLst>
              <a:ext uri="{FF2B5EF4-FFF2-40B4-BE49-F238E27FC236}">
                <a16:creationId xmlns:a16="http://schemas.microsoft.com/office/drawing/2014/main" id="{F50FF64F-A09D-344B-914F-D7939FE37BA2}"/>
              </a:ext>
            </a:extLst>
          </p:cNvPr>
          <p:cNvSpPr>
            <a:spLocks noGrp="1"/>
          </p:cNvSpPr>
          <p:nvPr>
            <p:ph idx="1"/>
          </p:nvPr>
        </p:nvSpPr>
        <p:spPr>
          <a:xfrm>
            <a:off x="7150637" y="2346873"/>
            <a:ext cx="3824037" cy="2180331"/>
          </a:xfrm>
        </p:spPr>
        <p:txBody>
          <a:bodyPr>
            <a:noAutofit/>
          </a:bodyPr>
          <a:lstStyle/>
          <a:p>
            <a:pPr>
              <a:lnSpc>
                <a:spcPct val="100000"/>
              </a:lnSpc>
              <a:spcBef>
                <a:spcPts val="0"/>
              </a:spcBef>
              <a:spcAft>
                <a:spcPts val="1200"/>
              </a:spcAft>
              <a:defRPr/>
            </a:pPr>
            <a:r>
              <a:rPr lang="en-US" sz="1800" dirty="0"/>
              <a:t>In-office procedure expands practice services</a:t>
            </a:r>
          </a:p>
          <a:p>
            <a:pPr>
              <a:lnSpc>
                <a:spcPct val="100000"/>
              </a:lnSpc>
              <a:spcBef>
                <a:spcPts val="0"/>
              </a:spcBef>
              <a:spcAft>
                <a:spcPts val="1200"/>
              </a:spcAft>
              <a:defRPr/>
            </a:pPr>
            <a:r>
              <a:rPr lang="en-US" sz="1800" dirty="0"/>
              <a:t>Can perform multiple procedures in same room</a:t>
            </a:r>
          </a:p>
          <a:p>
            <a:pPr>
              <a:lnSpc>
                <a:spcPct val="100000"/>
              </a:lnSpc>
              <a:spcBef>
                <a:spcPts val="0"/>
              </a:spcBef>
              <a:spcAft>
                <a:spcPts val="1200"/>
              </a:spcAft>
              <a:defRPr/>
            </a:pPr>
            <a:r>
              <a:rPr lang="en-US" sz="1800" dirty="0"/>
              <a:t>Quick to perform; ease of room turnover</a:t>
            </a:r>
          </a:p>
          <a:p>
            <a:pPr>
              <a:lnSpc>
                <a:spcPct val="100000"/>
              </a:lnSpc>
              <a:spcBef>
                <a:spcPts val="0"/>
              </a:spcBef>
              <a:spcAft>
                <a:spcPts val="1200"/>
              </a:spcAft>
              <a:defRPr/>
            </a:pPr>
            <a:r>
              <a:rPr lang="en-US" sz="1800" dirty="0"/>
              <a:t>Patient resumes normal activities</a:t>
            </a:r>
          </a:p>
          <a:p>
            <a:pPr>
              <a:lnSpc>
                <a:spcPct val="100000"/>
              </a:lnSpc>
              <a:spcBef>
                <a:spcPts val="0"/>
              </a:spcBef>
              <a:spcAft>
                <a:spcPts val="1200"/>
              </a:spcAft>
              <a:defRPr/>
            </a:pPr>
            <a:endParaRPr lang="en-US" sz="1800" dirty="0"/>
          </a:p>
          <a:p>
            <a:pPr>
              <a:lnSpc>
                <a:spcPct val="100000"/>
              </a:lnSpc>
              <a:spcBef>
                <a:spcPts val="0"/>
              </a:spcBef>
              <a:spcAft>
                <a:spcPts val="1200"/>
              </a:spcAft>
              <a:defRPr/>
            </a:pPr>
            <a:endParaRPr lang="en-US" sz="1800" dirty="0"/>
          </a:p>
        </p:txBody>
      </p:sp>
      <p:sp>
        <p:nvSpPr>
          <p:cNvPr id="41" name="Content Placeholder 2">
            <a:extLst>
              <a:ext uri="{FF2B5EF4-FFF2-40B4-BE49-F238E27FC236}">
                <a16:creationId xmlns:a16="http://schemas.microsoft.com/office/drawing/2014/main" id="{CFEF4662-95D7-1D4D-A456-56F3195367B0}"/>
              </a:ext>
            </a:extLst>
          </p:cNvPr>
          <p:cNvSpPr txBox="1">
            <a:spLocks/>
          </p:cNvSpPr>
          <p:nvPr/>
        </p:nvSpPr>
        <p:spPr>
          <a:xfrm>
            <a:off x="7150637" y="1866307"/>
            <a:ext cx="3345839" cy="38039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1200"/>
              </a:spcAft>
              <a:buNone/>
              <a:defRPr/>
            </a:pPr>
            <a:r>
              <a:rPr lang="en-US" sz="2000" b="1" dirty="0" err="1">
                <a:solidFill>
                  <a:srgbClr val="5C50A1"/>
                </a:solidFill>
              </a:rPr>
              <a:t>FemBloc</a:t>
            </a:r>
            <a:r>
              <a:rPr lang="en-US" sz="2000" b="1" dirty="0">
                <a:solidFill>
                  <a:srgbClr val="5C50A1"/>
                </a:solidFill>
              </a:rPr>
              <a:t> Efficiencies</a:t>
            </a:r>
          </a:p>
        </p:txBody>
      </p:sp>
      <p:sp>
        <p:nvSpPr>
          <p:cNvPr id="42" name="TextBox 41">
            <a:extLst>
              <a:ext uri="{FF2B5EF4-FFF2-40B4-BE49-F238E27FC236}">
                <a16:creationId xmlns:a16="http://schemas.microsoft.com/office/drawing/2014/main" id="{D155955B-3613-0D45-9250-773284913C37}"/>
              </a:ext>
            </a:extLst>
          </p:cNvPr>
          <p:cNvSpPr txBox="1"/>
          <p:nvPr/>
        </p:nvSpPr>
        <p:spPr>
          <a:xfrm>
            <a:off x="7373422" y="5608678"/>
            <a:ext cx="3601252" cy="507831"/>
          </a:xfrm>
          <a:prstGeom prst="rect">
            <a:avLst/>
          </a:prstGeom>
          <a:noFill/>
        </p:spPr>
        <p:txBody>
          <a:bodyPr wrap="square" rtlCol="0">
            <a:spAutoFit/>
          </a:bodyPr>
          <a:lstStyle/>
          <a:p>
            <a:pPr marL="0" marR="0" lvl="0" indent="0" defTabSz="1219170" rtl="0" eaLnBrk="1" fontAlgn="auto" latinLnBrk="0" hangingPunct="1">
              <a:spcBef>
                <a:spcPts val="0"/>
              </a:spcBef>
              <a:spcAft>
                <a:spcPts val="0"/>
              </a:spcAft>
              <a:buClrTx/>
              <a:buSzTx/>
              <a:buFontTx/>
              <a:buNone/>
              <a:tabLst/>
              <a:defRPr/>
            </a:pPr>
            <a:r>
              <a:rPr kumimoji="0" lang="en-US" sz="900" b="0" strike="noStrike" kern="1200" cap="none" spc="0" normalizeH="0" baseline="0" noProof="0" dirty="0">
                <a:ln>
                  <a:noFill/>
                </a:ln>
                <a:solidFill>
                  <a:schemeClr val="bg1">
                    <a:lumMod val="50000"/>
                  </a:schemeClr>
                </a:solidFill>
                <a:effectLst/>
                <a:uLnTx/>
                <a:uFillTx/>
                <a:latin typeface="Cambria" panose="02040503050406030204" pitchFamily="18" charset="0"/>
                <a:ea typeface="Times New Roman" panose="02020603050405020304" pitchFamily="18" charset="0"/>
                <a:cs typeface="Calibri" panose="020F0502020204030204" pitchFamily="34" charset="0"/>
              </a:rPr>
              <a:t>Planned Parenthood 2019, </a:t>
            </a:r>
            <a:r>
              <a:rPr kumimoji="0" lang="en-US" sz="900" b="0" strike="noStrike" kern="1200" cap="none" spc="0" normalizeH="0" baseline="0" noProof="0" dirty="0">
                <a:ln>
                  <a:noFill/>
                </a:ln>
                <a:solidFill>
                  <a:schemeClr val="bg1">
                    <a:lumMod val="50000"/>
                  </a:schemeClr>
                </a:solidFill>
                <a:effectLst/>
                <a:uLnTx/>
                <a:uFillTx/>
                <a:latin typeface="Cambria" panose="02040503050406030204" pitchFamily="18" charset="0"/>
                <a:ea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https://www.plannedparenthood.org/learn/birth-control</a:t>
            </a:r>
            <a:r>
              <a:rPr lang="en-US" sz="900" dirty="0">
                <a:solidFill>
                  <a:schemeClr val="bg1">
                    <a:lumMod val="50000"/>
                  </a:schemeClr>
                </a:solidFill>
                <a:latin typeface="Cambria" panose="02040503050406030204" pitchFamily="18" charset="0"/>
                <a:ea typeface="Calibri" panose="020F0502020204030204" pitchFamily="34" charset="0"/>
                <a:cs typeface="Calibri" panose="020F0502020204030204" pitchFamily="34" charset="0"/>
              </a:rPr>
              <a:t>;</a:t>
            </a:r>
            <a:br>
              <a:rPr kumimoji="0" lang="en-US" sz="900" b="0" strike="noStrike" kern="1200" cap="none" spc="0" normalizeH="0" baseline="0" noProof="0" dirty="0">
                <a:ln>
                  <a:noFill/>
                </a:ln>
                <a:solidFill>
                  <a:schemeClr val="bg1">
                    <a:lumMod val="50000"/>
                  </a:schemeClr>
                </a:solidFill>
                <a:effectLst/>
                <a:uLnTx/>
                <a:uFillTx/>
                <a:latin typeface="Cambria" panose="02040503050406030204" pitchFamily="18" charset="0"/>
                <a:ea typeface="Calibri" panose="020F0502020204030204" pitchFamily="34" charset="0"/>
                <a:cs typeface="Calibri" panose="020F0502020204030204" pitchFamily="34" charset="0"/>
              </a:rPr>
            </a:br>
            <a:r>
              <a:rPr kumimoji="0" lang="en-US" sz="900" b="0" strike="noStrike" kern="1200" cap="none" spc="0" normalizeH="0" baseline="0" noProof="0" dirty="0" err="1">
                <a:ln>
                  <a:noFill/>
                </a:ln>
                <a:solidFill>
                  <a:schemeClr val="bg1">
                    <a:lumMod val="50000"/>
                  </a:schemeClr>
                </a:solidFill>
                <a:effectLst/>
                <a:uLnTx/>
                <a:uFillTx/>
                <a:latin typeface="Cambria" panose="02040503050406030204" pitchFamily="18" charset="0"/>
                <a:ea typeface="Calibri" panose="020F0502020204030204" pitchFamily="34" charset="0"/>
                <a:cs typeface="Calibri" panose="020F0502020204030204" pitchFamily="34" charset="0"/>
              </a:rPr>
              <a:t>Doximity</a:t>
            </a:r>
            <a:r>
              <a:rPr kumimoji="0" lang="en-US" sz="900" b="0" strike="noStrike" kern="1200" cap="none" spc="0" normalizeH="0" baseline="0" noProof="0" dirty="0">
                <a:ln>
                  <a:noFill/>
                </a:ln>
                <a:solidFill>
                  <a:schemeClr val="bg1">
                    <a:lumMod val="50000"/>
                  </a:schemeClr>
                </a:solidFill>
                <a:effectLst/>
                <a:uLnTx/>
                <a:uFillTx/>
                <a:latin typeface="Cambria" panose="02040503050406030204" pitchFamily="18" charset="0"/>
                <a:ea typeface="Calibri" panose="020F0502020204030204" pitchFamily="34" charset="0"/>
                <a:cs typeface="Calibri" panose="020F0502020204030204" pitchFamily="34" charset="0"/>
              </a:rPr>
              <a:t> 2019; U.S. Bureau of Labor Statistics, 2019. </a:t>
            </a:r>
          </a:p>
        </p:txBody>
      </p:sp>
      <p:sp>
        <p:nvSpPr>
          <p:cNvPr id="3" name="Slide Number Placeholder 2">
            <a:extLst>
              <a:ext uri="{FF2B5EF4-FFF2-40B4-BE49-F238E27FC236}">
                <a16:creationId xmlns:a16="http://schemas.microsoft.com/office/drawing/2014/main" id="{BE4AEC99-4A7C-472C-A09A-F82D15A5EE89}"/>
              </a:ext>
            </a:extLst>
          </p:cNvPr>
          <p:cNvSpPr>
            <a:spLocks noGrp="1"/>
          </p:cNvSpPr>
          <p:nvPr>
            <p:ph type="sldNum" sz="quarter" idx="12"/>
          </p:nvPr>
        </p:nvSpPr>
        <p:spPr/>
        <p:txBody>
          <a:bodyPr/>
          <a:lstStyle/>
          <a:p>
            <a:fld id="{A4478E0B-7401-2D44-B6B4-9519A67BAE3C}" type="slidenum">
              <a:rPr lang="en-US" smtClean="0"/>
              <a:t>19</a:t>
            </a:fld>
            <a:endParaRPr lang="en-US"/>
          </a:p>
        </p:txBody>
      </p:sp>
    </p:spTree>
    <p:extLst>
      <p:ext uri="{BB962C8B-B14F-4D97-AF65-F5344CB8AC3E}">
        <p14:creationId xmlns:p14="http://schemas.microsoft.com/office/powerpoint/2010/main" val="23568691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ECF4627F-5B99-9393-14C2-B95EC2A83575}"/>
              </a:ext>
            </a:extLst>
          </p:cNvPr>
          <p:cNvSpPr/>
          <p:nvPr/>
        </p:nvSpPr>
        <p:spPr>
          <a:xfrm>
            <a:off x="212035" y="947203"/>
            <a:ext cx="11979965" cy="3091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A7E9C50-E39A-E754-65C2-C5315F532495}"/>
              </a:ext>
            </a:extLst>
          </p:cNvPr>
          <p:cNvSpPr>
            <a:spLocks noGrp="1"/>
          </p:cNvSpPr>
          <p:nvPr>
            <p:ph type="title"/>
          </p:nvPr>
        </p:nvSpPr>
        <p:spPr/>
        <p:txBody>
          <a:bodyPr/>
          <a:lstStyle/>
          <a:p>
            <a:r>
              <a:rPr lang="en-US" dirty="0"/>
              <a:t>Agenda</a:t>
            </a:r>
          </a:p>
        </p:txBody>
      </p:sp>
      <p:sp>
        <p:nvSpPr>
          <p:cNvPr id="3" name="Slide Number Placeholder 2">
            <a:extLst>
              <a:ext uri="{FF2B5EF4-FFF2-40B4-BE49-F238E27FC236}">
                <a16:creationId xmlns:a16="http://schemas.microsoft.com/office/drawing/2014/main" id="{D3C2B161-C599-7330-F6F8-09711F1B7ECD}"/>
              </a:ext>
            </a:extLst>
          </p:cNvPr>
          <p:cNvSpPr>
            <a:spLocks noGrp="1"/>
          </p:cNvSpPr>
          <p:nvPr>
            <p:ph type="sldNum" sz="quarter" idx="12"/>
          </p:nvPr>
        </p:nvSpPr>
        <p:spPr/>
        <p:txBody>
          <a:bodyPr/>
          <a:lstStyle/>
          <a:p>
            <a:fld id="{A4478E0B-7401-2D44-B6B4-9519A67BAE3C}" type="slidenum">
              <a:rPr lang="en-US" smtClean="0"/>
              <a:t>2</a:t>
            </a:fld>
            <a:endParaRPr lang="en-US"/>
          </a:p>
        </p:txBody>
      </p:sp>
      <p:sp>
        <p:nvSpPr>
          <p:cNvPr id="11" name="TextBox 10">
            <a:extLst>
              <a:ext uri="{FF2B5EF4-FFF2-40B4-BE49-F238E27FC236}">
                <a16:creationId xmlns:a16="http://schemas.microsoft.com/office/drawing/2014/main" id="{5FA16402-727A-B338-8714-DC6C7460E3EA}"/>
              </a:ext>
            </a:extLst>
          </p:cNvPr>
          <p:cNvSpPr txBox="1"/>
          <p:nvPr/>
        </p:nvSpPr>
        <p:spPr>
          <a:xfrm>
            <a:off x="4774214" y="5581019"/>
            <a:ext cx="2974908" cy="1001493"/>
          </a:xfrm>
          <a:prstGeom prst="rect">
            <a:avLst/>
          </a:prstGeom>
          <a:noFill/>
        </p:spPr>
        <p:txBody>
          <a:bodyPr wrap="square">
            <a:spAutoFit/>
          </a:bodyPr>
          <a:lstStyle/>
          <a:p>
            <a:pPr algn="ctr">
              <a:lnSpc>
                <a:spcPct val="110000"/>
              </a:lnSpc>
              <a:spcBef>
                <a:spcPts val="1000"/>
              </a:spcBef>
              <a:buClr>
                <a:schemeClr val="tx2">
                  <a:lumMod val="10000"/>
                  <a:lumOff val="90000"/>
                </a:schemeClr>
              </a:buClr>
              <a:buSzPct val="80000"/>
            </a:pPr>
            <a:r>
              <a:rPr lang="en-US" sz="2400" b="1" dirty="0">
                <a:solidFill>
                  <a:schemeClr val="tx2"/>
                </a:solidFill>
                <a:latin typeface="Cambria" panose="02040503050406030204" pitchFamily="18" charset="0"/>
              </a:rPr>
              <a:t>Closing Remarks</a:t>
            </a:r>
          </a:p>
          <a:p>
            <a:pPr algn="ctr">
              <a:lnSpc>
                <a:spcPct val="110000"/>
              </a:lnSpc>
              <a:spcBef>
                <a:spcPts val="1000"/>
              </a:spcBef>
              <a:buClr>
                <a:schemeClr val="tx2">
                  <a:lumMod val="10000"/>
                  <a:lumOff val="90000"/>
                </a:schemeClr>
              </a:buClr>
              <a:buSzPct val="80000"/>
            </a:pPr>
            <a:r>
              <a:rPr lang="en-US" sz="2400" b="1" dirty="0">
                <a:solidFill>
                  <a:schemeClr val="tx2"/>
                </a:solidFill>
                <a:latin typeface="Cambria" panose="02040503050406030204" pitchFamily="18" charset="0"/>
              </a:rPr>
              <a:t>Q&amp;A</a:t>
            </a:r>
          </a:p>
        </p:txBody>
      </p:sp>
      <p:sp>
        <p:nvSpPr>
          <p:cNvPr id="12" name="TextBox 11">
            <a:extLst>
              <a:ext uri="{FF2B5EF4-FFF2-40B4-BE49-F238E27FC236}">
                <a16:creationId xmlns:a16="http://schemas.microsoft.com/office/drawing/2014/main" id="{713879F3-38B8-1324-185A-9C627F16D5F8}"/>
              </a:ext>
            </a:extLst>
          </p:cNvPr>
          <p:cNvSpPr txBox="1"/>
          <p:nvPr/>
        </p:nvSpPr>
        <p:spPr>
          <a:xfrm>
            <a:off x="6758893" y="2511097"/>
            <a:ext cx="5044594" cy="2814360"/>
          </a:xfrm>
          <a:prstGeom prst="rect">
            <a:avLst/>
          </a:prstGeom>
          <a:noFill/>
        </p:spPr>
        <p:txBody>
          <a:bodyPr wrap="square" rtlCol="0">
            <a:spAutoFit/>
          </a:bodyPr>
          <a:lstStyle/>
          <a:p>
            <a:pPr>
              <a:lnSpc>
                <a:spcPct val="110000"/>
              </a:lnSpc>
              <a:buClr>
                <a:schemeClr val="tx2">
                  <a:lumMod val="10000"/>
                  <a:lumOff val="90000"/>
                </a:schemeClr>
              </a:buClr>
              <a:buSzPct val="80000"/>
            </a:pPr>
            <a:r>
              <a:rPr lang="en-US" sz="1650" b="1" dirty="0">
                <a:solidFill>
                  <a:schemeClr val="tx2"/>
                </a:solidFill>
                <a:latin typeface="Cambria" panose="02040503050406030204" pitchFamily="18" charset="0"/>
              </a:rPr>
              <a:t>Paul Blumenthal, MD, MPH, Director, Stanford Program for International Reproductive Education and Services (SPIRES)</a:t>
            </a:r>
            <a:endParaRPr lang="en-US" sz="1650" dirty="0">
              <a:solidFill>
                <a:schemeClr val="tx2"/>
              </a:solidFill>
              <a:latin typeface="Cambria" panose="02040503050406030204" pitchFamily="18" charset="0"/>
            </a:endParaRPr>
          </a:p>
          <a:p>
            <a:pPr marL="285750" indent="-285750">
              <a:lnSpc>
                <a:spcPct val="110000"/>
              </a:lnSpc>
              <a:spcBef>
                <a:spcPts val="1000"/>
              </a:spcBef>
              <a:buClr>
                <a:schemeClr val="accent1">
                  <a:lumMod val="75000"/>
                </a:schemeClr>
              </a:buClr>
              <a:buSzPct val="81000"/>
              <a:buFont typeface="Arial" panose="020B0604020202020204" pitchFamily="34" charset="0"/>
              <a:buChar char="•"/>
            </a:pPr>
            <a:r>
              <a:rPr lang="en-US" sz="1650" dirty="0">
                <a:latin typeface="Cambria" panose="02040503050406030204" pitchFamily="18" charset="0"/>
              </a:rPr>
              <a:t>Unmet Need for Family Planning Options</a:t>
            </a:r>
          </a:p>
          <a:p>
            <a:pPr marL="285750" indent="-285750">
              <a:lnSpc>
                <a:spcPct val="110000"/>
              </a:lnSpc>
              <a:spcBef>
                <a:spcPts val="1000"/>
              </a:spcBef>
              <a:buClr>
                <a:schemeClr val="accent1">
                  <a:lumMod val="75000"/>
                </a:schemeClr>
              </a:buClr>
              <a:buSzPct val="81000"/>
              <a:buFont typeface="Arial" panose="020B0604020202020204" pitchFamily="34" charset="0"/>
              <a:buChar char="•"/>
            </a:pPr>
            <a:r>
              <a:rPr lang="en-US" sz="1650" i="1" dirty="0">
                <a:latin typeface="Cambria" panose="02040503050406030204" pitchFamily="18" charset="0"/>
              </a:rPr>
              <a:t>Dobbs v. Jackson </a:t>
            </a:r>
            <a:r>
              <a:rPr lang="en-US" sz="1650" dirty="0">
                <a:latin typeface="Cambria" panose="02040503050406030204" pitchFamily="18" charset="0"/>
              </a:rPr>
              <a:t>Implications</a:t>
            </a:r>
          </a:p>
          <a:p>
            <a:pPr marL="285750" indent="-285750">
              <a:lnSpc>
                <a:spcPct val="110000"/>
              </a:lnSpc>
              <a:spcBef>
                <a:spcPts val="1000"/>
              </a:spcBef>
              <a:buClr>
                <a:schemeClr val="accent1">
                  <a:lumMod val="75000"/>
                </a:schemeClr>
              </a:buClr>
              <a:buSzPct val="81000"/>
              <a:buFont typeface="Arial" panose="020B0604020202020204" pitchFamily="34" charset="0"/>
              <a:buChar char="•"/>
            </a:pPr>
            <a:r>
              <a:rPr lang="en-US" sz="1650" dirty="0">
                <a:latin typeface="Cambria" panose="02040503050406030204" pitchFamily="18" charset="0"/>
              </a:rPr>
              <a:t>FemBloc Experience (as investigator in trials)</a:t>
            </a:r>
          </a:p>
          <a:p>
            <a:pPr marL="285750" indent="-285750">
              <a:lnSpc>
                <a:spcPct val="110000"/>
              </a:lnSpc>
              <a:spcBef>
                <a:spcPts val="1000"/>
              </a:spcBef>
              <a:buClr>
                <a:schemeClr val="accent1">
                  <a:lumMod val="75000"/>
                </a:schemeClr>
              </a:buClr>
              <a:buSzPct val="81000"/>
              <a:buFont typeface="Arial" panose="020B0604020202020204" pitchFamily="34" charset="0"/>
              <a:buChar char="•"/>
            </a:pPr>
            <a:r>
              <a:rPr lang="en-US" sz="1650" dirty="0">
                <a:latin typeface="Cambria" panose="02040503050406030204" pitchFamily="18" charset="0"/>
              </a:rPr>
              <a:t>Patient Access</a:t>
            </a:r>
          </a:p>
          <a:p>
            <a:endParaRPr lang="en-US" sz="1650" dirty="0"/>
          </a:p>
        </p:txBody>
      </p:sp>
      <p:sp>
        <p:nvSpPr>
          <p:cNvPr id="14" name="Content Placeholder 2">
            <a:extLst>
              <a:ext uri="{FF2B5EF4-FFF2-40B4-BE49-F238E27FC236}">
                <a16:creationId xmlns:a16="http://schemas.microsoft.com/office/drawing/2014/main" id="{DE46E7F1-5D59-39BF-BB4D-A601DF14E892}"/>
              </a:ext>
            </a:extLst>
          </p:cNvPr>
          <p:cNvSpPr txBox="1">
            <a:spLocks/>
          </p:cNvSpPr>
          <p:nvPr/>
        </p:nvSpPr>
        <p:spPr>
          <a:xfrm>
            <a:off x="953037" y="2511097"/>
            <a:ext cx="5886777" cy="255170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None/>
            </a:pPr>
            <a:r>
              <a:rPr lang="en-US" sz="1650" b="1" dirty="0">
                <a:solidFill>
                  <a:schemeClr val="tx2"/>
                </a:solidFill>
              </a:rPr>
              <a:t>Kathy Lee-</a:t>
            </a:r>
            <a:r>
              <a:rPr lang="en-US" sz="1650" b="1" dirty="0" err="1">
                <a:solidFill>
                  <a:schemeClr val="tx2"/>
                </a:solidFill>
              </a:rPr>
              <a:t>Sepsick</a:t>
            </a:r>
            <a:r>
              <a:rPr lang="en-US" sz="1650" b="1" dirty="0">
                <a:solidFill>
                  <a:schemeClr val="tx2"/>
                </a:solidFill>
              </a:rPr>
              <a:t>, Founder, President </a:t>
            </a:r>
            <a:br>
              <a:rPr lang="en-US" sz="1650" b="1" dirty="0">
                <a:solidFill>
                  <a:schemeClr val="tx2"/>
                </a:solidFill>
              </a:rPr>
            </a:br>
            <a:r>
              <a:rPr lang="en-US" sz="1650" b="1" dirty="0">
                <a:solidFill>
                  <a:schemeClr val="tx2"/>
                </a:solidFill>
              </a:rPr>
              <a:t>&amp; Chief Executive Officer, </a:t>
            </a:r>
            <a:r>
              <a:rPr lang="en-US" sz="1650" b="1" dirty="0" err="1">
                <a:solidFill>
                  <a:schemeClr val="tx2"/>
                </a:solidFill>
              </a:rPr>
              <a:t>Femasys</a:t>
            </a:r>
            <a:r>
              <a:rPr lang="en-US" sz="1650" b="1" dirty="0">
                <a:solidFill>
                  <a:schemeClr val="tx2"/>
                </a:solidFill>
              </a:rPr>
              <a:t> Inc</a:t>
            </a:r>
            <a:r>
              <a:rPr lang="en-US" sz="1650" b="1" dirty="0">
                <a:solidFill>
                  <a:schemeClr val="accent4"/>
                </a:solidFill>
              </a:rPr>
              <a:t>.</a:t>
            </a:r>
            <a:endParaRPr lang="en-US" sz="1650" dirty="0">
              <a:solidFill>
                <a:schemeClr val="accent4"/>
              </a:solidFill>
            </a:endParaRPr>
          </a:p>
          <a:p>
            <a:pPr marL="285750" indent="-285750">
              <a:lnSpc>
                <a:spcPct val="110000"/>
              </a:lnSpc>
              <a:buClr>
                <a:schemeClr val="accent1">
                  <a:lumMod val="75000"/>
                </a:schemeClr>
              </a:buClr>
              <a:buSzPct val="81000"/>
            </a:pPr>
            <a:r>
              <a:rPr lang="en-US" sz="1650" dirty="0"/>
              <a:t>Welcome and Introductions</a:t>
            </a:r>
          </a:p>
          <a:p>
            <a:pPr marL="285750" indent="-285750">
              <a:lnSpc>
                <a:spcPct val="110000"/>
              </a:lnSpc>
              <a:buClr>
                <a:schemeClr val="accent1">
                  <a:lumMod val="75000"/>
                </a:schemeClr>
              </a:buClr>
              <a:buSzPct val="81000"/>
            </a:pPr>
            <a:r>
              <a:rPr lang="en-US" sz="1650" dirty="0" err="1"/>
              <a:t>Femasys</a:t>
            </a:r>
            <a:r>
              <a:rPr lang="en-US" sz="1650" dirty="0"/>
              <a:t>’ Development Programs</a:t>
            </a:r>
          </a:p>
          <a:p>
            <a:pPr marL="285750" indent="-285750">
              <a:lnSpc>
                <a:spcPct val="110000"/>
              </a:lnSpc>
              <a:buClr>
                <a:schemeClr val="accent1">
                  <a:lumMod val="75000"/>
                </a:schemeClr>
              </a:buClr>
              <a:buSzPct val="81000"/>
            </a:pPr>
            <a:r>
              <a:rPr lang="en-US" sz="1650" dirty="0"/>
              <a:t>FemBloc</a:t>
            </a:r>
            <a:r>
              <a:rPr lang="en-US" sz="1650" baseline="30000" dirty="0"/>
              <a:t>®</a:t>
            </a:r>
            <a:r>
              <a:rPr lang="en-US" sz="1650" dirty="0"/>
              <a:t>, a First-of-its-Kind Medical Solution for Permanent Birth Control in development</a:t>
            </a:r>
          </a:p>
          <a:p>
            <a:pPr marL="285750" indent="-285750">
              <a:lnSpc>
                <a:spcPct val="110000"/>
              </a:lnSpc>
              <a:buClr>
                <a:schemeClr val="accent1">
                  <a:lumMod val="75000"/>
                </a:schemeClr>
              </a:buClr>
              <a:buSzPct val="81000"/>
            </a:pPr>
            <a:r>
              <a:rPr lang="en-US" sz="1650" i="1" dirty="0"/>
              <a:t>Dobbs v. Jackson </a:t>
            </a:r>
            <a:r>
              <a:rPr lang="en-US" sz="1650" dirty="0"/>
              <a:t>Decision</a:t>
            </a:r>
          </a:p>
          <a:p>
            <a:endParaRPr lang="en-US" sz="1650" dirty="0"/>
          </a:p>
        </p:txBody>
      </p:sp>
      <p:grpSp>
        <p:nvGrpSpPr>
          <p:cNvPr id="31" name="Group 30">
            <a:extLst>
              <a:ext uri="{FF2B5EF4-FFF2-40B4-BE49-F238E27FC236}">
                <a16:creationId xmlns:a16="http://schemas.microsoft.com/office/drawing/2014/main" id="{E1208639-8591-FECF-285F-F5BEF75BA185}"/>
              </a:ext>
            </a:extLst>
          </p:cNvPr>
          <p:cNvGrpSpPr/>
          <p:nvPr/>
        </p:nvGrpSpPr>
        <p:grpSpPr>
          <a:xfrm>
            <a:off x="8101544" y="614544"/>
            <a:ext cx="1790148" cy="1790148"/>
            <a:chOff x="5230825" y="1230770"/>
            <a:chExt cx="1790148" cy="1790148"/>
          </a:xfrm>
        </p:grpSpPr>
        <p:pic>
          <p:nvPicPr>
            <p:cNvPr id="22" name="Picture 21" descr="A person wearing glasses&#10;&#10;Description automatically generated with low confidence">
              <a:extLst>
                <a:ext uri="{FF2B5EF4-FFF2-40B4-BE49-F238E27FC236}">
                  <a16:creationId xmlns:a16="http://schemas.microsoft.com/office/drawing/2014/main" id="{A65D8209-B08D-BD45-CC2F-909B96CB6CF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03874" y="1403819"/>
              <a:ext cx="1444052" cy="1444052"/>
            </a:xfrm>
            <a:custGeom>
              <a:avLst/>
              <a:gdLst>
                <a:gd name="connsiteX0" fmla="*/ 874067 w 1748133"/>
                <a:gd name="connsiteY0" fmla="*/ 0 h 1748133"/>
                <a:gd name="connsiteX1" fmla="*/ 1743621 w 1748133"/>
                <a:gd name="connsiteY1" fmla="*/ 784699 h 1748133"/>
                <a:gd name="connsiteX2" fmla="*/ 1748133 w 1748133"/>
                <a:gd name="connsiteY2" fmla="*/ 874047 h 1748133"/>
                <a:gd name="connsiteX3" fmla="*/ 1748133 w 1748133"/>
                <a:gd name="connsiteY3" fmla="*/ 874087 h 1748133"/>
                <a:gd name="connsiteX4" fmla="*/ 1743621 w 1748133"/>
                <a:gd name="connsiteY4" fmla="*/ 963435 h 1748133"/>
                <a:gd name="connsiteX5" fmla="*/ 963435 w 1748133"/>
                <a:gd name="connsiteY5" fmla="*/ 1743621 h 1748133"/>
                <a:gd name="connsiteX6" fmla="*/ 874087 w 1748133"/>
                <a:gd name="connsiteY6" fmla="*/ 1748133 h 1748133"/>
                <a:gd name="connsiteX7" fmla="*/ 874047 w 1748133"/>
                <a:gd name="connsiteY7" fmla="*/ 1748133 h 1748133"/>
                <a:gd name="connsiteX8" fmla="*/ 784699 w 1748133"/>
                <a:gd name="connsiteY8" fmla="*/ 1743621 h 1748133"/>
                <a:gd name="connsiteX9" fmla="*/ 0 w 1748133"/>
                <a:gd name="connsiteY9" fmla="*/ 874067 h 1748133"/>
                <a:gd name="connsiteX10" fmla="*/ 874067 w 1748133"/>
                <a:gd name="connsiteY10" fmla="*/ 0 h 1748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48133" h="1748133">
                  <a:moveTo>
                    <a:pt x="874067" y="0"/>
                  </a:moveTo>
                  <a:cubicBezTo>
                    <a:pt x="1326630" y="0"/>
                    <a:pt x="1698861" y="343945"/>
                    <a:pt x="1743621" y="784699"/>
                  </a:cubicBezTo>
                  <a:lnTo>
                    <a:pt x="1748133" y="874047"/>
                  </a:lnTo>
                  <a:lnTo>
                    <a:pt x="1748133" y="874087"/>
                  </a:lnTo>
                  <a:lnTo>
                    <a:pt x="1743621" y="963435"/>
                  </a:lnTo>
                  <a:cubicBezTo>
                    <a:pt x="1701845" y="1374806"/>
                    <a:pt x="1374806" y="1701845"/>
                    <a:pt x="963435" y="1743621"/>
                  </a:cubicBezTo>
                  <a:lnTo>
                    <a:pt x="874087" y="1748133"/>
                  </a:lnTo>
                  <a:lnTo>
                    <a:pt x="874047" y="1748133"/>
                  </a:lnTo>
                  <a:lnTo>
                    <a:pt x="784699" y="1743621"/>
                  </a:lnTo>
                  <a:cubicBezTo>
                    <a:pt x="343945" y="1698860"/>
                    <a:pt x="0" y="1326630"/>
                    <a:pt x="0" y="874067"/>
                  </a:cubicBezTo>
                  <a:cubicBezTo>
                    <a:pt x="0" y="391333"/>
                    <a:pt x="391333" y="0"/>
                    <a:pt x="874067" y="0"/>
                  </a:cubicBezTo>
                  <a:close/>
                </a:path>
              </a:pathLst>
            </a:custGeom>
            <a:noFill/>
            <a:ln>
              <a:noFill/>
            </a:ln>
          </p:spPr>
        </p:pic>
        <p:grpSp>
          <p:nvGrpSpPr>
            <p:cNvPr id="27" name="Group 26">
              <a:extLst>
                <a:ext uri="{FF2B5EF4-FFF2-40B4-BE49-F238E27FC236}">
                  <a16:creationId xmlns:a16="http://schemas.microsoft.com/office/drawing/2014/main" id="{20192FA8-28F4-8016-D279-083AA0001EAC}"/>
                </a:ext>
              </a:extLst>
            </p:cNvPr>
            <p:cNvGrpSpPr/>
            <p:nvPr/>
          </p:nvGrpSpPr>
          <p:grpSpPr>
            <a:xfrm>
              <a:off x="5230825" y="1230770"/>
              <a:ext cx="1790148" cy="1790148"/>
              <a:chOff x="5230825" y="1230770"/>
              <a:chExt cx="1790148" cy="1790148"/>
            </a:xfrm>
          </p:grpSpPr>
          <p:sp>
            <p:nvSpPr>
              <p:cNvPr id="24" name="Arc 23">
                <a:extLst>
                  <a:ext uri="{FF2B5EF4-FFF2-40B4-BE49-F238E27FC236}">
                    <a16:creationId xmlns:a16="http://schemas.microsoft.com/office/drawing/2014/main" id="{AF829347-DCAD-4809-322E-690EE0A81991}"/>
                  </a:ext>
                </a:extLst>
              </p:cNvPr>
              <p:cNvSpPr/>
              <p:nvPr/>
            </p:nvSpPr>
            <p:spPr>
              <a:xfrm>
                <a:off x="5312141" y="1311605"/>
                <a:ext cx="1627515" cy="1627515"/>
              </a:xfrm>
              <a:prstGeom prst="arc">
                <a:avLst>
                  <a:gd name="adj1" fmla="val 6736192"/>
                  <a:gd name="adj2" fmla="val 17957964"/>
                </a:avLst>
              </a:prstGeom>
              <a:noFill/>
              <a:ln w="190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Arc 24">
                <a:extLst>
                  <a:ext uri="{FF2B5EF4-FFF2-40B4-BE49-F238E27FC236}">
                    <a16:creationId xmlns:a16="http://schemas.microsoft.com/office/drawing/2014/main" id="{7855279D-7099-378C-F052-C5F244056CD2}"/>
                  </a:ext>
                </a:extLst>
              </p:cNvPr>
              <p:cNvSpPr/>
              <p:nvPr/>
            </p:nvSpPr>
            <p:spPr>
              <a:xfrm rot="2700000">
                <a:off x="5230825" y="1230770"/>
                <a:ext cx="1790148" cy="1790148"/>
              </a:xfrm>
              <a:prstGeom prst="arc">
                <a:avLst>
                  <a:gd name="adj1" fmla="val 6736192"/>
                  <a:gd name="adj2" fmla="val 17957964"/>
                </a:avLst>
              </a:prstGeom>
              <a:noFill/>
              <a:ln w="19050">
                <a:solidFill>
                  <a:schemeClr val="accent4"/>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grpSp>
        <p:nvGrpSpPr>
          <p:cNvPr id="32" name="Group 31">
            <a:extLst>
              <a:ext uri="{FF2B5EF4-FFF2-40B4-BE49-F238E27FC236}">
                <a16:creationId xmlns:a16="http://schemas.microsoft.com/office/drawing/2014/main" id="{B0B3CD0F-A5BA-D301-EC6A-8EE16604CB01}"/>
              </a:ext>
            </a:extLst>
          </p:cNvPr>
          <p:cNvGrpSpPr/>
          <p:nvPr/>
        </p:nvGrpSpPr>
        <p:grpSpPr>
          <a:xfrm>
            <a:off x="2357006" y="614544"/>
            <a:ext cx="1790148" cy="1790148"/>
            <a:chOff x="592564" y="1230770"/>
            <a:chExt cx="1790148" cy="1790148"/>
          </a:xfrm>
        </p:grpSpPr>
        <p:pic>
          <p:nvPicPr>
            <p:cNvPr id="7" name="Picture 6" descr="Medium shot of a person smiling&#10;&#10;Description automatically generated">
              <a:extLst>
                <a:ext uri="{FF2B5EF4-FFF2-40B4-BE49-F238E27FC236}">
                  <a16:creationId xmlns:a16="http://schemas.microsoft.com/office/drawing/2014/main" id="{28A0AEE7-A0CE-95D2-49FD-2A78E5C44519}"/>
                </a:ext>
              </a:extLst>
            </p:cNvPr>
            <p:cNvPicPr>
              <a:picLocks noChangeAspect="1"/>
            </p:cNvPicPr>
            <p:nvPr/>
          </p:nvPicPr>
          <p:blipFill rotWithShape="1">
            <a:blip r:embed="rId3"/>
            <a:srcRect l="8000" r="21025" b="52759"/>
            <a:stretch/>
          </p:blipFill>
          <p:spPr>
            <a:xfrm>
              <a:off x="781878" y="1406012"/>
              <a:ext cx="1444054" cy="1444054"/>
            </a:xfrm>
            <a:custGeom>
              <a:avLst/>
              <a:gdLst>
                <a:gd name="connsiteX0" fmla="*/ 874067 w 1748134"/>
                <a:gd name="connsiteY0" fmla="*/ 0 h 1748134"/>
                <a:gd name="connsiteX1" fmla="*/ 1748134 w 1748134"/>
                <a:gd name="connsiteY1" fmla="*/ 874067 h 1748134"/>
                <a:gd name="connsiteX2" fmla="*/ 874067 w 1748134"/>
                <a:gd name="connsiteY2" fmla="*/ 1748134 h 1748134"/>
                <a:gd name="connsiteX3" fmla="*/ 0 w 1748134"/>
                <a:gd name="connsiteY3" fmla="*/ 874067 h 1748134"/>
                <a:gd name="connsiteX4" fmla="*/ 874067 w 1748134"/>
                <a:gd name="connsiteY4" fmla="*/ 0 h 1748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8134" h="1748134">
                  <a:moveTo>
                    <a:pt x="874067" y="0"/>
                  </a:moveTo>
                  <a:cubicBezTo>
                    <a:pt x="1356801" y="0"/>
                    <a:pt x="1748134" y="391333"/>
                    <a:pt x="1748134" y="874067"/>
                  </a:cubicBezTo>
                  <a:cubicBezTo>
                    <a:pt x="1748134" y="1356801"/>
                    <a:pt x="1356801" y="1748134"/>
                    <a:pt x="874067" y="1748134"/>
                  </a:cubicBezTo>
                  <a:cubicBezTo>
                    <a:pt x="391333" y="1748134"/>
                    <a:pt x="0" y="1356801"/>
                    <a:pt x="0" y="874067"/>
                  </a:cubicBezTo>
                  <a:cubicBezTo>
                    <a:pt x="0" y="391333"/>
                    <a:pt x="391333" y="0"/>
                    <a:pt x="874067" y="0"/>
                  </a:cubicBezTo>
                  <a:close/>
                </a:path>
              </a:pathLst>
            </a:custGeom>
          </p:spPr>
        </p:pic>
        <p:grpSp>
          <p:nvGrpSpPr>
            <p:cNvPr id="28" name="Group 27">
              <a:extLst>
                <a:ext uri="{FF2B5EF4-FFF2-40B4-BE49-F238E27FC236}">
                  <a16:creationId xmlns:a16="http://schemas.microsoft.com/office/drawing/2014/main" id="{14997954-1D89-AE66-1C58-7E32E2647360}"/>
                </a:ext>
              </a:extLst>
            </p:cNvPr>
            <p:cNvGrpSpPr/>
            <p:nvPr/>
          </p:nvGrpSpPr>
          <p:grpSpPr>
            <a:xfrm>
              <a:off x="592564" y="1230770"/>
              <a:ext cx="1790148" cy="1790148"/>
              <a:chOff x="5230825" y="1230770"/>
              <a:chExt cx="1790148" cy="1790148"/>
            </a:xfrm>
          </p:grpSpPr>
          <p:sp>
            <p:nvSpPr>
              <p:cNvPr id="29" name="Arc 28">
                <a:extLst>
                  <a:ext uri="{FF2B5EF4-FFF2-40B4-BE49-F238E27FC236}">
                    <a16:creationId xmlns:a16="http://schemas.microsoft.com/office/drawing/2014/main" id="{90086FB8-DB45-1486-2EF6-7E5F865CF2E3}"/>
                  </a:ext>
                </a:extLst>
              </p:cNvPr>
              <p:cNvSpPr/>
              <p:nvPr/>
            </p:nvSpPr>
            <p:spPr>
              <a:xfrm>
                <a:off x="5312141" y="1311605"/>
                <a:ext cx="1627515" cy="1627515"/>
              </a:xfrm>
              <a:prstGeom prst="arc">
                <a:avLst>
                  <a:gd name="adj1" fmla="val 6736192"/>
                  <a:gd name="adj2" fmla="val 17957964"/>
                </a:avLst>
              </a:prstGeom>
              <a:noFill/>
              <a:ln w="190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Arc 29">
                <a:extLst>
                  <a:ext uri="{FF2B5EF4-FFF2-40B4-BE49-F238E27FC236}">
                    <a16:creationId xmlns:a16="http://schemas.microsoft.com/office/drawing/2014/main" id="{29766140-BFC4-F66A-EC9C-C96BE1F1D990}"/>
                  </a:ext>
                </a:extLst>
              </p:cNvPr>
              <p:cNvSpPr/>
              <p:nvPr/>
            </p:nvSpPr>
            <p:spPr>
              <a:xfrm rot="2700000">
                <a:off x="5230825" y="1230770"/>
                <a:ext cx="1790148" cy="1790148"/>
              </a:xfrm>
              <a:prstGeom prst="arc">
                <a:avLst>
                  <a:gd name="adj1" fmla="val 6736192"/>
                  <a:gd name="adj2" fmla="val 17957964"/>
                </a:avLst>
              </a:prstGeom>
              <a:noFill/>
              <a:ln w="19050">
                <a:solidFill>
                  <a:schemeClr val="accent4"/>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pic>
        <p:nvPicPr>
          <p:cNvPr id="34" name="Picture 33" descr="long shadow.png">
            <a:extLst>
              <a:ext uri="{FF2B5EF4-FFF2-40B4-BE49-F238E27FC236}">
                <a16:creationId xmlns:a16="http://schemas.microsoft.com/office/drawing/2014/main" id="{B7D99848-F3F7-30E2-4AA5-1987B523095F}"/>
              </a:ext>
            </a:extLst>
          </p:cNvPr>
          <p:cNvPicPr>
            <a:picLocks noChangeAspect="1"/>
          </p:cNvPicPr>
          <p:nvPr/>
        </p:nvPicPr>
        <p:blipFill>
          <a:blip r:embed="rId4"/>
          <a:stretch>
            <a:fillRect/>
          </a:stretch>
        </p:blipFill>
        <p:spPr>
          <a:xfrm rot="16200000" flipV="1">
            <a:off x="4192244" y="2764803"/>
            <a:ext cx="4427537" cy="288689"/>
          </a:xfrm>
          <a:prstGeom prst="rect">
            <a:avLst/>
          </a:prstGeom>
          <a:noFill/>
          <a:ln>
            <a:noFill/>
          </a:ln>
        </p:spPr>
      </p:pic>
    </p:spTree>
    <p:extLst>
      <p:ext uri="{BB962C8B-B14F-4D97-AF65-F5344CB8AC3E}">
        <p14:creationId xmlns:p14="http://schemas.microsoft.com/office/powerpoint/2010/main" val="28729587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A7B092AF-B415-7D45-A321-AF90D53C1D1F}"/>
              </a:ext>
            </a:extLst>
          </p:cNvPr>
          <p:cNvSpPr/>
          <p:nvPr/>
        </p:nvSpPr>
        <p:spPr>
          <a:xfrm>
            <a:off x="4714534" y="4724199"/>
            <a:ext cx="2743200" cy="877283"/>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Cambria" panose="02040503050406030204" pitchFamily="18" charset="0"/>
              </a:rPr>
              <a:t>In-office procedure</a:t>
            </a:r>
          </a:p>
        </p:txBody>
      </p:sp>
      <p:pic>
        <p:nvPicPr>
          <p:cNvPr id="40" name="Picture 39">
            <a:extLst>
              <a:ext uri="{FF2B5EF4-FFF2-40B4-BE49-F238E27FC236}">
                <a16:creationId xmlns:a16="http://schemas.microsoft.com/office/drawing/2014/main" id="{BEC234CE-B4E4-474F-9A85-5A4DB8E68532}"/>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4714534" y="2977372"/>
            <a:ext cx="2743200" cy="1746828"/>
          </a:xfrm>
          <a:prstGeom prst="rect">
            <a:avLst/>
          </a:prstGeom>
          <a:ln w="88900" cap="sq">
            <a:noFill/>
            <a:miter lim="800000"/>
          </a:ln>
          <a:effectLst/>
        </p:spPr>
      </p:pic>
      <p:sp>
        <p:nvSpPr>
          <p:cNvPr id="41" name="Rectangle 40">
            <a:extLst>
              <a:ext uri="{FF2B5EF4-FFF2-40B4-BE49-F238E27FC236}">
                <a16:creationId xmlns:a16="http://schemas.microsoft.com/office/drawing/2014/main" id="{DEAC8A43-C035-CE40-A2E1-7C6024585917}"/>
              </a:ext>
            </a:extLst>
          </p:cNvPr>
          <p:cNvSpPr/>
          <p:nvPr/>
        </p:nvSpPr>
        <p:spPr>
          <a:xfrm>
            <a:off x="4714534" y="2212085"/>
            <a:ext cx="2743200" cy="880365"/>
          </a:xfrm>
          <a:prstGeom prst="rect">
            <a:avLst/>
          </a:prstGeom>
          <a:gradFill flip="none" rotWithShape="1">
            <a:gsLst>
              <a:gs pos="0">
                <a:srgbClr val="0599D5"/>
              </a:gs>
              <a:gs pos="100000">
                <a:srgbClr val="6153C6"/>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dirty="0" err="1">
                <a:solidFill>
                  <a:schemeClr val="bg1"/>
                </a:solidFill>
                <a:latin typeface="Cambria" panose="02040503050406030204" pitchFamily="18" charset="0"/>
              </a:rPr>
              <a:t>FemBloc</a:t>
            </a:r>
            <a:r>
              <a:rPr lang="en-US" dirty="0">
                <a:solidFill>
                  <a:schemeClr val="bg1"/>
                </a:solidFill>
                <a:latin typeface="Cambria" panose="02040503050406030204" pitchFamily="18" charset="0"/>
              </a:rPr>
              <a:t> Treatment</a:t>
            </a:r>
          </a:p>
        </p:txBody>
      </p:sp>
      <p:sp>
        <p:nvSpPr>
          <p:cNvPr id="43" name="Rectangle 42">
            <a:extLst>
              <a:ext uri="{FF2B5EF4-FFF2-40B4-BE49-F238E27FC236}">
                <a16:creationId xmlns:a16="http://schemas.microsoft.com/office/drawing/2014/main" id="{697B5D34-0288-0744-8B87-6B42F026C5A2}"/>
              </a:ext>
            </a:extLst>
          </p:cNvPr>
          <p:cNvSpPr/>
          <p:nvPr/>
        </p:nvSpPr>
        <p:spPr>
          <a:xfrm>
            <a:off x="4714534" y="5583864"/>
            <a:ext cx="2743200" cy="523220"/>
          </a:xfrm>
          <a:prstGeom prst="rect">
            <a:avLst/>
          </a:prstGeom>
          <a:solidFill>
            <a:srgbClr val="E2F0F9"/>
          </a:solidFill>
          <a:ln>
            <a:solidFill>
              <a:srgbClr val="E2F0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998D5"/>
                </a:solidFill>
                <a:latin typeface="Cambria" panose="02040503050406030204" pitchFamily="18" charset="0"/>
              </a:rPr>
              <a:t>Category covered (ACA)</a:t>
            </a:r>
          </a:p>
          <a:p>
            <a:pPr algn="ctr"/>
            <a:r>
              <a:rPr lang="en-US" sz="1400" dirty="0">
                <a:solidFill>
                  <a:srgbClr val="0998D5"/>
                </a:solidFill>
                <a:latin typeface="Cambria" panose="02040503050406030204" pitchFamily="18" charset="0"/>
              </a:rPr>
              <a:t>Cat III code approved</a:t>
            </a:r>
          </a:p>
        </p:txBody>
      </p:sp>
      <p:sp>
        <p:nvSpPr>
          <p:cNvPr id="23" name="Oval 22">
            <a:extLst>
              <a:ext uri="{FF2B5EF4-FFF2-40B4-BE49-F238E27FC236}">
                <a16:creationId xmlns:a16="http://schemas.microsoft.com/office/drawing/2014/main" id="{2CE80EA9-29B9-F740-980E-724478F71DD5}"/>
              </a:ext>
            </a:extLst>
          </p:cNvPr>
          <p:cNvSpPr/>
          <p:nvPr/>
        </p:nvSpPr>
        <p:spPr>
          <a:xfrm>
            <a:off x="5837656" y="1963605"/>
            <a:ext cx="496957" cy="496957"/>
          </a:xfrm>
          <a:prstGeom prst="ellipse">
            <a:avLst/>
          </a:prstGeom>
          <a:solidFill>
            <a:schemeClr val="bg1"/>
          </a:solidFill>
          <a:ln w="19050">
            <a:solidFill>
              <a:srgbClr val="0599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599D5"/>
                </a:solidFill>
                <a:latin typeface="Cambria" panose="02040503050406030204" pitchFamily="18" charset="0"/>
              </a:rPr>
              <a:t>2</a:t>
            </a:r>
          </a:p>
        </p:txBody>
      </p:sp>
      <p:sp>
        <p:nvSpPr>
          <p:cNvPr id="3" name="Title 2">
            <a:extLst>
              <a:ext uri="{FF2B5EF4-FFF2-40B4-BE49-F238E27FC236}">
                <a16:creationId xmlns:a16="http://schemas.microsoft.com/office/drawing/2014/main" id="{92C69AA7-90C9-4C42-B00E-AFBC86815358}"/>
              </a:ext>
            </a:extLst>
          </p:cNvPr>
          <p:cNvSpPr>
            <a:spLocks noGrp="1"/>
          </p:cNvSpPr>
          <p:nvPr>
            <p:ph type="title"/>
          </p:nvPr>
        </p:nvSpPr>
        <p:spPr/>
        <p:txBody>
          <a:bodyPr/>
          <a:lstStyle/>
          <a:p>
            <a:r>
              <a:rPr lang="en-US" dirty="0" err="1"/>
              <a:t>FemBloc</a:t>
            </a:r>
            <a:r>
              <a:rPr lang="en-US" dirty="0"/>
              <a:t>:  Clear Reimbursement Path</a:t>
            </a:r>
          </a:p>
        </p:txBody>
      </p:sp>
      <p:sp>
        <p:nvSpPr>
          <p:cNvPr id="8" name="Content Placeholder 7">
            <a:extLst>
              <a:ext uri="{FF2B5EF4-FFF2-40B4-BE49-F238E27FC236}">
                <a16:creationId xmlns:a16="http://schemas.microsoft.com/office/drawing/2014/main" id="{84692672-FE44-AA43-BEF4-8C4F12424B5A}"/>
              </a:ext>
            </a:extLst>
          </p:cNvPr>
          <p:cNvSpPr>
            <a:spLocks noGrp="1"/>
          </p:cNvSpPr>
          <p:nvPr>
            <p:ph sz="quarter" idx="13"/>
          </p:nvPr>
        </p:nvSpPr>
        <p:spPr>
          <a:xfrm>
            <a:off x="3528158" y="1301591"/>
            <a:ext cx="4822914" cy="482600"/>
          </a:xfrm>
          <a:solidFill>
            <a:schemeClr val="bg2">
              <a:lumMod val="40000"/>
              <a:lumOff val="60000"/>
            </a:schemeClr>
          </a:solidFill>
        </p:spPr>
        <p:txBody>
          <a:bodyPr anchor="ctr"/>
          <a:lstStyle/>
          <a:p>
            <a:pPr algn="ctr"/>
            <a:r>
              <a:rPr lang="en-US" dirty="0">
                <a:solidFill>
                  <a:srgbClr val="6A3CC9"/>
                </a:solidFill>
              </a:rPr>
              <a:t>3 reimbursable visits</a:t>
            </a:r>
          </a:p>
        </p:txBody>
      </p:sp>
      <p:sp>
        <p:nvSpPr>
          <p:cNvPr id="28" name="object 39">
            <a:extLst>
              <a:ext uri="{FF2B5EF4-FFF2-40B4-BE49-F238E27FC236}">
                <a16:creationId xmlns:a16="http://schemas.microsoft.com/office/drawing/2014/main" id="{5F68BD45-469C-A446-A094-90F0F36321FB}"/>
              </a:ext>
            </a:extLst>
          </p:cNvPr>
          <p:cNvSpPr txBox="1"/>
          <p:nvPr/>
        </p:nvSpPr>
        <p:spPr>
          <a:xfrm>
            <a:off x="3551149" y="3827324"/>
            <a:ext cx="1129948" cy="259045"/>
          </a:xfrm>
          <a:prstGeom prst="rect">
            <a:avLst/>
          </a:prstGeom>
          <a:ln>
            <a:noFill/>
          </a:ln>
        </p:spPr>
        <p:txBody>
          <a:bodyPr vert="horz" wrap="square" lIns="0" tIns="12700" rIns="0" bIns="0" rtlCol="0">
            <a:spAutoFit/>
          </a:bodyPr>
          <a:lstStyle/>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lang="en-US" sz="1600" b="1" i="0" u="none" strike="noStrike" kern="1200" cap="none" spc="-5" normalizeH="0" baseline="0" noProof="0" dirty="0">
                <a:ln>
                  <a:noFill/>
                </a:ln>
                <a:solidFill>
                  <a:srgbClr val="5C50A1"/>
                </a:solidFill>
                <a:effectLst/>
                <a:uLnTx/>
                <a:uFillTx/>
                <a:latin typeface="Cambria" panose="02040503050406030204" pitchFamily="18" charset="0"/>
                <a:cs typeface="Calibri" panose="020F0502020204030204" pitchFamily="34" charset="0"/>
              </a:rPr>
              <a:t>1+ Days</a:t>
            </a:r>
            <a:endParaRPr kumimoji="0" sz="1600" b="1" i="0" u="none" strike="noStrike" kern="1200" cap="none" spc="0" normalizeH="0" baseline="0" noProof="0" dirty="0">
              <a:ln>
                <a:noFill/>
              </a:ln>
              <a:solidFill>
                <a:srgbClr val="5C50A1"/>
              </a:solidFill>
              <a:effectLst/>
              <a:uLnTx/>
              <a:uFillTx/>
              <a:latin typeface="Cambria" panose="02040503050406030204" pitchFamily="18" charset="0"/>
              <a:cs typeface="Calibri" panose="020F0502020204030204" pitchFamily="34" charset="0"/>
            </a:endParaRPr>
          </a:p>
        </p:txBody>
      </p:sp>
      <p:sp>
        <p:nvSpPr>
          <p:cNvPr id="33" name="object 39">
            <a:extLst>
              <a:ext uri="{FF2B5EF4-FFF2-40B4-BE49-F238E27FC236}">
                <a16:creationId xmlns:a16="http://schemas.microsoft.com/office/drawing/2014/main" id="{97739050-1C11-0B40-8659-AB03212CE9E5}"/>
              </a:ext>
            </a:extLst>
          </p:cNvPr>
          <p:cNvSpPr txBox="1"/>
          <p:nvPr/>
        </p:nvSpPr>
        <p:spPr>
          <a:xfrm>
            <a:off x="7457734" y="3806626"/>
            <a:ext cx="1186376" cy="259045"/>
          </a:xfrm>
          <a:prstGeom prst="rect">
            <a:avLst/>
          </a:prstGeom>
          <a:ln>
            <a:noFill/>
          </a:ln>
        </p:spPr>
        <p:txBody>
          <a:bodyPr vert="horz" wrap="square" lIns="0" tIns="12700" rIns="0" bIns="0" rtlCol="0">
            <a:spAutoFit/>
          </a:bodyPr>
          <a:lstStyle/>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lang="en-US" sz="1600" b="1" i="0" u="none" strike="noStrike" kern="1200" cap="none" spc="-5" normalizeH="0" baseline="0" noProof="0" dirty="0">
                <a:ln>
                  <a:noFill/>
                </a:ln>
                <a:solidFill>
                  <a:srgbClr val="5C50A1"/>
                </a:solidFill>
                <a:effectLst/>
                <a:uLnTx/>
                <a:uFillTx/>
                <a:latin typeface="Cambria" panose="02040503050406030204" pitchFamily="18" charset="0"/>
                <a:cs typeface="Calibri" panose="020F0502020204030204" pitchFamily="34" charset="0"/>
              </a:rPr>
              <a:t>3 Months</a:t>
            </a:r>
            <a:endParaRPr kumimoji="0" sz="1600" b="1" i="0" u="none" strike="noStrike" kern="1200" cap="none" spc="0" normalizeH="0" baseline="0" noProof="0" dirty="0">
              <a:ln>
                <a:noFill/>
              </a:ln>
              <a:solidFill>
                <a:srgbClr val="5C50A1"/>
              </a:solidFill>
              <a:effectLst/>
              <a:uLnTx/>
              <a:uFillTx/>
              <a:latin typeface="Cambria" panose="02040503050406030204" pitchFamily="18" charset="0"/>
              <a:cs typeface="Calibri" panose="020F0502020204030204" pitchFamily="34" charset="0"/>
            </a:endParaRPr>
          </a:p>
        </p:txBody>
      </p:sp>
      <p:sp>
        <p:nvSpPr>
          <p:cNvPr id="65" name="Rectangle 64">
            <a:extLst>
              <a:ext uri="{FF2B5EF4-FFF2-40B4-BE49-F238E27FC236}">
                <a16:creationId xmlns:a16="http://schemas.microsoft.com/office/drawing/2014/main" id="{7AA9566F-4DF6-5C4D-91EA-21C76728B330}"/>
              </a:ext>
            </a:extLst>
          </p:cNvPr>
          <p:cNvSpPr/>
          <p:nvPr/>
        </p:nvSpPr>
        <p:spPr>
          <a:xfrm>
            <a:off x="784958" y="4724199"/>
            <a:ext cx="2743200" cy="877283"/>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720"/>
              </a:lnSpc>
              <a:spcBef>
                <a:spcPts val="0"/>
              </a:spcBef>
              <a:spcAft>
                <a:spcPts val="1200"/>
              </a:spcAft>
              <a:defRPr/>
            </a:pPr>
            <a:r>
              <a:rPr lang="en-US" sz="1600" dirty="0">
                <a:solidFill>
                  <a:schemeClr val="tx1"/>
                </a:solidFill>
                <a:latin typeface="Cambria" panose="02040503050406030204" pitchFamily="18" charset="0"/>
                <a:cs typeface="Calibri Light" panose="020F0302020204030204" pitchFamily="34" charset="0"/>
              </a:rPr>
              <a:t>In-office/ </a:t>
            </a:r>
            <a:r>
              <a:rPr lang="en-US" sz="1600" dirty="0" err="1">
                <a:solidFill>
                  <a:schemeClr val="tx1"/>
                </a:solidFill>
                <a:latin typeface="Cambria" panose="02040503050406030204" pitchFamily="18" charset="0"/>
                <a:cs typeface="Calibri Light" panose="020F0302020204030204" pitchFamily="34" charset="0"/>
              </a:rPr>
              <a:t>TeleVisit</a:t>
            </a:r>
            <a:br>
              <a:rPr lang="en-US" sz="1600" dirty="0">
                <a:solidFill>
                  <a:schemeClr val="tx1"/>
                </a:solidFill>
                <a:latin typeface="Cambria" panose="02040503050406030204" pitchFamily="18" charset="0"/>
                <a:cs typeface="Calibri Light" panose="020F0302020204030204" pitchFamily="34" charset="0"/>
              </a:rPr>
            </a:br>
            <a:r>
              <a:rPr lang="en-US" sz="1200" dirty="0">
                <a:solidFill>
                  <a:schemeClr val="tx1"/>
                </a:solidFill>
                <a:latin typeface="Cambria" panose="02040503050406030204" pitchFamily="18" charset="0"/>
                <a:cs typeface="Calibri Light" panose="020F0302020204030204" pitchFamily="34" charset="0"/>
              </a:rPr>
              <a:t>(required for permanent birth control)</a:t>
            </a:r>
          </a:p>
        </p:txBody>
      </p:sp>
      <p:pic>
        <p:nvPicPr>
          <p:cNvPr id="67" name="Picture 66">
            <a:extLst>
              <a:ext uri="{FF2B5EF4-FFF2-40B4-BE49-F238E27FC236}">
                <a16:creationId xmlns:a16="http://schemas.microsoft.com/office/drawing/2014/main" id="{50A5F0BF-BAC6-464B-A451-A4D51D4F666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84958" y="2977371"/>
            <a:ext cx="2743200" cy="1746829"/>
          </a:xfrm>
          <a:prstGeom prst="rect">
            <a:avLst/>
          </a:prstGeom>
          <a:ln w="88900" cap="sq">
            <a:noFill/>
            <a:miter lim="800000"/>
          </a:ln>
          <a:effectLst/>
        </p:spPr>
      </p:pic>
      <p:sp>
        <p:nvSpPr>
          <p:cNvPr id="70" name="Rectangle 69">
            <a:extLst>
              <a:ext uri="{FF2B5EF4-FFF2-40B4-BE49-F238E27FC236}">
                <a16:creationId xmlns:a16="http://schemas.microsoft.com/office/drawing/2014/main" id="{079A80D8-00AD-C64B-839A-CB7E9706AA58}"/>
              </a:ext>
            </a:extLst>
          </p:cNvPr>
          <p:cNvSpPr/>
          <p:nvPr/>
        </p:nvSpPr>
        <p:spPr>
          <a:xfrm>
            <a:off x="784958" y="2228050"/>
            <a:ext cx="2743200" cy="864400"/>
          </a:xfrm>
          <a:prstGeom prst="rect">
            <a:avLst/>
          </a:prstGeom>
          <a:gradFill flip="none" rotWithShape="1">
            <a:gsLst>
              <a:gs pos="0">
                <a:srgbClr val="FEB643"/>
              </a:gs>
              <a:gs pos="100000">
                <a:srgbClr val="BA579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ambria" panose="02040503050406030204" pitchFamily="18" charset="0"/>
              </a:rPr>
              <a:t>Counseling/Eligibility</a:t>
            </a:r>
          </a:p>
        </p:txBody>
      </p:sp>
      <p:sp>
        <p:nvSpPr>
          <p:cNvPr id="74" name="Rectangle 73">
            <a:extLst>
              <a:ext uri="{FF2B5EF4-FFF2-40B4-BE49-F238E27FC236}">
                <a16:creationId xmlns:a16="http://schemas.microsoft.com/office/drawing/2014/main" id="{78E71DAE-679F-C64F-B0A2-394B6B0A4F26}"/>
              </a:ext>
            </a:extLst>
          </p:cNvPr>
          <p:cNvSpPr/>
          <p:nvPr/>
        </p:nvSpPr>
        <p:spPr>
          <a:xfrm>
            <a:off x="784958" y="5583864"/>
            <a:ext cx="2743200" cy="523220"/>
          </a:xfrm>
          <a:prstGeom prst="rect">
            <a:avLst/>
          </a:prstGeom>
          <a:solidFill>
            <a:srgbClr val="FFF1F7"/>
          </a:solidFill>
          <a:ln>
            <a:solidFill>
              <a:srgbClr val="FFF1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F4669F"/>
                </a:solidFill>
                <a:latin typeface="Cambria" panose="02040503050406030204" pitchFamily="18" charset="0"/>
              </a:rPr>
              <a:t>Existing CPT codes</a:t>
            </a:r>
          </a:p>
        </p:txBody>
      </p:sp>
      <p:sp>
        <p:nvSpPr>
          <p:cNvPr id="6" name="Oval 5">
            <a:extLst>
              <a:ext uri="{FF2B5EF4-FFF2-40B4-BE49-F238E27FC236}">
                <a16:creationId xmlns:a16="http://schemas.microsoft.com/office/drawing/2014/main" id="{9FE02EE3-A687-B241-B2A3-029F8DC82100}"/>
              </a:ext>
            </a:extLst>
          </p:cNvPr>
          <p:cNvSpPr/>
          <p:nvPr/>
        </p:nvSpPr>
        <p:spPr>
          <a:xfrm>
            <a:off x="1908079" y="1963605"/>
            <a:ext cx="496957" cy="496957"/>
          </a:xfrm>
          <a:prstGeom prst="ellipse">
            <a:avLst/>
          </a:prstGeom>
          <a:solidFill>
            <a:schemeClr val="bg1"/>
          </a:solidFill>
          <a:ln w="19050">
            <a:solidFill>
              <a:srgbClr val="E99A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E99A83"/>
                </a:solidFill>
                <a:latin typeface="Cambria" panose="02040503050406030204" pitchFamily="18" charset="0"/>
              </a:rPr>
              <a:t>1</a:t>
            </a:r>
          </a:p>
        </p:txBody>
      </p:sp>
      <p:sp>
        <p:nvSpPr>
          <p:cNvPr id="37" name="Rectangle 36">
            <a:extLst>
              <a:ext uri="{FF2B5EF4-FFF2-40B4-BE49-F238E27FC236}">
                <a16:creationId xmlns:a16="http://schemas.microsoft.com/office/drawing/2014/main" id="{28411D53-C14F-E640-B173-8FFC18AA8730}"/>
              </a:ext>
            </a:extLst>
          </p:cNvPr>
          <p:cNvSpPr/>
          <p:nvPr/>
        </p:nvSpPr>
        <p:spPr>
          <a:xfrm>
            <a:off x="8644109" y="4724199"/>
            <a:ext cx="2743200" cy="877283"/>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720"/>
              </a:lnSpc>
              <a:spcBef>
                <a:spcPts val="0"/>
              </a:spcBef>
              <a:defRPr/>
            </a:pPr>
            <a:r>
              <a:rPr lang="en-US" sz="1600" dirty="0">
                <a:solidFill>
                  <a:schemeClr val="tx1"/>
                </a:solidFill>
                <a:latin typeface="Cambria" panose="02040503050406030204" pitchFamily="18" charset="0"/>
                <a:cs typeface="Calibri Light" panose="020F0302020204030204" pitchFamily="34" charset="0"/>
              </a:rPr>
              <a:t>In-office test </a:t>
            </a:r>
          </a:p>
          <a:p>
            <a:pPr algn="ctr">
              <a:lnSpc>
                <a:spcPts val="1720"/>
              </a:lnSpc>
              <a:spcBef>
                <a:spcPts val="0"/>
              </a:spcBef>
              <a:defRPr/>
            </a:pPr>
            <a:r>
              <a:rPr kumimoji="0" lang="en-US" sz="1200" b="0" i="0" u="none" strike="noStrike" kern="1200" cap="none" spc="0" normalizeH="0" baseline="0" noProof="0" dirty="0">
                <a:ln>
                  <a:noFill/>
                </a:ln>
                <a:solidFill>
                  <a:srgbClr val="000000"/>
                </a:solidFill>
                <a:effectLst/>
                <a:uLnTx/>
                <a:uFillTx/>
                <a:latin typeface="Cambria" panose="02040503050406030204" pitchFamily="18" charset="0"/>
                <a:ea typeface="+mn-ea"/>
                <a:cs typeface="Calibri Light" panose="020F0302020204030204" pitchFamily="34" charset="0"/>
              </a:rPr>
              <a:t>(ultrasound)</a:t>
            </a:r>
            <a:endParaRPr lang="en-US" sz="1600" dirty="0">
              <a:solidFill>
                <a:schemeClr val="tx1"/>
              </a:solidFill>
              <a:latin typeface="Cambria" panose="02040503050406030204" pitchFamily="18" charset="0"/>
              <a:cs typeface="Calibri Light" panose="020F0302020204030204" pitchFamily="34" charset="0"/>
            </a:endParaRPr>
          </a:p>
        </p:txBody>
      </p:sp>
      <p:pic>
        <p:nvPicPr>
          <p:cNvPr id="39" name="Picture 38">
            <a:extLst>
              <a:ext uri="{FF2B5EF4-FFF2-40B4-BE49-F238E27FC236}">
                <a16:creationId xmlns:a16="http://schemas.microsoft.com/office/drawing/2014/main" id="{D06AF72D-3089-C54E-824F-3265C76DA8A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644109" y="2977372"/>
            <a:ext cx="2743200" cy="1746828"/>
          </a:xfrm>
          <a:prstGeom prst="rect">
            <a:avLst/>
          </a:prstGeom>
          <a:ln w="88900" cap="sq">
            <a:noFill/>
            <a:miter lim="800000"/>
          </a:ln>
          <a:effectLst/>
        </p:spPr>
      </p:pic>
      <p:sp>
        <p:nvSpPr>
          <p:cNvPr id="42" name="Rectangle 41">
            <a:extLst>
              <a:ext uri="{FF2B5EF4-FFF2-40B4-BE49-F238E27FC236}">
                <a16:creationId xmlns:a16="http://schemas.microsoft.com/office/drawing/2014/main" id="{A36A53A4-5CA3-154A-A8C6-F37C128ED925}"/>
              </a:ext>
            </a:extLst>
          </p:cNvPr>
          <p:cNvSpPr/>
          <p:nvPr/>
        </p:nvSpPr>
        <p:spPr>
          <a:xfrm>
            <a:off x="8644109" y="5583864"/>
            <a:ext cx="2743200" cy="523220"/>
          </a:xfrm>
          <a:prstGeom prst="rect">
            <a:avLst/>
          </a:prstGeom>
          <a:solidFill>
            <a:srgbClr val="F1F8E6"/>
          </a:solidFill>
          <a:ln>
            <a:solidFill>
              <a:srgbClr val="F1F8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84CC0D"/>
                </a:solidFill>
                <a:latin typeface="Cambria" panose="02040503050406030204" pitchFamily="18" charset="0"/>
              </a:rPr>
              <a:t>Cat III code approved</a:t>
            </a:r>
          </a:p>
        </p:txBody>
      </p:sp>
      <p:sp>
        <p:nvSpPr>
          <p:cNvPr id="44" name="Rectangle 43">
            <a:extLst>
              <a:ext uri="{FF2B5EF4-FFF2-40B4-BE49-F238E27FC236}">
                <a16:creationId xmlns:a16="http://schemas.microsoft.com/office/drawing/2014/main" id="{6512BD37-4B45-F44B-998F-E1A1C3C11EBA}"/>
              </a:ext>
            </a:extLst>
          </p:cNvPr>
          <p:cNvSpPr/>
          <p:nvPr/>
        </p:nvSpPr>
        <p:spPr>
          <a:xfrm>
            <a:off x="8644109" y="2223770"/>
            <a:ext cx="2743200" cy="868680"/>
          </a:xfrm>
          <a:prstGeom prst="rect">
            <a:avLst/>
          </a:prstGeom>
          <a:gradFill flip="none" rotWithShape="1">
            <a:gsLst>
              <a:gs pos="0">
                <a:srgbClr val="84CC0D"/>
              </a:gs>
              <a:gs pos="99000">
                <a:srgbClr val="0599D5"/>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bg1"/>
                </a:solidFill>
                <a:latin typeface="Cambria" panose="02040503050406030204" pitchFamily="18" charset="0"/>
              </a:rPr>
              <a:t>FemBloc</a:t>
            </a:r>
            <a:r>
              <a:rPr lang="en-US" dirty="0">
                <a:solidFill>
                  <a:schemeClr val="bg1"/>
                </a:solidFill>
                <a:latin typeface="Cambria" panose="02040503050406030204" pitchFamily="18" charset="0"/>
              </a:rPr>
              <a:t> Confirmation</a:t>
            </a:r>
          </a:p>
        </p:txBody>
      </p:sp>
      <p:sp>
        <p:nvSpPr>
          <p:cNvPr id="22" name="Oval 21">
            <a:extLst>
              <a:ext uri="{FF2B5EF4-FFF2-40B4-BE49-F238E27FC236}">
                <a16:creationId xmlns:a16="http://schemas.microsoft.com/office/drawing/2014/main" id="{7236F1C1-888F-434B-890A-61FE4C5048DA}"/>
              </a:ext>
            </a:extLst>
          </p:cNvPr>
          <p:cNvSpPr/>
          <p:nvPr/>
        </p:nvSpPr>
        <p:spPr>
          <a:xfrm>
            <a:off x="9786964" y="1963605"/>
            <a:ext cx="496957" cy="496957"/>
          </a:xfrm>
          <a:prstGeom prst="ellipse">
            <a:avLst/>
          </a:prstGeom>
          <a:solidFill>
            <a:schemeClr val="bg1"/>
          </a:solidFill>
          <a:ln w="19050">
            <a:solidFill>
              <a:srgbClr val="84CC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84CC0D"/>
                </a:solidFill>
                <a:latin typeface="Cambria" panose="02040503050406030204" pitchFamily="18" charset="0"/>
              </a:rPr>
              <a:t>3</a:t>
            </a:r>
          </a:p>
        </p:txBody>
      </p:sp>
      <p:sp>
        <p:nvSpPr>
          <p:cNvPr id="2" name="Slide Number Placeholder 1">
            <a:extLst>
              <a:ext uri="{FF2B5EF4-FFF2-40B4-BE49-F238E27FC236}">
                <a16:creationId xmlns:a16="http://schemas.microsoft.com/office/drawing/2014/main" id="{71882AD7-ABB6-4DAE-88C0-B39F1AD62B93}"/>
              </a:ext>
            </a:extLst>
          </p:cNvPr>
          <p:cNvSpPr>
            <a:spLocks noGrp="1"/>
          </p:cNvSpPr>
          <p:nvPr>
            <p:ph type="sldNum" sz="quarter" idx="12"/>
          </p:nvPr>
        </p:nvSpPr>
        <p:spPr/>
        <p:txBody>
          <a:bodyPr/>
          <a:lstStyle/>
          <a:p>
            <a:fld id="{A4478E0B-7401-2D44-B6B4-9519A67BAE3C}" type="slidenum">
              <a:rPr lang="en-US" smtClean="0"/>
              <a:t>20</a:t>
            </a:fld>
            <a:endParaRPr lang="en-US"/>
          </a:p>
        </p:txBody>
      </p:sp>
    </p:spTree>
    <p:extLst>
      <p:ext uri="{BB962C8B-B14F-4D97-AF65-F5344CB8AC3E}">
        <p14:creationId xmlns:p14="http://schemas.microsoft.com/office/powerpoint/2010/main" val="29471736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12717D2-99E4-7746-BFF8-29CA4B2D58DA}"/>
              </a:ext>
            </a:extLst>
          </p:cNvPr>
          <p:cNvSpPr>
            <a:spLocks noGrp="1"/>
          </p:cNvSpPr>
          <p:nvPr>
            <p:ph type="title"/>
          </p:nvPr>
        </p:nvSpPr>
        <p:spPr/>
        <p:txBody>
          <a:bodyPr/>
          <a:lstStyle/>
          <a:p>
            <a:r>
              <a:rPr lang="en-US" dirty="0"/>
              <a:t>Investment Highlights</a:t>
            </a:r>
          </a:p>
        </p:txBody>
      </p:sp>
      <p:sp>
        <p:nvSpPr>
          <p:cNvPr id="6" name="Content Placeholder 4">
            <a:extLst>
              <a:ext uri="{FF2B5EF4-FFF2-40B4-BE49-F238E27FC236}">
                <a16:creationId xmlns:a16="http://schemas.microsoft.com/office/drawing/2014/main" id="{76415E78-60E9-6140-869B-6766BB6E6BB6}"/>
              </a:ext>
            </a:extLst>
          </p:cNvPr>
          <p:cNvSpPr txBox="1">
            <a:spLocks/>
          </p:cNvSpPr>
          <p:nvPr/>
        </p:nvSpPr>
        <p:spPr>
          <a:xfrm>
            <a:off x="715617" y="1380295"/>
            <a:ext cx="10760765" cy="480800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buClr>
                <a:srgbClr val="F4669F"/>
              </a:buClr>
            </a:pPr>
            <a:r>
              <a:rPr lang="en-US" sz="1900" dirty="0"/>
              <a:t>Biomedical Company Disrupting the Approaches to Women’s Health with Proprietary Diagnostic and Device Solutions in Development</a:t>
            </a:r>
            <a:br>
              <a:rPr lang="en-US" sz="1900" dirty="0"/>
            </a:br>
            <a:endParaRPr lang="en-US" sz="1900" dirty="0"/>
          </a:p>
          <a:p>
            <a:pPr>
              <a:lnSpc>
                <a:spcPct val="100000"/>
              </a:lnSpc>
              <a:spcBef>
                <a:spcPts val="0"/>
              </a:spcBef>
              <a:buClr>
                <a:srgbClr val="F4669F"/>
              </a:buClr>
            </a:pPr>
            <a:r>
              <a:rPr lang="en-US" sz="1900" dirty="0"/>
              <a:t>Addressing Multi-Billion Dollar Global Market Opportunities in Infertility and Permanent Birth Control With Differentiated and Improved Approaches</a:t>
            </a:r>
            <a:br>
              <a:rPr lang="en-US" sz="1900" dirty="0"/>
            </a:br>
            <a:endParaRPr lang="en-US" sz="1900" dirty="0"/>
          </a:p>
          <a:p>
            <a:pPr>
              <a:lnSpc>
                <a:spcPct val="100000"/>
              </a:lnSpc>
              <a:spcBef>
                <a:spcPts val="0"/>
              </a:spcBef>
              <a:buClr>
                <a:srgbClr val="F4669F"/>
              </a:buClr>
            </a:pPr>
            <a:r>
              <a:rPr lang="en-US" sz="1900" dirty="0"/>
              <a:t>Clear Reimbursement Path with Limited Competition Yields Improved Patient Care and Health Economics</a:t>
            </a:r>
          </a:p>
          <a:p>
            <a:pPr marL="0" indent="0">
              <a:lnSpc>
                <a:spcPct val="100000"/>
              </a:lnSpc>
              <a:spcBef>
                <a:spcPts val="0"/>
              </a:spcBef>
              <a:buClr>
                <a:srgbClr val="F4669F"/>
              </a:buClr>
              <a:buNone/>
            </a:pPr>
            <a:endParaRPr lang="en-US" sz="1400" dirty="0"/>
          </a:p>
          <a:p>
            <a:pPr>
              <a:lnSpc>
                <a:spcPct val="100000"/>
              </a:lnSpc>
              <a:spcBef>
                <a:spcPts val="0"/>
              </a:spcBef>
              <a:buClr>
                <a:srgbClr val="F4669F"/>
              </a:buClr>
            </a:pPr>
            <a:r>
              <a:rPr lang="en-US" sz="1900" dirty="0"/>
              <a:t>Woman-Founded and Led, Experienced Leadership Team with Concentrated Development Expertise</a:t>
            </a:r>
            <a:br>
              <a:rPr lang="en-US" sz="1900" dirty="0"/>
            </a:br>
            <a:endParaRPr lang="en-US" sz="1900" dirty="0"/>
          </a:p>
          <a:p>
            <a:pPr>
              <a:lnSpc>
                <a:spcPct val="100000"/>
              </a:lnSpc>
              <a:spcBef>
                <a:spcPts val="0"/>
              </a:spcBef>
              <a:buClr>
                <a:srgbClr val="F4669F"/>
              </a:buClr>
            </a:pPr>
            <a:r>
              <a:rPr lang="en-US" sz="1900" dirty="0"/>
              <a:t>Commercial-Readiness Based on In-House CMC and Device Infrastructure; Audited Systems Allow for Risk Mitigation </a:t>
            </a:r>
          </a:p>
          <a:p>
            <a:pPr marL="0" indent="0">
              <a:lnSpc>
                <a:spcPct val="100000"/>
              </a:lnSpc>
              <a:spcBef>
                <a:spcPts val="0"/>
              </a:spcBef>
              <a:buClr>
                <a:srgbClr val="F4669F"/>
              </a:buClr>
              <a:buNone/>
            </a:pPr>
            <a:endParaRPr lang="en-US" sz="1900" dirty="0"/>
          </a:p>
          <a:p>
            <a:pPr>
              <a:lnSpc>
                <a:spcPct val="100000"/>
              </a:lnSpc>
              <a:spcBef>
                <a:spcPts val="0"/>
              </a:spcBef>
              <a:buClr>
                <a:srgbClr val="F4669F"/>
              </a:buClr>
            </a:pPr>
            <a:r>
              <a:rPr lang="en-US" sz="1900" dirty="0"/>
              <a:t>130+ Patents Filed Globally</a:t>
            </a:r>
            <a:br>
              <a:rPr lang="en-US" sz="1900" dirty="0"/>
            </a:br>
            <a:endParaRPr lang="en-US" sz="1900" dirty="0"/>
          </a:p>
          <a:p>
            <a:pPr>
              <a:lnSpc>
                <a:spcPct val="100000"/>
              </a:lnSpc>
              <a:spcBef>
                <a:spcPts val="0"/>
              </a:spcBef>
              <a:buClr>
                <a:srgbClr val="F4669F"/>
              </a:buClr>
            </a:pPr>
            <a:r>
              <a:rPr lang="en-US" sz="1900" dirty="0"/>
              <a:t>Cash Runway of at least 12 months</a:t>
            </a:r>
          </a:p>
        </p:txBody>
      </p:sp>
      <p:sp>
        <p:nvSpPr>
          <p:cNvPr id="2" name="Slide Number Placeholder 1">
            <a:extLst>
              <a:ext uri="{FF2B5EF4-FFF2-40B4-BE49-F238E27FC236}">
                <a16:creationId xmlns:a16="http://schemas.microsoft.com/office/drawing/2014/main" id="{3554E235-4ED1-4AC2-AF9D-A97EBE248EFD}"/>
              </a:ext>
            </a:extLst>
          </p:cNvPr>
          <p:cNvSpPr>
            <a:spLocks noGrp="1"/>
          </p:cNvSpPr>
          <p:nvPr>
            <p:ph type="sldNum" sz="quarter" idx="12"/>
          </p:nvPr>
        </p:nvSpPr>
        <p:spPr/>
        <p:txBody>
          <a:bodyPr/>
          <a:lstStyle/>
          <a:p>
            <a:fld id="{A4478E0B-7401-2D44-B6B4-9519A67BAE3C}" type="slidenum">
              <a:rPr lang="en-US" smtClean="0"/>
              <a:t>21</a:t>
            </a:fld>
            <a:endParaRPr lang="en-US"/>
          </a:p>
        </p:txBody>
      </p:sp>
    </p:spTree>
    <p:extLst>
      <p:ext uri="{BB962C8B-B14F-4D97-AF65-F5344CB8AC3E}">
        <p14:creationId xmlns:p14="http://schemas.microsoft.com/office/powerpoint/2010/main" val="7331669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Title 3">
            <a:extLst>
              <a:ext uri="{FF2B5EF4-FFF2-40B4-BE49-F238E27FC236}">
                <a16:creationId xmlns:a16="http://schemas.microsoft.com/office/drawing/2014/main" id="{7FE129BC-FE11-10BE-C430-F134555263A5}"/>
              </a:ext>
            </a:extLst>
          </p:cNvPr>
          <p:cNvSpPr txBox="1">
            <a:spLocks/>
          </p:cNvSpPr>
          <p:nvPr/>
        </p:nvSpPr>
        <p:spPr>
          <a:xfrm>
            <a:off x="1160402" y="880844"/>
            <a:ext cx="4287253" cy="2629119"/>
          </a:xfrm>
          <a:prstGeom prst="rect">
            <a:avLst/>
          </a:prstGeom>
        </p:spPr>
        <p:txBody>
          <a:bodyPr vert="horz" lIns="91440" tIns="45720" rIns="91440" bIns="45720" rtlCol="0" anchor="b" anchorCtr="0">
            <a:normAutofit fontScale="90000" lnSpcReduction="10000"/>
          </a:bodyPr>
          <a:lstStyle>
            <a:lvl1pPr marL="0" algn="l" defTabSz="914400" rtl="0" eaLnBrk="1" latinLnBrk="0" hangingPunct="1">
              <a:lnSpc>
                <a:spcPct val="90000"/>
              </a:lnSpc>
              <a:spcBef>
                <a:spcPct val="0"/>
              </a:spcBef>
              <a:buNone/>
              <a:defRPr lang="en-US" sz="5200" kern="1200" dirty="0">
                <a:gradFill flip="none" rotWithShape="1">
                  <a:gsLst>
                    <a:gs pos="0">
                      <a:schemeClr val="accent5"/>
                    </a:gs>
                    <a:gs pos="100000">
                      <a:schemeClr val="accent5">
                        <a:lumMod val="60000"/>
                        <a:lumOff val="40000"/>
                      </a:schemeClr>
                    </a:gs>
                  </a:gsLst>
                  <a:lin ang="0" scaled="1"/>
                  <a:tileRect/>
                </a:gradFill>
                <a:latin typeface="+mj-lt"/>
                <a:ea typeface="+mn-ea"/>
                <a:cs typeface="Angsana New" panose="02020603050405020304" pitchFamily="18" charset="-34"/>
              </a:defRPr>
            </a:lvl1pPr>
          </a:lstStyle>
          <a:p>
            <a:r>
              <a:rPr lang="en-US" sz="5400" dirty="0"/>
              <a:t>Family Planning Post </a:t>
            </a:r>
            <a:r>
              <a:rPr lang="en-US" sz="5400" i="1" dirty="0"/>
              <a:t>Roe v. Wade </a:t>
            </a:r>
            <a:r>
              <a:rPr lang="en-US" sz="5400" dirty="0"/>
              <a:t>Overturn</a:t>
            </a:r>
          </a:p>
        </p:txBody>
      </p:sp>
      <p:sp>
        <p:nvSpPr>
          <p:cNvPr id="21" name="Subtitle 4">
            <a:extLst>
              <a:ext uri="{FF2B5EF4-FFF2-40B4-BE49-F238E27FC236}">
                <a16:creationId xmlns:a16="http://schemas.microsoft.com/office/drawing/2014/main" id="{CC3C3E0C-DC3E-6C43-F6AE-8729CE317A38}"/>
              </a:ext>
            </a:extLst>
          </p:cNvPr>
          <p:cNvSpPr txBox="1">
            <a:spLocks/>
          </p:cNvSpPr>
          <p:nvPr/>
        </p:nvSpPr>
        <p:spPr>
          <a:xfrm>
            <a:off x="6467379" y="3206669"/>
            <a:ext cx="4669882" cy="2375118"/>
          </a:xfrm>
          <a:prstGeom prst="rect">
            <a:avLst/>
          </a:prstGeom>
        </p:spPr>
        <p:txBody>
          <a:bodyPr vert="horz" lIns="91440" tIns="45720" rIns="91440" bIns="45720" rtlCol="0">
            <a:normAutofit/>
          </a:bodyPr>
          <a:lstStyle>
            <a:lvl1pPr marL="457200" indent="-228600" algn="l" defTabSz="914400" rtl="0" eaLnBrk="1" latinLnBrk="0" hangingPunct="1">
              <a:lnSpc>
                <a:spcPct val="110000"/>
              </a:lnSpc>
              <a:spcBef>
                <a:spcPts val="1000"/>
              </a:spcBef>
              <a:buClr>
                <a:schemeClr val="tx2">
                  <a:lumMod val="10000"/>
                  <a:lumOff val="90000"/>
                </a:schemeClr>
              </a:buClr>
              <a:buSzPct val="80000"/>
              <a:buFont typeface="Wingdings" panose="05000000000000000000" pitchFamily="2" charset="2"/>
              <a:buChar char="§"/>
              <a:defRPr sz="3200" kern="1200">
                <a:solidFill>
                  <a:schemeClr val="tx2">
                    <a:alpha val="70000"/>
                  </a:schemeClr>
                </a:solidFill>
                <a:latin typeface="+mn-lt"/>
                <a:ea typeface="+mn-ea"/>
                <a:cs typeface="+mn-cs"/>
              </a:defRPr>
            </a:lvl1pPr>
            <a:lvl2pPr marL="800100" indent="-22860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Char char="§"/>
              <a:defRPr sz="2800" kern="1200">
                <a:solidFill>
                  <a:schemeClr val="tx2">
                    <a:alpha val="70000"/>
                  </a:schemeClr>
                </a:solidFill>
                <a:latin typeface="+mn-lt"/>
                <a:ea typeface="+mn-ea"/>
                <a:cs typeface="+mn-cs"/>
              </a:defRPr>
            </a:lvl2pPr>
            <a:lvl3pPr marL="1257300" indent="-22860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Char char="§"/>
              <a:defRPr sz="2400" kern="1200">
                <a:solidFill>
                  <a:schemeClr val="tx2">
                    <a:alpha val="70000"/>
                  </a:schemeClr>
                </a:solidFill>
                <a:latin typeface="+mn-lt"/>
                <a:ea typeface="+mn-ea"/>
                <a:cs typeface="+mn-cs"/>
              </a:defRPr>
            </a:lvl3pPr>
            <a:lvl4pPr marL="1657350" indent="-22860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Char char="§"/>
              <a:defRPr sz="2000" kern="1200">
                <a:solidFill>
                  <a:schemeClr val="tx2">
                    <a:alpha val="70000"/>
                  </a:schemeClr>
                </a:solidFill>
                <a:latin typeface="+mn-lt"/>
                <a:ea typeface="+mn-ea"/>
                <a:cs typeface="+mn-cs"/>
              </a:defRPr>
            </a:lvl4pPr>
            <a:lvl5pPr marL="2114550" indent="-22860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Char char="§"/>
              <a:defRPr sz="2000" kern="1200">
                <a:solidFill>
                  <a:schemeClr val="tx2">
                    <a:alpha val="7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indent="0">
              <a:buNone/>
            </a:pPr>
            <a:r>
              <a:rPr lang="en-US" sz="2800" dirty="0">
                <a:solidFill>
                  <a:schemeClr val="tx1">
                    <a:alpha val="60000"/>
                  </a:schemeClr>
                </a:solidFill>
                <a:latin typeface="+mj-lt"/>
              </a:rPr>
              <a:t>Paul Blumenthal, MD, MPH</a:t>
            </a:r>
          </a:p>
          <a:p>
            <a:pPr marL="228600" indent="0">
              <a:buNone/>
            </a:pPr>
            <a:r>
              <a:rPr lang="en-US" sz="1600" i="1" dirty="0">
                <a:solidFill>
                  <a:schemeClr val="tx1">
                    <a:lumMod val="65000"/>
                    <a:lumOff val="35000"/>
                    <a:alpha val="70000"/>
                  </a:schemeClr>
                </a:solidFill>
                <a:latin typeface="+mj-lt"/>
              </a:rPr>
              <a:t>Professor Emeritus and Director of the Stanford Program for International Reproductive Education and Services (SPIRES) at Stanford University’s School of Medicine</a:t>
            </a:r>
          </a:p>
          <a:p>
            <a:pPr marL="228600" indent="0">
              <a:buNone/>
            </a:pPr>
            <a:endParaRPr lang="en-US" sz="2800" dirty="0">
              <a:solidFill>
                <a:schemeClr val="tx1">
                  <a:alpha val="60000"/>
                </a:schemeClr>
              </a:solidFill>
              <a:latin typeface="+mj-lt"/>
            </a:endParaRPr>
          </a:p>
        </p:txBody>
      </p:sp>
      <p:pic>
        <p:nvPicPr>
          <p:cNvPr id="3" name="Picture 2">
            <a:extLst>
              <a:ext uri="{FF2B5EF4-FFF2-40B4-BE49-F238E27FC236}">
                <a16:creationId xmlns:a16="http://schemas.microsoft.com/office/drawing/2014/main" id="{58231A74-AF9A-78F6-67A7-E87430B57BF4}"/>
              </a:ext>
            </a:extLst>
          </p:cNvPr>
          <p:cNvPicPr>
            <a:picLocks noChangeAspect="1"/>
          </p:cNvPicPr>
          <p:nvPr/>
        </p:nvPicPr>
        <p:blipFill>
          <a:blip r:embed="rId2"/>
          <a:stretch>
            <a:fillRect/>
          </a:stretch>
        </p:blipFill>
        <p:spPr>
          <a:xfrm>
            <a:off x="9428262" y="5149424"/>
            <a:ext cx="1847945" cy="558829"/>
          </a:xfrm>
          <a:prstGeom prst="rect">
            <a:avLst/>
          </a:prstGeom>
        </p:spPr>
      </p:pic>
    </p:spTree>
    <p:extLst>
      <p:ext uri="{BB962C8B-B14F-4D97-AF65-F5344CB8AC3E}">
        <p14:creationId xmlns:p14="http://schemas.microsoft.com/office/powerpoint/2010/main" val="7035803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518F4-D13C-40F3-9843-13BBC3B8BDCF}"/>
              </a:ext>
            </a:extLst>
          </p:cNvPr>
          <p:cNvSpPr>
            <a:spLocks noGrp="1"/>
          </p:cNvSpPr>
          <p:nvPr>
            <p:ph type="title"/>
          </p:nvPr>
        </p:nvSpPr>
        <p:spPr>
          <a:xfrm>
            <a:off x="838200" y="681037"/>
            <a:ext cx="10515600" cy="1325563"/>
          </a:xfrm>
        </p:spPr>
        <p:txBody>
          <a:bodyPr>
            <a:normAutofit/>
          </a:bodyPr>
          <a:lstStyle/>
          <a:p>
            <a:r>
              <a:rPr lang="en-US" dirty="0"/>
              <a:t>Historical Context</a:t>
            </a:r>
          </a:p>
        </p:txBody>
      </p:sp>
      <p:sp>
        <p:nvSpPr>
          <p:cNvPr id="4" name="Content Placeholder 3">
            <a:extLst>
              <a:ext uri="{FF2B5EF4-FFF2-40B4-BE49-F238E27FC236}">
                <a16:creationId xmlns:a16="http://schemas.microsoft.com/office/drawing/2014/main" id="{FABA94CC-2803-437F-B79F-A5067E28041B}"/>
              </a:ext>
            </a:extLst>
          </p:cNvPr>
          <p:cNvSpPr>
            <a:spLocks noGrp="1"/>
          </p:cNvSpPr>
          <p:nvPr>
            <p:ph sz="half" idx="2"/>
          </p:nvPr>
        </p:nvSpPr>
        <p:spPr>
          <a:xfrm>
            <a:off x="638019" y="1839424"/>
            <a:ext cx="5597865" cy="4065861"/>
          </a:xfrm>
          <a:noFill/>
        </p:spPr>
        <p:txBody>
          <a:bodyPr>
            <a:normAutofit lnSpcReduction="10000"/>
          </a:bodyPr>
          <a:lstStyle/>
          <a:p>
            <a:r>
              <a:rPr lang="en-US" sz="1800" dirty="0">
                <a:latin typeface="+mj-lt"/>
              </a:rPr>
              <a:t>Sterilization is a permanent method of contraception, and is the most commonly used method in the U.S. and worldwide.</a:t>
            </a:r>
            <a:endParaRPr kumimoji="0" lang="en-US" sz="1500" b="0" i="0" u="none" strike="noStrike" kern="1200" cap="none" spc="0" normalizeH="0" baseline="0" noProof="0" dirty="0">
              <a:ln>
                <a:noFill/>
              </a:ln>
              <a:solidFill>
                <a:srgbClr val="201449">
                  <a:alpha val="70000"/>
                </a:srgbClr>
              </a:solidFill>
              <a:effectLst/>
              <a:uLnTx/>
              <a:uFillTx/>
              <a:latin typeface="+mj-lt"/>
              <a:ea typeface="+mn-ea"/>
              <a:cs typeface="+mn-cs"/>
            </a:endParaRPr>
          </a:p>
          <a:p>
            <a:pPr marL="800100" marR="0" lvl="1" indent="-228600" algn="l" defTabSz="914400" rtl="0" eaLnBrk="1" fontAlgn="auto" latinLnBrk="0" hangingPunct="1">
              <a:lnSpc>
                <a:spcPct val="110000"/>
              </a:lnSpc>
              <a:spcBef>
                <a:spcPts val="500"/>
              </a:spcBef>
              <a:spcAft>
                <a:spcPts val="0"/>
              </a:spcAft>
              <a:buClr>
                <a:srgbClr val="201449">
                  <a:lumMod val="50000"/>
                  <a:lumOff val="50000"/>
                </a:srgbClr>
              </a:buClr>
              <a:buSzPct val="80000"/>
              <a:buFont typeface="Wingdings" panose="05000000000000000000" pitchFamily="2" charset="2"/>
              <a:buChar char="Ø"/>
              <a:tabLst/>
              <a:defRPr/>
            </a:pPr>
            <a:r>
              <a:rPr lang="en-US" sz="1500" dirty="0">
                <a:solidFill>
                  <a:srgbClr val="201449">
                    <a:alpha val="70000"/>
                  </a:srgbClr>
                </a:solidFill>
                <a:latin typeface="+mj-lt"/>
              </a:rPr>
              <a:t>Rates have declined over past decade.  May be due to waiting period for women on Medicaid and availability of clinicians to provide.</a:t>
            </a:r>
          </a:p>
          <a:p>
            <a:pPr marL="800100" marR="0" lvl="1" indent="-228600" algn="l" defTabSz="914400" rtl="0" eaLnBrk="1" fontAlgn="auto" latinLnBrk="0" hangingPunct="1">
              <a:lnSpc>
                <a:spcPct val="110000"/>
              </a:lnSpc>
              <a:spcBef>
                <a:spcPts val="500"/>
              </a:spcBef>
              <a:spcAft>
                <a:spcPts val="0"/>
              </a:spcAft>
              <a:buClr>
                <a:srgbClr val="201449">
                  <a:lumMod val="50000"/>
                  <a:lumOff val="50000"/>
                </a:srgbClr>
              </a:buClr>
              <a:buSzPct val="80000"/>
              <a:buFont typeface="Wingdings" panose="05000000000000000000" pitchFamily="2" charset="2"/>
              <a:buChar char="Ø"/>
              <a:tabLst/>
              <a:defRPr/>
            </a:pPr>
            <a:r>
              <a:rPr lang="en-US" sz="1500" dirty="0">
                <a:solidFill>
                  <a:srgbClr val="201449">
                    <a:alpha val="70000"/>
                  </a:srgbClr>
                </a:solidFill>
                <a:latin typeface="+mj-lt"/>
              </a:rPr>
              <a:t>Largest decrease is users of sterilization from 37% to 28% with lower income driving the decline (largest increase in use was LARC from 6% to 14%) from 2008-2014*; KFF reports 22% prevalence of sterilization (Dec 2018)</a:t>
            </a:r>
            <a:endParaRPr lang="en-US" sz="1500" dirty="0">
              <a:latin typeface="+mj-lt"/>
            </a:endParaRPr>
          </a:p>
          <a:p>
            <a:r>
              <a:rPr lang="en-US" dirty="0">
                <a:latin typeface="+mj-lt"/>
              </a:rPr>
              <a:t>Insurance Coverage - Affordable Care Act of 2010 </a:t>
            </a:r>
            <a:r>
              <a:rPr lang="en-US" i="1" dirty="0">
                <a:latin typeface="+mj-lt"/>
              </a:rPr>
              <a:t> </a:t>
            </a:r>
            <a:endParaRPr lang="en-US" sz="1800" dirty="0">
              <a:latin typeface="+mj-lt"/>
            </a:endParaRPr>
          </a:p>
          <a:p>
            <a:pPr lvl="1">
              <a:buFont typeface="Wingdings" panose="05000000000000000000" pitchFamily="2" charset="2"/>
              <a:buChar char="Ø"/>
            </a:pPr>
            <a:r>
              <a:rPr lang="en-US" sz="1500" dirty="0">
                <a:latin typeface="+mj-lt"/>
              </a:rPr>
              <a:t>Federal guarantee specifically requires female sterilization coverage, without any out-of-pocket costs to the patient </a:t>
            </a:r>
          </a:p>
          <a:p>
            <a:pPr lvl="1">
              <a:buFont typeface="Wingdings" panose="05000000000000000000" pitchFamily="2" charset="2"/>
              <a:buChar char="Ø"/>
            </a:pPr>
            <a:r>
              <a:rPr lang="en-US" sz="1500" dirty="0">
                <a:latin typeface="+mj-lt"/>
              </a:rPr>
              <a:t>Federal policy does not include vasectomy</a:t>
            </a:r>
          </a:p>
        </p:txBody>
      </p:sp>
      <p:pic>
        <p:nvPicPr>
          <p:cNvPr id="5" name="Picture 4">
            <a:extLst>
              <a:ext uri="{FF2B5EF4-FFF2-40B4-BE49-F238E27FC236}">
                <a16:creationId xmlns:a16="http://schemas.microsoft.com/office/drawing/2014/main" id="{24650E94-DDD6-885F-520F-85CB1E322CCA}"/>
              </a:ext>
            </a:extLst>
          </p:cNvPr>
          <p:cNvPicPr>
            <a:picLocks noChangeAspect="1"/>
          </p:cNvPicPr>
          <p:nvPr/>
        </p:nvPicPr>
        <p:blipFill>
          <a:blip r:embed="rId2"/>
          <a:stretch>
            <a:fillRect/>
          </a:stretch>
        </p:blipFill>
        <p:spPr>
          <a:xfrm>
            <a:off x="6711602" y="1921668"/>
            <a:ext cx="4842379" cy="3683143"/>
          </a:xfrm>
          <a:prstGeom prst="rect">
            <a:avLst/>
          </a:prstGeom>
        </p:spPr>
      </p:pic>
      <p:sp>
        <p:nvSpPr>
          <p:cNvPr id="6" name="Slide Number Placeholder 10">
            <a:extLst>
              <a:ext uri="{FF2B5EF4-FFF2-40B4-BE49-F238E27FC236}">
                <a16:creationId xmlns:a16="http://schemas.microsoft.com/office/drawing/2014/main" id="{C641769F-94F0-882E-B1D1-1AF94FB21971}"/>
              </a:ext>
            </a:extLst>
          </p:cNvPr>
          <p:cNvSpPr>
            <a:spLocks noGrp="1"/>
          </p:cNvSpPr>
          <p:nvPr>
            <p:ph type="sldNum" sz="quarter" idx="12"/>
          </p:nvPr>
        </p:nvSpPr>
        <p:spPr>
          <a:xfrm>
            <a:off x="9025038" y="6429375"/>
            <a:ext cx="2743200" cy="365125"/>
          </a:xfrm>
        </p:spPr>
        <p:txBody>
          <a:bodyPr/>
          <a:lstStyle/>
          <a:p>
            <a:fld id="{A4478E0B-7401-2D44-B6B4-9519A67BAE3C}" type="slidenum">
              <a:rPr lang="en-US" smtClean="0"/>
              <a:t>23</a:t>
            </a:fld>
            <a:endParaRPr lang="en-US" dirty="0"/>
          </a:p>
        </p:txBody>
      </p:sp>
      <p:sp>
        <p:nvSpPr>
          <p:cNvPr id="3" name="TextBox 2">
            <a:extLst>
              <a:ext uri="{FF2B5EF4-FFF2-40B4-BE49-F238E27FC236}">
                <a16:creationId xmlns:a16="http://schemas.microsoft.com/office/drawing/2014/main" id="{D45C385E-A9D7-062D-F6D1-3F1D2EBFFBBE}"/>
              </a:ext>
            </a:extLst>
          </p:cNvPr>
          <p:cNvSpPr txBox="1"/>
          <p:nvPr/>
        </p:nvSpPr>
        <p:spPr>
          <a:xfrm>
            <a:off x="519695" y="6107083"/>
            <a:ext cx="2549544" cy="276999"/>
          </a:xfrm>
          <a:prstGeom prst="rect">
            <a:avLst/>
          </a:prstGeom>
          <a:noFill/>
        </p:spPr>
        <p:txBody>
          <a:bodyPr wrap="none" rtlCol="0">
            <a:spAutoFit/>
          </a:bodyPr>
          <a:lstStyle/>
          <a:p>
            <a:r>
              <a:rPr lang="en-US" sz="1200" i="1" dirty="0">
                <a:solidFill>
                  <a:schemeClr val="tx2"/>
                </a:solidFill>
                <a:latin typeface="+mj-lt"/>
              </a:rPr>
              <a:t>*Kavanaugh et al., Contraception 2018</a:t>
            </a:r>
          </a:p>
        </p:txBody>
      </p:sp>
    </p:spTree>
    <p:extLst>
      <p:ext uri="{BB962C8B-B14F-4D97-AF65-F5344CB8AC3E}">
        <p14:creationId xmlns:p14="http://schemas.microsoft.com/office/powerpoint/2010/main" val="34691913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9A6F1FC-FA18-FCC8-75C7-C9EA4EFD1358}"/>
              </a:ext>
            </a:extLst>
          </p:cNvPr>
          <p:cNvGrpSpPr/>
          <p:nvPr/>
        </p:nvGrpSpPr>
        <p:grpSpPr>
          <a:xfrm>
            <a:off x="4856877" y="2066143"/>
            <a:ext cx="2490509" cy="1280958"/>
            <a:chOff x="4856877" y="1549400"/>
            <a:chExt cx="2490509" cy="1280958"/>
          </a:xfrm>
          <a:solidFill>
            <a:srgbClr val="002060"/>
          </a:solidFill>
        </p:grpSpPr>
        <p:sp>
          <p:nvSpPr>
            <p:cNvPr id="13" name="Trapezoid 12">
              <a:extLst>
                <a:ext uri="{FF2B5EF4-FFF2-40B4-BE49-F238E27FC236}">
                  <a16:creationId xmlns:a16="http://schemas.microsoft.com/office/drawing/2014/main" id="{A0268ECD-66FC-4494-B6D0-90DF2E7B72B0}"/>
                </a:ext>
              </a:extLst>
            </p:cNvPr>
            <p:cNvSpPr/>
            <p:nvPr/>
          </p:nvSpPr>
          <p:spPr>
            <a:xfrm>
              <a:off x="4856877" y="1549400"/>
              <a:ext cx="2490509" cy="1204037"/>
            </a:xfrm>
            <a:prstGeom prst="trapezoid">
              <a:avLst>
                <a:gd name="adj" fmla="val 75498"/>
              </a:avLst>
            </a:prstGeom>
            <a:grpFill/>
            <a:ln w="50800">
              <a:solidFill>
                <a:schemeClr val="tx2"/>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5" name="Trapezoid 4">
              <a:extLst>
                <a:ext uri="{FF2B5EF4-FFF2-40B4-BE49-F238E27FC236}">
                  <a16:creationId xmlns:a16="http://schemas.microsoft.com/office/drawing/2014/main" id="{62367EFC-C323-4A8C-AFDB-1A87CC8900FA}"/>
                </a:ext>
              </a:extLst>
            </p:cNvPr>
            <p:cNvSpPr txBox="1"/>
            <p:nvPr/>
          </p:nvSpPr>
          <p:spPr>
            <a:xfrm>
              <a:off x="5434422" y="1766977"/>
              <a:ext cx="1335419" cy="1063381"/>
            </a:xfrm>
            <a:prstGeom prst="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27093" tIns="365760" rIns="27093" bIns="121920" numCol="1" spcCol="1270" anchor="b" anchorCtr="0">
              <a:noAutofit/>
            </a:bodyPr>
            <a:lstStyle/>
            <a:p>
              <a:pPr marL="0" marR="0" lvl="0" indent="0" algn="ctr" defTabSz="948243" rtl="0" eaLnBrk="1" fontAlgn="auto" latinLnBrk="0" hangingPunct="1">
                <a:lnSpc>
                  <a:spcPct val="100000"/>
                </a:lnSpc>
                <a:spcBef>
                  <a:spcPct val="0"/>
                </a:spcBef>
                <a:spcAft>
                  <a:spcPct val="35000"/>
                </a:spcAft>
                <a:buClrTx/>
                <a:buSzTx/>
                <a:buFontTx/>
                <a:buNone/>
                <a:tabLst/>
                <a:defRPr/>
              </a:pPr>
              <a:r>
                <a:rPr kumimoji="0" lang="en-US" sz="2667" u="none" strike="noStrike" kern="1200" cap="none" spc="0" normalizeH="0" baseline="0" noProof="0" dirty="0">
                  <a:ln>
                    <a:noFill/>
                  </a:ln>
                  <a:solidFill>
                    <a:prstClr val="white"/>
                  </a:solidFill>
                  <a:effectLst/>
                  <a:uLnTx/>
                  <a:uFillTx/>
                  <a:latin typeface="Cambria" panose="02040503050406030204" pitchFamily="18" charset="0"/>
                </a:rPr>
                <a:t>12M</a:t>
              </a:r>
              <a:br>
                <a:rPr kumimoji="0" lang="en-US" sz="3200" u="none" strike="noStrike" kern="1200" cap="none" spc="0" normalizeH="0" baseline="0" noProof="0" dirty="0">
                  <a:ln>
                    <a:noFill/>
                  </a:ln>
                  <a:solidFill>
                    <a:prstClr val="white"/>
                  </a:solidFill>
                  <a:effectLst/>
                  <a:uLnTx/>
                  <a:uFillTx/>
                  <a:latin typeface="Cambria" panose="02040503050406030204" pitchFamily="18" charset="0"/>
                </a:rPr>
              </a:br>
              <a:r>
                <a:rPr kumimoji="0" lang="en-US" sz="1600" u="none" strike="noStrike" kern="1200" cap="none" spc="0" normalizeH="0" baseline="0" noProof="0" dirty="0">
                  <a:ln>
                    <a:noFill/>
                  </a:ln>
                  <a:solidFill>
                    <a:prstClr val="white"/>
                  </a:solidFill>
                  <a:effectLst/>
                  <a:uLnTx/>
                  <a:uFillTx/>
                  <a:latin typeface="Cambria" panose="02040503050406030204" pitchFamily="18" charset="0"/>
                </a:rPr>
                <a:t>Not interested </a:t>
              </a:r>
              <a:br>
                <a:rPr kumimoji="0" lang="en-US" sz="1600" u="none" strike="noStrike" kern="1200" cap="none" spc="0" normalizeH="0" baseline="0" noProof="0" dirty="0">
                  <a:ln>
                    <a:noFill/>
                  </a:ln>
                  <a:solidFill>
                    <a:prstClr val="white"/>
                  </a:solidFill>
                  <a:effectLst/>
                  <a:uLnTx/>
                  <a:uFillTx/>
                  <a:latin typeface="Cambria" panose="02040503050406030204" pitchFamily="18" charset="0"/>
                </a:rPr>
              </a:br>
              <a:r>
                <a:rPr kumimoji="0" lang="en-US" sz="1600" u="none" strike="noStrike" kern="1200" cap="none" spc="0" normalizeH="0" baseline="0" noProof="0" dirty="0">
                  <a:ln>
                    <a:noFill/>
                  </a:ln>
                  <a:solidFill>
                    <a:prstClr val="white"/>
                  </a:solidFill>
                  <a:effectLst/>
                  <a:uLnTx/>
                  <a:uFillTx/>
                  <a:latin typeface="Cambria" panose="02040503050406030204" pitchFamily="18" charset="0"/>
                </a:rPr>
                <a:t>in children</a:t>
              </a:r>
              <a:endParaRPr kumimoji="0" lang="en-US" sz="1467" u="none" strike="noStrike" kern="1200" cap="none" spc="0" normalizeH="0" baseline="0" noProof="0" dirty="0">
                <a:ln>
                  <a:noFill/>
                </a:ln>
                <a:solidFill>
                  <a:prstClr val="white"/>
                </a:solidFill>
                <a:effectLst/>
                <a:uLnTx/>
                <a:uFillTx/>
                <a:latin typeface="Cambria" panose="02040503050406030204" pitchFamily="18" charset="0"/>
              </a:endParaRPr>
            </a:p>
          </p:txBody>
        </p:sp>
      </p:grpSp>
      <p:sp>
        <p:nvSpPr>
          <p:cNvPr id="9" name="TextBox 8">
            <a:extLst>
              <a:ext uri="{FF2B5EF4-FFF2-40B4-BE49-F238E27FC236}">
                <a16:creationId xmlns:a16="http://schemas.microsoft.com/office/drawing/2014/main" id="{C92BE08D-E8ED-47AE-A5BE-FF7219794EE5}"/>
              </a:ext>
            </a:extLst>
          </p:cNvPr>
          <p:cNvSpPr txBox="1"/>
          <p:nvPr/>
        </p:nvSpPr>
        <p:spPr>
          <a:xfrm>
            <a:off x="9536593" y="4337591"/>
            <a:ext cx="1914320" cy="827255"/>
          </a:xfrm>
          <a:prstGeom prst="rect">
            <a:avLst/>
          </a:prstGeom>
          <a:solidFill>
            <a:srgbClr val="D0CFE3"/>
          </a:solidFill>
          <a:effectLst/>
        </p:spPr>
        <p:txBody>
          <a:bodyPr wrap="square" rtlCol="0">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133" b="1" u="none" strike="noStrike" kern="1200" cap="none" spc="0" normalizeH="0" baseline="0" noProof="0" dirty="0">
                <a:ln>
                  <a:noFill/>
                </a:ln>
                <a:solidFill>
                  <a:srgbClr val="333153"/>
                </a:solidFill>
                <a:effectLst/>
                <a:uLnTx/>
                <a:uFillTx/>
                <a:latin typeface="Cambria" panose="02040503050406030204" pitchFamily="18" charset="0"/>
              </a:rPr>
              <a:t>2M (14.5%) </a:t>
            </a:r>
            <a:br>
              <a:rPr kumimoji="0" lang="en-US" sz="2133" u="none" strike="noStrike" kern="1200" cap="none" spc="0" normalizeH="0" baseline="0" noProof="0" dirty="0">
                <a:ln>
                  <a:noFill/>
                </a:ln>
                <a:solidFill>
                  <a:srgbClr val="333153"/>
                </a:solidFill>
                <a:effectLst/>
                <a:uLnTx/>
                <a:uFillTx/>
                <a:latin typeface="Cambria" panose="02040503050406030204" pitchFamily="18" charset="0"/>
              </a:rPr>
            </a:br>
            <a:r>
              <a:rPr kumimoji="0" lang="en-US" sz="2133" u="none" strike="noStrike" kern="1200" cap="none" spc="0" normalizeH="0" baseline="0" noProof="0" dirty="0">
                <a:ln>
                  <a:noFill/>
                </a:ln>
                <a:solidFill>
                  <a:srgbClr val="333153"/>
                </a:solidFill>
                <a:effectLst/>
                <a:uLnTx/>
                <a:uFillTx/>
                <a:latin typeface="Cambria" panose="02040503050406030204" pitchFamily="18" charset="0"/>
              </a:rPr>
              <a:t>Other Methods</a:t>
            </a:r>
          </a:p>
        </p:txBody>
      </p:sp>
      <p:sp>
        <p:nvSpPr>
          <p:cNvPr id="21" name="TextBox 20">
            <a:extLst>
              <a:ext uri="{FF2B5EF4-FFF2-40B4-BE49-F238E27FC236}">
                <a16:creationId xmlns:a16="http://schemas.microsoft.com/office/drawing/2014/main" id="{FD1E0418-1EA6-41DA-84C7-0C44F4EE6DD1}"/>
              </a:ext>
            </a:extLst>
          </p:cNvPr>
          <p:cNvSpPr txBox="1"/>
          <p:nvPr/>
        </p:nvSpPr>
        <p:spPr>
          <a:xfrm>
            <a:off x="7203622" y="4349116"/>
            <a:ext cx="2032731" cy="827255"/>
          </a:xfrm>
          <a:prstGeom prst="rect">
            <a:avLst/>
          </a:prstGeom>
          <a:solidFill>
            <a:srgbClr val="D0CFE3"/>
          </a:solidFill>
          <a:effectLst/>
        </p:spPr>
        <p:txBody>
          <a:bodyPr wrap="square" rtlCol="0">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133" b="1" u="none" strike="noStrike" kern="1200" cap="none" spc="0" normalizeH="0" baseline="0" noProof="0" dirty="0">
                <a:ln>
                  <a:noFill/>
                </a:ln>
                <a:solidFill>
                  <a:srgbClr val="333153"/>
                </a:solidFill>
                <a:effectLst/>
                <a:uLnTx/>
                <a:uFillTx/>
                <a:latin typeface="Cambria" panose="02040503050406030204" pitchFamily="18" charset="0"/>
              </a:rPr>
              <a:t>1M (8%) </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133" u="none" strike="noStrike" kern="1200" cap="none" spc="0" normalizeH="0" baseline="0" noProof="0" dirty="0">
                <a:ln>
                  <a:noFill/>
                </a:ln>
                <a:solidFill>
                  <a:srgbClr val="333153"/>
                </a:solidFill>
                <a:effectLst/>
                <a:uLnTx/>
                <a:uFillTx/>
                <a:latin typeface="Cambria" panose="02040503050406030204" pitchFamily="18" charset="0"/>
              </a:rPr>
              <a:t>Other Hormone</a:t>
            </a:r>
          </a:p>
        </p:txBody>
      </p:sp>
      <p:sp>
        <p:nvSpPr>
          <p:cNvPr id="22" name="TextBox 21">
            <a:extLst>
              <a:ext uri="{FF2B5EF4-FFF2-40B4-BE49-F238E27FC236}">
                <a16:creationId xmlns:a16="http://schemas.microsoft.com/office/drawing/2014/main" id="{67A6C8C7-0978-473D-81DF-34D72BD9B9E9}"/>
              </a:ext>
            </a:extLst>
          </p:cNvPr>
          <p:cNvSpPr txBox="1"/>
          <p:nvPr/>
        </p:nvSpPr>
        <p:spPr>
          <a:xfrm>
            <a:off x="5120022" y="4337591"/>
            <a:ext cx="1783361" cy="827255"/>
          </a:xfrm>
          <a:prstGeom prst="rect">
            <a:avLst/>
          </a:prstGeom>
          <a:solidFill>
            <a:srgbClr val="D0CFE3"/>
          </a:solidFill>
          <a:effectLst/>
        </p:spPr>
        <p:txBody>
          <a:bodyPr wrap="square" rtlCol="0">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133" b="1" u="none" strike="noStrike" kern="1200" cap="none" spc="0" normalizeH="0" baseline="0" noProof="0" dirty="0">
                <a:ln>
                  <a:noFill/>
                </a:ln>
                <a:solidFill>
                  <a:srgbClr val="333153"/>
                </a:solidFill>
                <a:effectLst/>
                <a:uLnTx/>
                <a:uFillTx/>
                <a:latin typeface="Cambria" panose="02040503050406030204" pitchFamily="18" charset="0"/>
              </a:rPr>
              <a:t>2M (18%) </a:t>
            </a:r>
            <a:r>
              <a:rPr kumimoji="0" lang="en-US" sz="2133" u="none" strike="noStrike" kern="1200" cap="none" spc="0" normalizeH="0" baseline="0" noProof="0" dirty="0">
                <a:ln>
                  <a:noFill/>
                </a:ln>
                <a:solidFill>
                  <a:srgbClr val="333153"/>
                </a:solidFill>
                <a:effectLst/>
                <a:uLnTx/>
                <a:uFillTx/>
                <a:latin typeface="Cambria" panose="02040503050406030204" pitchFamily="18" charset="0"/>
              </a:rPr>
              <a:t>Condom</a:t>
            </a:r>
          </a:p>
        </p:txBody>
      </p:sp>
      <p:sp>
        <p:nvSpPr>
          <p:cNvPr id="23" name="TextBox 22">
            <a:extLst>
              <a:ext uri="{FF2B5EF4-FFF2-40B4-BE49-F238E27FC236}">
                <a16:creationId xmlns:a16="http://schemas.microsoft.com/office/drawing/2014/main" id="{A771C4C7-56BC-4067-807C-99FC865AE520}"/>
              </a:ext>
            </a:extLst>
          </p:cNvPr>
          <p:cNvSpPr txBox="1"/>
          <p:nvPr/>
        </p:nvSpPr>
        <p:spPr>
          <a:xfrm>
            <a:off x="3002166" y="4337591"/>
            <a:ext cx="1783361" cy="827255"/>
          </a:xfrm>
          <a:prstGeom prst="rect">
            <a:avLst/>
          </a:prstGeom>
          <a:solidFill>
            <a:srgbClr val="D0CFE3"/>
          </a:solidFill>
          <a:effectLst/>
        </p:spPr>
        <p:txBody>
          <a:bodyPr wrap="square" rtlCol="0">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133" b="1" u="none" strike="noStrike" kern="1200" cap="none" spc="0" normalizeH="0" baseline="0" noProof="0" dirty="0">
                <a:ln>
                  <a:noFill/>
                </a:ln>
                <a:solidFill>
                  <a:srgbClr val="333153"/>
                </a:solidFill>
                <a:effectLst/>
                <a:uLnTx/>
                <a:uFillTx/>
                <a:latin typeface="Cambria" panose="02040503050406030204" pitchFamily="18" charset="0"/>
              </a:rPr>
              <a:t>3M (25%) </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133" u="none" strike="noStrike" kern="1200" cap="none" spc="0" normalizeH="0" baseline="0" noProof="0" dirty="0">
                <a:ln>
                  <a:noFill/>
                </a:ln>
                <a:solidFill>
                  <a:srgbClr val="333153"/>
                </a:solidFill>
                <a:effectLst/>
                <a:uLnTx/>
                <a:uFillTx/>
                <a:latin typeface="Cambria" panose="02040503050406030204" pitchFamily="18" charset="0"/>
              </a:rPr>
              <a:t>Pill</a:t>
            </a:r>
          </a:p>
        </p:txBody>
      </p:sp>
      <p:sp>
        <p:nvSpPr>
          <p:cNvPr id="24" name="TextBox 23">
            <a:extLst>
              <a:ext uri="{FF2B5EF4-FFF2-40B4-BE49-F238E27FC236}">
                <a16:creationId xmlns:a16="http://schemas.microsoft.com/office/drawing/2014/main" id="{1D675B14-838B-4709-A4E8-D7484AAFBED9}"/>
              </a:ext>
            </a:extLst>
          </p:cNvPr>
          <p:cNvSpPr txBox="1"/>
          <p:nvPr/>
        </p:nvSpPr>
        <p:spPr>
          <a:xfrm>
            <a:off x="952959" y="4333238"/>
            <a:ext cx="1680319" cy="827255"/>
          </a:xfrm>
          <a:prstGeom prst="rect">
            <a:avLst/>
          </a:prstGeom>
          <a:solidFill>
            <a:srgbClr val="D0CFE3"/>
          </a:solidFill>
          <a:effectLst/>
        </p:spPr>
        <p:txBody>
          <a:bodyPr wrap="square" rtlCol="0">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133" b="1" u="none" strike="noStrike" kern="1200" cap="none" spc="0" normalizeH="0" baseline="0" noProof="0" dirty="0">
                <a:ln>
                  <a:noFill/>
                </a:ln>
                <a:solidFill>
                  <a:srgbClr val="333153"/>
                </a:solidFill>
                <a:effectLst/>
                <a:uLnTx/>
                <a:uFillTx/>
                <a:latin typeface="Cambria" panose="02040503050406030204" pitchFamily="18" charset="0"/>
              </a:rPr>
              <a:t>4M (35%) </a:t>
            </a:r>
            <a:br>
              <a:rPr kumimoji="0" lang="en-US" sz="2133" u="none" strike="noStrike" kern="1200" cap="none" spc="0" normalizeH="0" baseline="0" noProof="0" dirty="0">
                <a:ln>
                  <a:noFill/>
                </a:ln>
                <a:solidFill>
                  <a:srgbClr val="333153"/>
                </a:solidFill>
                <a:effectLst/>
                <a:uLnTx/>
                <a:uFillTx/>
                <a:latin typeface="Cambria" panose="02040503050406030204" pitchFamily="18" charset="0"/>
              </a:rPr>
            </a:br>
            <a:r>
              <a:rPr kumimoji="0" lang="en-US" sz="2133" u="none" strike="noStrike" kern="1200" cap="none" spc="0" normalizeH="0" baseline="0" noProof="0" dirty="0">
                <a:ln>
                  <a:noFill/>
                </a:ln>
                <a:solidFill>
                  <a:srgbClr val="333153"/>
                </a:solidFill>
                <a:effectLst/>
                <a:uLnTx/>
                <a:uFillTx/>
                <a:latin typeface="Cambria" panose="02040503050406030204" pitchFamily="18" charset="0"/>
              </a:rPr>
              <a:t>LARCs</a:t>
            </a:r>
          </a:p>
        </p:txBody>
      </p:sp>
      <p:cxnSp>
        <p:nvCxnSpPr>
          <p:cNvPr id="36" name="Straight Arrow Connector 35">
            <a:extLst>
              <a:ext uri="{FF2B5EF4-FFF2-40B4-BE49-F238E27FC236}">
                <a16:creationId xmlns:a16="http://schemas.microsoft.com/office/drawing/2014/main" id="{F644638A-0F06-42FE-862B-9B0BA5F1E96E}"/>
              </a:ext>
            </a:extLst>
          </p:cNvPr>
          <p:cNvCxnSpPr>
            <a:cxnSpLocks/>
            <a:stCxn id="13" idx="2"/>
            <a:endCxn id="22" idx="0"/>
          </p:cNvCxnSpPr>
          <p:nvPr/>
        </p:nvCxnSpPr>
        <p:spPr>
          <a:xfrm flipH="1">
            <a:off x="6011703" y="3270180"/>
            <a:ext cx="90429" cy="1067411"/>
          </a:xfrm>
          <a:prstGeom prst="straightConnector1">
            <a:avLst/>
          </a:prstGeom>
          <a:ln w="127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20" name="object 17">
            <a:extLst>
              <a:ext uri="{FF2B5EF4-FFF2-40B4-BE49-F238E27FC236}">
                <a16:creationId xmlns:a16="http://schemas.microsoft.com/office/drawing/2014/main" id="{6F522D36-86A2-4C25-B1BD-882B38032C25}"/>
              </a:ext>
            </a:extLst>
          </p:cNvPr>
          <p:cNvSpPr/>
          <p:nvPr/>
        </p:nvSpPr>
        <p:spPr>
          <a:xfrm>
            <a:off x="4740957" y="1274000"/>
            <a:ext cx="1777364" cy="1792605"/>
          </a:xfrm>
          <a:custGeom>
            <a:avLst/>
            <a:gdLst/>
            <a:ahLst/>
            <a:cxnLst/>
            <a:rect l="l" t="t" r="r" b="b"/>
            <a:pathLst>
              <a:path w="1777365" h="1792605">
                <a:moveTo>
                  <a:pt x="888492" y="0"/>
                </a:moveTo>
                <a:lnTo>
                  <a:pt x="841302" y="1242"/>
                </a:lnTo>
                <a:lnTo>
                  <a:pt x="794755" y="4927"/>
                </a:lnTo>
                <a:lnTo>
                  <a:pt x="748910" y="10993"/>
                </a:lnTo>
                <a:lnTo>
                  <a:pt x="703830" y="19378"/>
                </a:lnTo>
                <a:lnTo>
                  <a:pt x="659577" y="30020"/>
                </a:lnTo>
                <a:lnTo>
                  <a:pt x="616210" y="42857"/>
                </a:lnTo>
                <a:lnTo>
                  <a:pt x="573792" y="57828"/>
                </a:lnTo>
                <a:lnTo>
                  <a:pt x="532385" y="74870"/>
                </a:lnTo>
                <a:lnTo>
                  <a:pt x="492049" y="93922"/>
                </a:lnTo>
                <a:lnTo>
                  <a:pt x="452846" y="114921"/>
                </a:lnTo>
                <a:lnTo>
                  <a:pt x="414837" y="137806"/>
                </a:lnTo>
                <a:lnTo>
                  <a:pt x="378084" y="162514"/>
                </a:lnTo>
                <a:lnTo>
                  <a:pt x="342648" y="188984"/>
                </a:lnTo>
                <a:lnTo>
                  <a:pt x="308590" y="217154"/>
                </a:lnTo>
                <a:lnTo>
                  <a:pt x="275972" y="246962"/>
                </a:lnTo>
                <a:lnTo>
                  <a:pt x="244856" y="278346"/>
                </a:lnTo>
                <a:lnTo>
                  <a:pt x="215302" y="311244"/>
                </a:lnTo>
                <a:lnTo>
                  <a:pt x="187372" y="345594"/>
                </a:lnTo>
                <a:lnTo>
                  <a:pt x="161127" y="381334"/>
                </a:lnTo>
                <a:lnTo>
                  <a:pt x="136630" y="418402"/>
                </a:lnTo>
                <a:lnTo>
                  <a:pt x="113940" y="456737"/>
                </a:lnTo>
                <a:lnTo>
                  <a:pt x="93120" y="496277"/>
                </a:lnTo>
                <a:lnTo>
                  <a:pt x="74231" y="536958"/>
                </a:lnTo>
                <a:lnTo>
                  <a:pt x="57334" y="578721"/>
                </a:lnTo>
                <a:lnTo>
                  <a:pt x="42491" y="621502"/>
                </a:lnTo>
                <a:lnTo>
                  <a:pt x="29764" y="665239"/>
                </a:lnTo>
                <a:lnTo>
                  <a:pt x="19212" y="709872"/>
                </a:lnTo>
                <a:lnTo>
                  <a:pt x="10899" y="755337"/>
                </a:lnTo>
                <a:lnTo>
                  <a:pt x="4885" y="801574"/>
                </a:lnTo>
                <a:lnTo>
                  <a:pt x="1231" y="848519"/>
                </a:lnTo>
                <a:lnTo>
                  <a:pt x="0" y="896112"/>
                </a:lnTo>
                <a:lnTo>
                  <a:pt x="1231" y="943704"/>
                </a:lnTo>
                <a:lnTo>
                  <a:pt x="4885" y="990649"/>
                </a:lnTo>
                <a:lnTo>
                  <a:pt x="10899" y="1036886"/>
                </a:lnTo>
                <a:lnTo>
                  <a:pt x="19212" y="1082351"/>
                </a:lnTo>
                <a:lnTo>
                  <a:pt x="29764" y="1126984"/>
                </a:lnTo>
                <a:lnTo>
                  <a:pt x="42491" y="1170721"/>
                </a:lnTo>
                <a:lnTo>
                  <a:pt x="57334" y="1213502"/>
                </a:lnTo>
                <a:lnTo>
                  <a:pt x="74231" y="1255265"/>
                </a:lnTo>
                <a:lnTo>
                  <a:pt x="93120" y="1295946"/>
                </a:lnTo>
                <a:lnTo>
                  <a:pt x="113940" y="1335486"/>
                </a:lnTo>
                <a:lnTo>
                  <a:pt x="136630" y="1373821"/>
                </a:lnTo>
                <a:lnTo>
                  <a:pt x="161127" y="1410889"/>
                </a:lnTo>
                <a:lnTo>
                  <a:pt x="187372" y="1446629"/>
                </a:lnTo>
                <a:lnTo>
                  <a:pt x="215302" y="1480979"/>
                </a:lnTo>
                <a:lnTo>
                  <a:pt x="244856" y="1513877"/>
                </a:lnTo>
                <a:lnTo>
                  <a:pt x="275972" y="1545261"/>
                </a:lnTo>
                <a:lnTo>
                  <a:pt x="308590" y="1575069"/>
                </a:lnTo>
                <a:lnTo>
                  <a:pt x="342648" y="1603239"/>
                </a:lnTo>
                <a:lnTo>
                  <a:pt x="378084" y="1629709"/>
                </a:lnTo>
                <a:lnTo>
                  <a:pt x="414837" y="1654417"/>
                </a:lnTo>
                <a:lnTo>
                  <a:pt x="452846" y="1677302"/>
                </a:lnTo>
                <a:lnTo>
                  <a:pt x="492049" y="1698301"/>
                </a:lnTo>
                <a:lnTo>
                  <a:pt x="532385" y="1717353"/>
                </a:lnTo>
                <a:lnTo>
                  <a:pt x="573792" y="1734395"/>
                </a:lnTo>
                <a:lnTo>
                  <a:pt x="616210" y="1749366"/>
                </a:lnTo>
                <a:lnTo>
                  <a:pt x="659577" y="1762203"/>
                </a:lnTo>
                <a:lnTo>
                  <a:pt x="703830" y="1772845"/>
                </a:lnTo>
                <a:lnTo>
                  <a:pt x="748910" y="1781230"/>
                </a:lnTo>
                <a:lnTo>
                  <a:pt x="794755" y="1787296"/>
                </a:lnTo>
                <a:lnTo>
                  <a:pt x="841302" y="1790981"/>
                </a:lnTo>
                <a:lnTo>
                  <a:pt x="888492" y="1792224"/>
                </a:lnTo>
                <a:lnTo>
                  <a:pt x="935681" y="1790981"/>
                </a:lnTo>
                <a:lnTo>
                  <a:pt x="982228" y="1787296"/>
                </a:lnTo>
                <a:lnTo>
                  <a:pt x="1028073" y="1781230"/>
                </a:lnTo>
                <a:lnTo>
                  <a:pt x="1073153" y="1772845"/>
                </a:lnTo>
                <a:lnTo>
                  <a:pt x="1117406" y="1762203"/>
                </a:lnTo>
                <a:lnTo>
                  <a:pt x="1160773" y="1749366"/>
                </a:lnTo>
                <a:lnTo>
                  <a:pt x="1203191" y="1734395"/>
                </a:lnTo>
                <a:lnTo>
                  <a:pt x="1244598" y="1717353"/>
                </a:lnTo>
                <a:lnTo>
                  <a:pt x="1284934" y="1698301"/>
                </a:lnTo>
                <a:lnTo>
                  <a:pt x="1324137" y="1677302"/>
                </a:lnTo>
                <a:lnTo>
                  <a:pt x="1362146" y="1654417"/>
                </a:lnTo>
                <a:lnTo>
                  <a:pt x="1398899" y="1629709"/>
                </a:lnTo>
                <a:lnTo>
                  <a:pt x="1434335" y="1603239"/>
                </a:lnTo>
                <a:lnTo>
                  <a:pt x="1468393" y="1575069"/>
                </a:lnTo>
                <a:lnTo>
                  <a:pt x="1501011" y="1545261"/>
                </a:lnTo>
                <a:lnTo>
                  <a:pt x="1532127" y="1513877"/>
                </a:lnTo>
                <a:lnTo>
                  <a:pt x="1561681" y="1480979"/>
                </a:lnTo>
                <a:lnTo>
                  <a:pt x="1589611" y="1446629"/>
                </a:lnTo>
                <a:lnTo>
                  <a:pt x="1615856" y="1410889"/>
                </a:lnTo>
                <a:lnTo>
                  <a:pt x="1640353" y="1373821"/>
                </a:lnTo>
                <a:lnTo>
                  <a:pt x="1663043" y="1335486"/>
                </a:lnTo>
                <a:lnTo>
                  <a:pt x="1683863" y="1295946"/>
                </a:lnTo>
                <a:lnTo>
                  <a:pt x="1702752" y="1255265"/>
                </a:lnTo>
                <a:lnTo>
                  <a:pt x="1719649" y="1213502"/>
                </a:lnTo>
                <a:lnTo>
                  <a:pt x="1734492" y="1170721"/>
                </a:lnTo>
                <a:lnTo>
                  <a:pt x="1747219" y="1126984"/>
                </a:lnTo>
                <a:lnTo>
                  <a:pt x="1757771" y="1082351"/>
                </a:lnTo>
                <a:lnTo>
                  <a:pt x="1766084" y="1036886"/>
                </a:lnTo>
                <a:lnTo>
                  <a:pt x="1772098" y="990649"/>
                </a:lnTo>
                <a:lnTo>
                  <a:pt x="1775752" y="943704"/>
                </a:lnTo>
                <a:lnTo>
                  <a:pt x="1776984" y="896112"/>
                </a:lnTo>
                <a:lnTo>
                  <a:pt x="1775752" y="848519"/>
                </a:lnTo>
                <a:lnTo>
                  <a:pt x="1772098" y="801574"/>
                </a:lnTo>
                <a:lnTo>
                  <a:pt x="1766084" y="755337"/>
                </a:lnTo>
                <a:lnTo>
                  <a:pt x="1757771" y="709872"/>
                </a:lnTo>
                <a:lnTo>
                  <a:pt x="1747219" y="665239"/>
                </a:lnTo>
                <a:lnTo>
                  <a:pt x="1734492" y="621502"/>
                </a:lnTo>
                <a:lnTo>
                  <a:pt x="1719649" y="578721"/>
                </a:lnTo>
                <a:lnTo>
                  <a:pt x="1702752" y="536958"/>
                </a:lnTo>
                <a:lnTo>
                  <a:pt x="1683863" y="496277"/>
                </a:lnTo>
                <a:lnTo>
                  <a:pt x="1663043" y="456737"/>
                </a:lnTo>
                <a:lnTo>
                  <a:pt x="1640353" y="418402"/>
                </a:lnTo>
                <a:lnTo>
                  <a:pt x="1615856" y="381334"/>
                </a:lnTo>
                <a:lnTo>
                  <a:pt x="1589611" y="345594"/>
                </a:lnTo>
                <a:lnTo>
                  <a:pt x="1561681" y="311244"/>
                </a:lnTo>
                <a:lnTo>
                  <a:pt x="1532127" y="278346"/>
                </a:lnTo>
                <a:lnTo>
                  <a:pt x="1501011" y="246962"/>
                </a:lnTo>
                <a:lnTo>
                  <a:pt x="1468393" y="217154"/>
                </a:lnTo>
                <a:lnTo>
                  <a:pt x="1434335" y="188984"/>
                </a:lnTo>
                <a:lnTo>
                  <a:pt x="1398899" y="162514"/>
                </a:lnTo>
                <a:lnTo>
                  <a:pt x="1362146" y="137806"/>
                </a:lnTo>
                <a:lnTo>
                  <a:pt x="1324137" y="114921"/>
                </a:lnTo>
                <a:lnTo>
                  <a:pt x="1284934" y="93922"/>
                </a:lnTo>
                <a:lnTo>
                  <a:pt x="1244598" y="74870"/>
                </a:lnTo>
                <a:lnTo>
                  <a:pt x="1203191" y="57828"/>
                </a:lnTo>
                <a:lnTo>
                  <a:pt x="1160773" y="42857"/>
                </a:lnTo>
                <a:lnTo>
                  <a:pt x="1117406" y="30020"/>
                </a:lnTo>
                <a:lnTo>
                  <a:pt x="1073153" y="19378"/>
                </a:lnTo>
                <a:lnTo>
                  <a:pt x="1028073" y="10993"/>
                </a:lnTo>
                <a:lnTo>
                  <a:pt x="982228" y="4927"/>
                </a:lnTo>
                <a:lnTo>
                  <a:pt x="935681" y="1242"/>
                </a:lnTo>
                <a:lnTo>
                  <a:pt x="888492" y="0"/>
                </a:lnTo>
                <a:close/>
              </a:path>
            </a:pathLst>
          </a:custGeom>
          <a:noFill/>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Calibri"/>
              <a:ea typeface="+mn-ea"/>
              <a:cs typeface="+mn-cs"/>
            </a:endParaRPr>
          </a:p>
        </p:txBody>
      </p:sp>
      <p:cxnSp>
        <p:nvCxnSpPr>
          <p:cNvPr id="6" name="Straight Arrow Connector 5">
            <a:extLst>
              <a:ext uri="{FF2B5EF4-FFF2-40B4-BE49-F238E27FC236}">
                <a16:creationId xmlns:a16="http://schemas.microsoft.com/office/drawing/2014/main" id="{E5AEDC32-CE35-43B7-BFA4-407AD218C802}"/>
              </a:ext>
            </a:extLst>
          </p:cNvPr>
          <p:cNvCxnSpPr>
            <a:cxnSpLocks/>
            <a:stCxn id="13" idx="2"/>
            <a:endCxn id="9" idx="0"/>
          </p:cNvCxnSpPr>
          <p:nvPr/>
        </p:nvCxnSpPr>
        <p:spPr>
          <a:xfrm>
            <a:off x="6102132" y="3270180"/>
            <a:ext cx="4391621" cy="1067411"/>
          </a:xfrm>
          <a:prstGeom prst="straightConnector1">
            <a:avLst/>
          </a:prstGeom>
          <a:ln w="127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FCE709DB-C0E2-4F88-BA5D-ED11C83C0BB6}"/>
              </a:ext>
            </a:extLst>
          </p:cNvPr>
          <p:cNvCxnSpPr>
            <a:cxnSpLocks/>
            <a:stCxn id="13" idx="2"/>
            <a:endCxn id="21" idx="0"/>
          </p:cNvCxnSpPr>
          <p:nvPr/>
        </p:nvCxnSpPr>
        <p:spPr>
          <a:xfrm>
            <a:off x="6102132" y="3270180"/>
            <a:ext cx="2117856" cy="1078936"/>
          </a:xfrm>
          <a:prstGeom prst="straightConnector1">
            <a:avLst/>
          </a:prstGeom>
          <a:ln w="127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CF9730AB-9188-4CFE-AD30-2C77D4F8ED2B}"/>
              </a:ext>
            </a:extLst>
          </p:cNvPr>
          <p:cNvCxnSpPr>
            <a:cxnSpLocks/>
            <a:stCxn id="13" idx="2"/>
            <a:endCxn id="23" idx="0"/>
          </p:cNvCxnSpPr>
          <p:nvPr/>
        </p:nvCxnSpPr>
        <p:spPr>
          <a:xfrm flipH="1">
            <a:off x="3893847" y="3270180"/>
            <a:ext cx="2208285" cy="1067411"/>
          </a:xfrm>
          <a:prstGeom prst="straightConnector1">
            <a:avLst/>
          </a:prstGeom>
          <a:ln w="127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02E10AC0-71CB-4D62-A136-68D8256C148F}"/>
              </a:ext>
            </a:extLst>
          </p:cNvPr>
          <p:cNvCxnSpPr>
            <a:cxnSpLocks/>
            <a:stCxn id="13" idx="2"/>
            <a:endCxn id="24" idx="0"/>
          </p:cNvCxnSpPr>
          <p:nvPr/>
        </p:nvCxnSpPr>
        <p:spPr>
          <a:xfrm flipH="1">
            <a:off x="1793119" y="3270180"/>
            <a:ext cx="4309013" cy="1063058"/>
          </a:xfrm>
          <a:prstGeom prst="straightConnector1">
            <a:avLst/>
          </a:prstGeom>
          <a:ln w="127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CFE402BB-0759-5D0F-749C-F7F3802F9B8E}"/>
              </a:ext>
            </a:extLst>
          </p:cNvPr>
          <p:cNvSpPr txBox="1"/>
          <p:nvPr/>
        </p:nvSpPr>
        <p:spPr>
          <a:xfrm>
            <a:off x="765525" y="5402530"/>
            <a:ext cx="972822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221E1F"/>
                </a:solidFill>
                <a:effectLst/>
                <a:uLnTx/>
                <a:uFillTx/>
                <a:latin typeface="+mj-lt"/>
                <a:ea typeface="Cambria" panose="02040503050406030204" pitchFamily="18" charset="0"/>
              </a:rPr>
              <a:t>Source: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221E1F"/>
                </a:solidFill>
                <a:effectLst/>
                <a:uLnTx/>
                <a:uFillTx/>
                <a:latin typeface="+mj-lt"/>
                <a:ea typeface="Cambria" panose="02040503050406030204" pitchFamily="18" charset="0"/>
              </a:rPr>
              <a:t>“Table 4: Number of women aged 15-44 currently using a method of contraception during month of interview, and percent distribution, by method, according to martial or cohabiting status, parity, and intent to have more children: United States, 2002 and 2011-2013.” Daniels K, Daugherty J, Jones J, Mosher W. Current contraceptive use and variation by selected characteristics among women aged 15-44: United States, 2011-2013. National Health Statistics reports; no 86. Hyattsville, MD: National Center for Health Statistics. 2015.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221E1F"/>
                </a:solidFill>
                <a:effectLst/>
                <a:uLnTx/>
                <a:uFillTx/>
                <a:latin typeface="+mj-lt"/>
                <a:ea typeface="Cambria" panose="02040503050406030204" pitchFamily="18" charset="0"/>
              </a:rPr>
              <a:t>“Figure 2: Percent Distribution of women aged 15-49, by current contraceptive status: United States, 2017-2019.” Daniels K, </a:t>
            </a:r>
            <a:r>
              <a:rPr kumimoji="0" lang="en-US" sz="900" b="0" i="0" u="none" strike="noStrike" kern="1200" cap="none" spc="0" normalizeH="0" baseline="0" noProof="0" dirty="0" err="1">
                <a:ln>
                  <a:noFill/>
                </a:ln>
                <a:solidFill>
                  <a:srgbClr val="221E1F"/>
                </a:solidFill>
                <a:effectLst/>
                <a:uLnTx/>
                <a:uFillTx/>
                <a:latin typeface="+mj-lt"/>
                <a:ea typeface="Cambria" panose="02040503050406030204" pitchFamily="18" charset="0"/>
              </a:rPr>
              <a:t>Abma</a:t>
            </a:r>
            <a:r>
              <a:rPr kumimoji="0" lang="en-US" sz="900" b="0" i="0" u="none" strike="noStrike" kern="1200" cap="none" spc="0" normalizeH="0" baseline="0" noProof="0" dirty="0">
                <a:ln>
                  <a:noFill/>
                </a:ln>
                <a:solidFill>
                  <a:srgbClr val="221E1F"/>
                </a:solidFill>
                <a:effectLst/>
                <a:uLnTx/>
                <a:uFillTx/>
                <a:latin typeface="+mj-lt"/>
                <a:ea typeface="Cambria" panose="02040503050406030204" pitchFamily="18" charset="0"/>
              </a:rPr>
              <a:t> JC. Current contraceptive status among women aged 15-49: United States, 2017-2019. NCHS Data Brief No. 388. Hyattsville, MD: National Center for Health Statistics. 2020.</a:t>
            </a:r>
          </a:p>
        </p:txBody>
      </p:sp>
      <p:sp>
        <p:nvSpPr>
          <p:cNvPr id="26" name="Title 1">
            <a:extLst>
              <a:ext uri="{FF2B5EF4-FFF2-40B4-BE49-F238E27FC236}">
                <a16:creationId xmlns:a16="http://schemas.microsoft.com/office/drawing/2014/main" id="{D67F4F89-EF5C-4CFC-2928-02FC24C2594F}"/>
              </a:ext>
            </a:extLst>
          </p:cNvPr>
          <p:cNvSpPr txBox="1">
            <a:spLocks/>
          </p:cNvSpPr>
          <p:nvPr/>
        </p:nvSpPr>
        <p:spPr>
          <a:xfrm>
            <a:off x="838200" y="565738"/>
            <a:ext cx="10515600" cy="1325563"/>
          </a:xfrm>
          <a:prstGeom prst="rect">
            <a:avLst/>
          </a:prstGeom>
        </p:spPr>
        <p:txBody>
          <a:bodyPr vert="horz" lIns="91440" tIns="45720" rIns="91440" bIns="45720" rtlCol="0" anchor="ctr">
            <a:normAutofit fontScale="90000" lnSpcReduction="10000"/>
          </a:bodyPr>
          <a:lstStyle>
            <a:lvl1pPr marL="0" algn="l" defTabSz="914400" rtl="0" eaLnBrk="1" latinLnBrk="0" hangingPunct="1">
              <a:lnSpc>
                <a:spcPct val="90000"/>
              </a:lnSpc>
              <a:spcBef>
                <a:spcPct val="0"/>
              </a:spcBef>
              <a:buNone/>
              <a:defRPr lang="en-US" sz="5200" kern="1200" dirty="0">
                <a:gradFill flip="none" rotWithShape="1">
                  <a:gsLst>
                    <a:gs pos="0">
                      <a:schemeClr val="accent5"/>
                    </a:gs>
                    <a:gs pos="100000">
                      <a:schemeClr val="accent5">
                        <a:lumMod val="60000"/>
                        <a:lumOff val="40000"/>
                      </a:schemeClr>
                    </a:gs>
                  </a:gsLst>
                  <a:lin ang="0" scaled="1"/>
                  <a:tileRect/>
                </a:gradFill>
                <a:latin typeface="+mj-lt"/>
                <a:ea typeface="+mn-ea"/>
                <a:cs typeface="Angsana New" panose="02020603050405020304" pitchFamily="18" charset="-34"/>
              </a:defRPr>
            </a:lvl1pPr>
          </a:lstStyle>
          <a:p>
            <a:r>
              <a:rPr lang="en-US" dirty="0"/>
              <a:t>800,000 Women Choosing Permanent – </a:t>
            </a:r>
            <a:r>
              <a:rPr lang="en-US" i="1" dirty="0"/>
              <a:t>others using temporary method</a:t>
            </a:r>
          </a:p>
        </p:txBody>
      </p:sp>
      <p:sp>
        <p:nvSpPr>
          <p:cNvPr id="19" name="Slide Number Placeholder 10">
            <a:extLst>
              <a:ext uri="{FF2B5EF4-FFF2-40B4-BE49-F238E27FC236}">
                <a16:creationId xmlns:a16="http://schemas.microsoft.com/office/drawing/2014/main" id="{134D9CB7-9687-50B5-7B25-AB7707C32153}"/>
              </a:ext>
            </a:extLst>
          </p:cNvPr>
          <p:cNvSpPr>
            <a:spLocks noGrp="1"/>
          </p:cNvSpPr>
          <p:nvPr>
            <p:ph type="sldNum" sz="quarter" idx="12"/>
          </p:nvPr>
        </p:nvSpPr>
        <p:spPr>
          <a:xfrm>
            <a:off x="9025038" y="6429375"/>
            <a:ext cx="2743200" cy="365125"/>
          </a:xfrm>
        </p:spPr>
        <p:txBody>
          <a:bodyPr/>
          <a:lstStyle/>
          <a:p>
            <a:fld id="{A4478E0B-7401-2D44-B6B4-9519A67BAE3C}" type="slidenum">
              <a:rPr lang="en-US" smtClean="0"/>
              <a:t>24</a:t>
            </a:fld>
            <a:endParaRPr lang="en-US" dirty="0"/>
          </a:p>
        </p:txBody>
      </p:sp>
    </p:spTree>
    <p:extLst>
      <p:ext uri="{BB962C8B-B14F-4D97-AF65-F5344CB8AC3E}">
        <p14:creationId xmlns:p14="http://schemas.microsoft.com/office/powerpoint/2010/main" val="29540197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518F4-D13C-40F3-9843-13BBC3B8BDCF}"/>
              </a:ext>
            </a:extLst>
          </p:cNvPr>
          <p:cNvSpPr>
            <a:spLocks noGrp="1"/>
          </p:cNvSpPr>
          <p:nvPr>
            <p:ph type="title"/>
          </p:nvPr>
        </p:nvSpPr>
        <p:spPr>
          <a:xfrm>
            <a:off x="838200" y="681037"/>
            <a:ext cx="10515600" cy="1325563"/>
          </a:xfrm>
        </p:spPr>
        <p:txBody>
          <a:bodyPr>
            <a:normAutofit/>
          </a:bodyPr>
          <a:lstStyle/>
          <a:p>
            <a:r>
              <a:rPr lang="en-US" dirty="0"/>
              <a:t>Women are Requesting Sterilization</a:t>
            </a:r>
          </a:p>
        </p:txBody>
      </p:sp>
      <p:sp>
        <p:nvSpPr>
          <p:cNvPr id="4" name="Content Placeholder 3">
            <a:extLst>
              <a:ext uri="{FF2B5EF4-FFF2-40B4-BE49-F238E27FC236}">
                <a16:creationId xmlns:a16="http://schemas.microsoft.com/office/drawing/2014/main" id="{FABA94CC-2803-437F-B79F-A5067E28041B}"/>
              </a:ext>
            </a:extLst>
          </p:cNvPr>
          <p:cNvSpPr>
            <a:spLocks noGrp="1"/>
          </p:cNvSpPr>
          <p:nvPr>
            <p:ph sz="half" idx="2"/>
          </p:nvPr>
        </p:nvSpPr>
        <p:spPr>
          <a:xfrm>
            <a:off x="638020" y="2010463"/>
            <a:ext cx="5118096" cy="4065861"/>
          </a:xfrm>
          <a:noFill/>
        </p:spPr>
        <p:txBody>
          <a:bodyPr>
            <a:normAutofit/>
          </a:bodyPr>
          <a:lstStyle/>
          <a:p>
            <a:pPr marL="228600" indent="0">
              <a:buNone/>
            </a:pPr>
            <a:endParaRPr lang="en-US" dirty="0"/>
          </a:p>
          <a:p>
            <a:r>
              <a:rPr lang="en-US" sz="1800" dirty="0">
                <a:latin typeface="+mj-lt"/>
              </a:rPr>
              <a:t>The demand for sterilization is increasing and we don’t see this reversing in the foreseeable future</a:t>
            </a:r>
          </a:p>
          <a:p>
            <a:r>
              <a:rPr lang="en-US" dirty="0">
                <a:latin typeface="+mj-lt"/>
              </a:rPr>
              <a:t>More women are searching online for physicians who perform the procedure</a:t>
            </a:r>
          </a:p>
          <a:p>
            <a:pPr lvl="1">
              <a:buFont typeface="Wingdings" panose="05000000000000000000" pitchFamily="2" charset="2"/>
              <a:buChar char="Ø"/>
            </a:pPr>
            <a:r>
              <a:rPr lang="en-US" sz="1500" dirty="0">
                <a:latin typeface="+mj-lt"/>
              </a:rPr>
              <a:t>Patient autonomy is important as long as there is not significant risk of harm.</a:t>
            </a:r>
          </a:p>
          <a:p>
            <a:pPr lvl="1">
              <a:buFont typeface="Wingdings" panose="05000000000000000000" pitchFamily="2" charset="2"/>
              <a:buChar char="Ø"/>
            </a:pPr>
            <a:r>
              <a:rPr lang="en-US" sz="1500" dirty="0">
                <a:latin typeface="+mj-lt"/>
              </a:rPr>
              <a:t>Urgency and certainty may increase with decision to get sterilized. </a:t>
            </a:r>
          </a:p>
        </p:txBody>
      </p:sp>
      <p:pic>
        <p:nvPicPr>
          <p:cNvPr id="5" name="Picture 4">
            <a:extLst>
              <a:ext uri="{FF2B5EF4-FFF2-40B4-BE49-F238E27FC236}">
                <a16:creationId xmlns:a16="http://schemas.microsoft.com/office/drawing/2014/main" id="{9F84CF75-DC81-1B4E-6276-FF9AAD9F9D96}"/>
              </a:ext>
            </a:extLst>
          </p:cNvPr>
          <p:cNvPicPr>
            <a:picLocks noChangeAspect="1"/>
          </p:cNvPicPr>
          <p:nvPr/>
        </p:nvPicPr>
        <p:blipFill>
          <a:blip r:embed="rId2"/>
          <a:stretch>
            <a:fillRect/>
          </a:stretch>
        </p:blipFill>
        <p:spPr>
          <a:xfrm>
            <a:off x="6329176" y="2036246"/>
            <a:ext cx="5315137" cy="834140"/>
          </a:xfrm>
          <a:prstGeom prst="rect">
            <a:avLst/>
          </a:prstGeom>
        </p:spPr>
      </p:pic>
      <p:pic>
        <p:nvPicPr>
          <p:cNvPr id="7" name="Picture 6">
            <a:extLst>
              <a:ext uri="{FF2B5EF4-FFF2-40B4-BE49-F238E27FC236}">
                <a16:creationId xmlns:a16="http://schemas.microsoft.com/office/drawing/2014/main" id="{D03FE36B-01FD-5AE7-114F-4A87309B2D84}"/>
              </a:ext>
            </a:extLst>
          </p:cNvPr>
          <p:cNvPicPr>
            <a:picLocks noChangeAspect="1"/>
          </p:cNvPicPr>
          <p:nvPr/>
        </p:nvPicPr>
        <p:blipFill>
          <a:blip r:embed="rId3"/>
          <a:stretch>
            <a:fillRect/>
          </a:stretch>
        </p:blipFill>
        <p:spPr>
          <a:xfrm>
            <a:off x="10352853" y="1635439"/>
            <a:ext cx="1073205" cy="438173"/>
          </a:xfrm>
          <a:prstGeom prst="rect">
            <a:avLst/>
          </a:prstGeom>
        </p:spPr>
      </p:pic>
      <p:sp>
        <p:nvSpPr>
          <p:cNvPr id="10" name="Slide Number Placeholder 10">
            <a:extLst>
              <a:ext uri="{FF2B5EF4-FFF2-40B4-BE49-F238E27FC236}">
                <a16:creationId xmlns:a16="http://schemas.microsoft.com/office/drawing/2014/main" id="{9875A4CB-7C64-96AF-76B9-886283C22C0D}"/>
              </a:ext>
            </a:extLst>
          </p:cNvPr>
          <p:cNvSpPr>
            <a:spLocks noGrp="1"/>
          </p:cNvSpPr>
          <p:nvPr>
            <p:ph type="sldNum" sz="quarter" idx="12"/>
          </p:nvPr>
        </p:nvSpPr>
        <p:spPr>
          <a:xfrm>
            <a:off x="9025038" y="6429375"/>
            <a:ext cx="2743200" cy="365125"/>
          </a:xfrm>
        </p:spPr>
        <p:txBody>
          <a:bodyPr/>
          <a:lstStyle/>
          <a:p>
            <a:fld id="{A4478E0B-7401-2D44-B6B4-9519A67BAE3C}" type="slidenum">
              <a:rPr lang="en-US" smtClean="0"/>
              <a:t>25</a:t>
            </a:fld>
            <a:endParaRPr lang="en-US" dirty="0"/>
          </a:p>
        </p:txBody>
      </p:sp>
      <p:pic>
        <p:nvPicPr>
          <p:cNvPr id="1028" name="Picture 4">
            <a:extLst>
              <a:ext uri="{FF2B5EF4-FFF2-40B4-BE49-F238E27FC236}">
                <a16:creationId xmlns:a16="http://schemas.microsoft.com/office/drawing/2014/main" id="{179CBA65-7944-47AB-4D7E-00D91EFC79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14879" y="2555417"/>
            <a:ext cx="3039101" cy="170657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A811747E-7D44-8469-334A-D8D07FDF856D}"/>
              </a:ext>
            </a:extLst>
          </p:cNvPr>
          <p:cNvPicPr>
            <a:picLocks noChangeAspect="1"/>
          </p:cNvPicPr>
          <p:nvPr/>
        </p:nvPicPr>
        <p:blipFill>
          <a:blip r:embed="rId5"/>
          <a:stretch>
            <a:fillRect/>
          </a:stretch>
        </p:blipFill>
        <p:spPr>
          <a:xfrm>
            <a:off x="6864358" y="4786783"/>
            <a:ext cx="4666622" cy="1295929"/>
          </a:xfrm>
          <a:prstGeom prst="rect">
            <a:avLst/>
          </a:prstGeom>
        </p:spPr>
      </p:pic>
      <p:pic>
        <p:nvPicPr>
          <p:cNvPr id="12" name="Picture 11">
            <a:extLst>
              <a:ext uri="{FF2B5EF4-FFF2-40B4-BE49-F238E27FC236}">
                <a16:creationId xmlns:a16="http://schemas.microsoft.com/office/drawing/2014/main" id="{7E1D4DE7-7022-685E-FEF8-B775FAE74D2D}"/>
              </a:ext>
            </a:extLst>
          </p:cNvPr>
          <p:cNvPicPr>
            <a:picLocks noChangeAspect="1"/>
          </p:cNvPicPr>
          <p:nvPr/>
        </p:nvPicPr>
        <p:blipFill>
          <a:blip r:embed="rId6"/>
          <a:stretch>
            <a:fillRect/>
          </a:stretch>
        </p:blipFill>
        <p:spPr>
          <a:xfrm>
            <a:off x="10352853" y="4438854"/>
            <a:ext cx="1178127" cy="339158"/>
          </a:xfrm>
          <a:prstGeom prst="rect">
            <a:avLst/>
          </a:prstGeom>
        </p:spPr>
      </p:pic>
      <p:pic>
        <p:nvPicPr>
          <p:cNvPr id="14" name="Picture 13">
            <a:extLst>
              <a:ext uri="{FF2B5EF4-FFF2-40B4-BE49-F238E27FC236}">
                <a16:creationId xmlns:a16="http://schemas.microsoft.com/office/drawing/2014/main" id="{ADF768C9-BF60-F880-86E1-7D874DEA0184}"/>
              </a:ext>
            </a:extLst>
          </p:cNvPr>
          <p:cNvPicPr>
            <a:picLocks noChangeAspect="1"/>
          </p:cNvPicPr>
          <p:nvPr/>
        </p:nvPicPr>
        <p:blipFill>
          <a:blip r:embed="rId7"/>
          <a:stretch>
            <a:fillRect/>
          </a:stretch>
        </p:blipFill>
        <p:spPr>
          <a:xfrm>
            <a:off x="6864253" y="6039168"/>
            <a:ext cx="2503414" cy="300891"/>
          </a:xfrm>
          <a:prstGeom prst="rect">
            <a:avLst/>
          </a:prstGeom>
        </p:spPr>
      </p:pic>
    </p:spTree>
    <p:extLst>
      <p:ext uri="{BB962C8B-B14F-4D97-AF65-F5344CB8AC3E}">
        <p14:creationId xmlns:p14="http://schemas.microsoft.com/office/powerpoint/2010/main" val="7890379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518F4-D13C-40F3-9843-13BBC3B8BDCF}"/>
              </a:ext>
            </a:extLst>
          </p:cNvPr>
          <p:cNvSpPr>
            <a:spLocks noGrp="1"/>
          </p:cNvSpPr>
          <p:nvPr>
            <p:ph type="title"/>
          </p:nvPr>
        </p:nvSpPr>
        <p:spPr>
          <a:xfrm>
            <a:off x="838200" y="681037"/>
            <a:ext cx="10515600" cy="1325563"/>
          </a:xfrm>
        </p:spPr>
        <p:txBody>
          <a:bodyPr>
            <a:normAutofit fontScale="90000"/>
          </a:bodyPr>
          <a:lstStyle/>
          <a:p>
            <a:r>
              <a:rPr lang="en-US" dirty="0"/>
              <a:t>50% of Women Request Sterilization Post-Partum are Denied </a:t>
            </a:r>
          </a:p>
        </p:txBody>
      </p:sp>
      <p:sp>
        <p:nvSpPr>
          <p:cNvPr id="4" name="Content Placeholder 3">
            <a:extLst>
              <a:ext uri="{FF2B5EF4-FFF2-40B4-BE49-F238E27FC236}">
                <a16:creationId xmlns:a16="http://schemas.microsoft.com/office/drawing/2014/main" id="{FABA94CC-2803-437F-B79F-A5067E28041B}"/>
              </a:ext>
            </a:extLst>
          </p:cNvPr>
          <p:cNvSpPr>
            <a:spLocks noGrp="1"/>
          </p:cNvSpPr>
          <p:nvPr>
            <p:ph sz="half" idx="2"/>
          </p:nvPr>
        </p:nvSpPr>
        <p:spPr>
          <a:xfrm>
            <a:off x="638019" y="2162271"/>
            <a:ext cx="5597865" cy="4065861"/>
          </a:xfrm>
          <a:noFill/>
        </p:spPr>
        <p:txBody>
          <a:bodyPr>
            <a:normAutofit fontScale="85000" lnSpcReduction="10000"/>
          </a:bodyPr>
          <a:lstStyle/>
          <a:p>
            <a:r>
              <a:rPr lang="en-US" sz="2100" dirty="0">
                <a:latin typeface="+mj-lt"/>
              </a:rPr>
              <a:t>Reasons for denial are typically logistical or bureaucratic in nature</a:t>
            </a:r>
          </a:p>
          <a:p>
            <a:pPr lvl="1">
              <a:buFont typeface="Wingdings" panose="05000000000000000000" pitchFamily="2" charset="2"/>
              <a:buChar char="Ø"/>
            </a:pPr>
            <a:r>
              <a:rPr lang="en-US" dirty="0">
                <a:latin typeface="+mj-lt"/>
              </a:rPr>
              <a:t>Hospitals and especially L&amp;D  are not in the contraception business, they are in the baby business</a:t>
            </a:r>
          </a:p>
          <a:p>
            <a:pPr lvl="1">
              <a:buFont typeface="Wingdings" panose="05000000000000000000" pitchFamily="2" charset="2"/>
              <a:buChar char="Ø"/>
            </a:pPr>
            <a:r>
              <a:rPr lang="en-US" dirty="0">
                <a:latin typeface="+mj-lt"/>
              </a:rPr>
              <a:t>Sterilization procedures low priority </a:t>
            </a:r>
          </a:p>
          <a:p>
            <a:pPr lvl="1">
              <a:buFont typeface="Wingdings" panose="05000000000000000000" pitchFamily="2" charset="2"/>
              <a:buChar char="Ø"/>
            </a:pPr>
            <a:r>
              <a:rPr lang="en-US" dirty="0">
                <a:latin typeface="+mj-lt"/>
              </a:rPr>
              <a:t>Operating rooms are expensive places to do business and in short supply.  Sterilization procedures at low end of OR reimbursement and pro-fees. (</a:t>
            </a:r>
            <a:r>
              <a:rPr lang="en-US" sz="1300" dirty="0">
                <a:latin typeface="+mj-lt"/>
              </a:rPr>
              <a:t>e.g., not being able to accommodate surgery due to operating rooms that are at capacity or due to problems with patient intake)</a:t>
            </a:r>
          </a:p>
          <a:p>
            <a:r>
              <a:rPr lang="en-US" sz="2100" dirty="0">
                <a:latin typeface="+mj-lt"/>
              </a:rPr>
              <a:t>40-75% women plan to use IUD postpartum do not obtain </a:t>
            </a:r>
          </a:p>
          <a:p>
            <a:r>
              <a:rPr lang="en-US" sz="2100" dirty="0">
                <a:latin typeface="+mj-lt"/>
              </a:rPr>
              <a:t>An office-based procedure (FemBloc) may increase adoption and access</a:t>
            </a:r>
            <a:endParaRPr lang="en-US" sz="2100" dirty="0"/>
          </a:p>
        </p:txBody>
      </p:sp>
      <p:pic>
        <p:nvPicPr>
          <p:cNvPr id="10" name="Picture 9" descr="Graphical user interface, application&#10;&#10;Description automatically generated">
            <a:extLst>
              <a:ext uri="{FF2B5EF4-FFF2-40B4-BE49-F238E27FC236}">
                <a16:creationId xmlns:a16="http://schemas.microsoft.com/office/drawing/2014/main" id="{52CA21F7-2495-D106-5AF6-7C7C657DE7C9}"/>
              </a:ext>
            </a:extLst>
          </p:cNvPr>
          <p:cNvPicPr>
            <a:picLocks noChangeAspect="1"/>
          </p:cNvPicPr>
          <p:nvPr/>
        </p:nvPicPr>
        <p:blipFill rotWithShape="1">
          <a:blip r:embed="rId2"/>
          <a:srcRect t="11452" r="69907" b="79265"/>
          <a:stretch/>
        </p:blipFill>
        <p:spPr bwMode="auto">
          <a:xfrm>
            <a:off x="8877300" y="1942214"/>
            <a:ext cx="2476500" cy="488950"/>
          </a:xfrm>
          <a:prstGeom prst="rect">
            <a:avLst/>
          </a:prstGeom>
          <a:ln>
            <a:noFill/>
          </a:ln>
          <a:extLst>
            <a:ext uri="{53640926-AAD7-44D8-BBD7-CCE9431645EC}">
              <a14:shadowObscured xmlns:a14="http://schemas.microsoft.com/office/drawing/2010/main"/>
            </a:ext>
          </a:extLst>
        </p:spPr>
      </p:pic>
      <p:pic>
        <p:nvPicPr>
          <p:cNvPr id="11" name="Picture 10" descr="Graphical user interface&#10;&#10;Description automatically generated">
            <a:extLst>
              <a:ext uri="{FF2B5EF4-FFF2-40B4-BE49-F238E27FC236}">
                <a16:creationId xmlns:a16="http://schemas.microsoft.com/office/drawing/2014/main" id="{66ACF1BE-4D55-D882-8FFF-644373A67E61}"/>
              </a:ext>
            </a:extLst>
          </p:cNvPr>
          <p:cNvPicPr>
            <a:picLocks noChangeAspect="1"/>
          </p:cNvPicPr>
          <p:nvPr/>
        </p:nvPicPr>
        <p:blipFill rotWithShape="1">
          <a:blip r:embed="rId3"/>
          <a:srcRect l="14743" t="10349" r="29594" b="65782"/>
          <a:stretch/>
        </p:blipFill>
        <p:spPr bwMode="auto">
          <a:xfrm>
            <a:off x="6425169" y="2399404"/>
            <a:ext cx="4829499" cy="1325563"/>
          </a:xfrm>
          <a:prstGeom prst="rect">
            <a:avLst/>
          </a:prstGeom>
          <a:ln>
            <a:noFill/>
          </a:ln>
          <a:extLst>
            <a:ext uri="{53640926-AAD7-44D8-BBD7-CCE9431645EC}">
              <a14:shadowObscured xmlns:a14="http://schemas.microsoft.com/office/drawing/2010/main"/>
            </a:ext>
          </a:extLst>
        </p:spPr>
      </p:pic>
      <p:pic>
        <p:nvPicPr>
          <p:cNvPr id="12" name="Picture 11" descr="Graphical user interface&#10;&#10;Description automatically generated">
            <a:extLst>
              <a:ext uri="{FF2B5EF4-FFF2-40B4-BE49-F238E27FC236}">
                <a16:creationId xmlns:a16="http://schemas.microsoft.com/office/drawing/2014/main" id="{DDD02A83-968E-8C12-CAC3-20767BF0E479}"/>
              </a:ext>
            </a:extLst>
          </p:cNvPr>
          <p:cNvPicPr>
            <a:picLocks noChangeAspect="1"/>
          </p:cNvPicPr>
          <p:nvPr/>
        </p:nvPicPr>
        <p:blipFill rotWithShape="1">
          <a:blip r:embed="rId3"/>
          <a:srcRect l="14743" t="44567" r="29594" b="6359"/>
          <a:stretch/>
        </p:blipFill>
        <p:spPr bwMode="auto">
          <a:xfrm>
            <a:off x="8045450" y="3261752"/>
            <a:ext cx="3308350" cy="1866900"/>
          </a:xfrm>
          <a:prstGeom prst="rect">
            <a:avLst/>
          </a:prstGeom>
          <a:ln>
            <a:noFill/>
          </a:ln>
          <a:extLst>
            <a:ext uri="{53640926-AAD7-44D8-BBD7-CCE9431645EC}">
              <a14:shadowObscured xmlns:a14="http://schemas.microsoft.com/office/drawing/2010/main"/>
            </a:ext>
          </a:extLst>
        </p:spPr>
      </p:pic>
      <p:sp>
        <p:nvSpPr>
          <p:cNvPr id="13" name="Slide Number Placeholder 10">
            <a:extLst>
              <a:ext uri="{FF2B5EF4-FFF2-40B4-BE49-F238E27FC236}">
                <a16:creationId xmlns:a16="http://schemas.microsoft.com/office/drawing/2014/main" id="{8F046B8B-225A-44E1-D913-2D4EE5D43347}"/>
              </a:ext>
            </a:extLst>
          </p:cNvPr>
          <p:cNvSpPr>
            <a:spLocks noGrp="1"/>
          </p:cNvSpPr>
          <p:nvPr>
            <p:ph type="sldNum" sz="quarter" idx="12"/>
          </p:nvPr>
        </p:nvSpPr>
        <p:spPr>
          <a:xfrm>
            <a:off x="9025038" y="6429375"/>
            <a:ext cx="2743200" cy="365125"/>
          </a:xfrm>
        </p:spPr>
        <p:txBody>
          <a:bodyPr/>
          <a:lstStyle/>
          <a:p>
            <a:fld id="{A4478E0B-7401-2D44-B6B4-9519A67BAE3C}" type="slidenum">
              <a:rPr lang="en-US" smtClean="0"/>
              <a:t>26</a:t>
            </a:fld>
            <a:endParaRPr lang="en-US" dirty="0"/>
          </a:p>
        </p:txBody>
      </p:sp>
    </p:spTree>
    <p:extLst>
      <p:ext uri="{BB962C8B-B14F-4D97-AF65-F5344CB8AC3E}">
        <p14:creationId xmlns:p14="http://schemas.microsoft.com/office/powerpoint/2010/main" val="21174671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518F4-D13C-40F3-9843-13BBC3B8BDCF}"/>
              </a:ext>
            </a:extLst>
          </p:cNvPr>
          <p:cNvSpPr>
            <a:spLocks noGrp="1"/>
          </p:cNvSpPr>
          <p:nvPr>
            <p:ph type="title"/>
          </p:nvPr>
        </p:nvSpPr>
        <p:spPr>
          <a:xfrm>
            <a:off x="836614" y="664466"/>
            <a:ext cx="10515600" cy="1325563"/>
          </a:xfrm>
        </p:spPr>
        <p:txBody>
          <a:bodyPr>
            <a:noAutofit/>
          </a:bodyPr>
          <a:lstStyle/>
          <a:p>
            <a:r>
              <a:rPr lang="en-US" sz="3600" dirty="0"/>
              <a:t>The Only “Permanent Birth Control” Option that Currently Exists is Not as Effective as Once Thought</a:t>
            </a:r>
          </a:p>
        </p:txBody>
      </p:sp>
      <p:sp>
        <p:nvSpPr>
          <p:cNvPr id="3" name="Text Placeholder 2">
            <a:extLst>
              <a:ext uri="{FF2B5EF4-FFF2-40B4-BE49-F238E27FC236}">
                <a16:creationId xmlns:a16="http://schemas.microsoft.com/office/drawing/2014/main" id="{FE33E194-371F-4D5A-8C83-2CCE5A3D6C25}"/>
              </a:ext>
            </a:extLst>
          </p:cNvPr>
          <p:cNvSpPr>
            <a:spLocks noGrp="1"/>
          </p:cNvSpPr>
          <p:nvPr>
            <p:ph type="body" idx="1"/>
          </p:nvPr>
        </p:nvSpPr>
        <p:spPr>
          <a:xfrm>
            <a:off x="6550464" y="2826489"/>
            <a:ext cx="5339540" cy="1798840"/>
          </a:xfrm>
        </p:spPr>
        <p:txBody>
          <a:bodyPr anchor="t" anchorCtr="0">
            <a:normAutofit/>
          </a:bodyPr>
          <a:lstStyle/>
          <a:p>
            <a:r>
              <a:rPr lang="en-US" sz="1600" b="1" dirty="0">
                <a:latin typeface="+mj-lt"/>
              </a:rPr>
              <a:t>Laparoscopic Sterilization </a:t>
            </a:r>
            <a:r>
              <a:rPr lang="en-US" sz="1400" b="1" dirty="0">
                <a:latin typeface="+mj-lt"/>
              </a:rPr>
              <a:t>(surgical tubal sterilization)</a:t>
            </a:r>
            <a:r>
              <a:rPr lang="en-US" sz="1600" b="1" dirty="0">
                <a:latin typeface="+mj-lt"/>
              </a:rPr>
              <a:t>: </a:t>
            </a:r>
          </a:p>
          <a:p>
            <a:r>
              <a:rPr lang="en-US" sz="1200" b="1" dirty="0">
                <a:latin typeface="+mj-lt"/>
              </a:rPr>
              <a:t>n=23,965; Pregnancy rate:  5.57%</a:t>
            </a:r>
          </a:p>
          <a:p>
            <a:pPr marL="0" marR="0" lvl="0" indent="0" algn="l" defTabSz="914400" rtl="0" eaLnBrk="1" fontAlgn="auto" latinLnBrk="0" hangingPunct="1">
              <a:lnSpc>
                <a:spcPct val="110000"/>
              </a:lnSpc>
              <a:spcBef>
                <a:spcPts val="1000"/>
              </a:spcBef>
              <a:spcAft>
                <a:spcPts val="0"/>
              </a:spcAft>
              <a:buClr>
                <a:srgbClr val="201449">
                  <a:lumMod val="10000"/>
                  <a:lumOff val="90000"/>
                </a:srgbClr>
              </a:buClr>
              <a:buSzPct val="80000"/>
              <a:buFont typeface="Wingdings" panose="05000000000000000000" pitchFamily="2" charset="2"/>
              <a:buNone/>
              <a:tabLst/>
              <a:defRPr/>
            </a:pPr>
            <a:r>
              <a:rPr kumimoji="0" lang="en-US" sz="1600" b="1" i="0" u="none" strike="noStrike" kern="1200" cap="none" spc="0" normalizeH="0" baseline="0" noProof="0" dirty="0">
                <a:ln>
                  <a:noFill/>
                </a:ln>
                <a:solidFill>
                  <a:srgbClr val="201449">
                    <a:alpha val="70000"/>
                  </a:srgbClr>
                </a:solidFill>
                <a:effectLst/>
                <a:uLnTx/>
                <a:uFillTx/>
                <a:latin typeface="+mj-lt"/>
                <a:ea typeface="+mn-ea"/>
                <a:cs typeface="+mn-cs"/>
              </a:rPr>
              <a:t>Hysteroscopic Sterilization </a:t>
            </a:r>
            <a:r>
              <a:rPr kumimoji="0" lang="en-US" sz="1400" b="1" i="0" u="none" strike="noStrike" kern="1200" cap="none" spc="0" normalizeH="0" baseline="0" noProof="0" dirty="0">
                <a:ln>
                  <a:noFill/>
                </a:ln>
                <a:solidFill>
                  <a:srgbClr val="201449">
                    <a:alpha val="70000"/>
                  </a:srgbClr>
                </a:solidFill>
                <a:effectLst/>
                <a:uLnTx/>
                <a:uFillTx/>
                <a:latin typeface="+mj-lt"/>
                <a:ea typeface="+mn-ea"/>
                <a:cs typeface="+mn-cs"/>
              </a:rPr>
              <a:t>(Essure - not on the market)</a:t>
            </a:r>
            <a:r>
              <a:rPr kumimoji="0" lang="en-US" sz="1600" b="1" i="0" u="none" strike="noStrike" kern="1200" cap="none" spc="0" normalizeH="0" baseline="0" noProof="0" dirty="0">
                <a:ln>
                  <a:noFill/>
                </a:ln>
                <a:solidFill>
                  <a:srgbClr val="201449">
                    <a:alpha val="70000"/>
                  </a:srgbClr>
                </a:solidFill>
                <a:effectLst/>
                <a:uLnTx/>
                <a:uFillTx/>
                <a:latin typeface="+mj-lt"/>
                <a:ea typeface="+mn-ea"/>
                <a:cs typeface="+mn-cs"/>
              </a:rPr>
              <a:t>:</a:t>
            </a:r>
          </a:p>
          <a:p>
            <a:pPr marL="0" marR="0" lvl="0" indent="0" algn="l" defTabSz="914400" rtl="0" eaLnBrk="1" fontAlgn="auto" latinLnBrk="0" hangingPunct="1">
              <a:lnSpc>
                <a:spcPct val="110000"/>
              </a:lnSpc>
              <a:spcBef>
                <a:spcPts val="1000"/>
              </a:spcBef>
              <a:spcAft>
                <a:spcPts val="0"/>
              </a:spcAft>
              <a:buClr>
                <a:srgbClr val="201449">
                  <a:lumMod val="10000"/>
                  <a:lumOff val="90000"/>
                </a:srgbClr>
              </a:buClr>
              <a:buSzPct val="80000"/>
              <a:buFont typeface="Wingdings" panose="05000000000000000000" pitchFamily="2" charset="2"/>
              <a:buNone/>
              <a:tabLst/>
              <a:defRPr/>
            </a:pPr>
            <a:r>
              <a:rPr kumimoji="0" lang="en-US" sz="1600" b="1" i="0" u="none" strike="noStrike" kern="1200" cap="none" spc="0" normalizeH="0" baseline="0" noProof="0" dirty="0">
                <a:ln>
                  <a:noFill/>
                </a:ln>
                <a:solidFill>
                  <a:srgbClr val="201449">
                    <a:alpha val="70000"/>
                  </a:srgbClr>
                </a:solidFill>
                <a:effectLst/>
                <a:uLnTx/>
                <a:uFillTx/>
                <a:latin typeface="+mj-lt"/>
                <a:ea typeface="+mn-ea"/>
                <a:cs typeface="+mn-cs"/>
              </a:rPr>
              <a:t> </a:t>
            </a:r>
            <a:r>
              <a:rPr kumimoji="0" lang="en-US" sz="1200" b="1" i="0" u="none" strike="noStrike" kern="1200" cap="none" spc="0" normalizeH="0" baseline="0" noProof="0" dirty="0">
                <a:ln>
                  <a:noFill/>
                </a:ln>
                <a:solidFill>
                  <a:srgbClr val="201449">
                    <a:alpha val="70000"/>
                  </a:srgbClr>
                </a:solidFill>
                <a:effectLst/>
                <a:uLnTx/>
                <a:uFillTx/>
                <a:latin typeface="+mj-lt"/>
                <a:ea typeface="+mn-ea"/>
                <a:cs typeface="+mn-cs"/>
              </a:rPr>
              <a:t>n=5,906; Pregnancy rate:  4.74%</a:t>
            </a:r>
            <a:endParaRPr kumimoji="0" lang="en-US" sz="1600" b="1" i="0" u="none" strike="noStrike" kern="1200" cap="none" spc="0" normalizeH="0" baseline="0" noProof="0" dirty="0">
              <a:ln>
                <a:noFill/>
              </a:ln>
              <a:solidFill>
                <a:srgbClr val="201449">
                  <a:alpha val="70000"/>
                </a:srgbClr>
              </a:solidFill>
              <a:effectLst/>
              <a:uLnTx/>
              <a:uFillTx/>
              <a:latin typeface="+mj-lt"/>
              <a:ea typeface="+mn-ea"/>
              <a:cs typeface="+mn-cs"/>
            </a:endParaRPr>
          </a:p>
          <a:p>
            <a:endParaRPr lang="en-US" sz="1200" b="1" dirty="0">
              <a:latin typeface="+mj-lt"/>
            </a:endParaRPr>
          </a:p>
          <a:p>
            <a:endParaRPr lang="en-US" sz="1200" b="1" dirty="0">
              <a:latin typeface="+mj-lt"/>
            </a:endParaRPr>
          </a:p>
        </p:txBody>
      </p:sp>
      <p:sp>
        <p:nvSpPr>
          <p:cNvPr id="5" name="Text Placeholder 4">
            <a:extLst>
              <a:ext uri="{FF2B5EF4-FFF2-40B4-BE49-F238E27FC236}">
                <a16:creationId xmlns:a16="http://schemas.microsoft.com/office/drawing/2014/main" id="{A4A59DFC-7CFF-494D-8C86-6FE174974213}"/>
              </a:ext>
            </a:extLst>
          </p:cNvPr>
          <p:cNvSpPr>
            <a:spLocks noGrp="1"/>
          </p:cNvSpPr>
          <p:nvPr>
            <p:ph type="body" sz="quarter" idx="13"/>
          </p:nvPr>
        </p:nvSpPr>
        <p:spPr>
          <a:xfrm>
            <a:off x="989806" y="2149546"/>
            <a:ext cx="5183187" cy="530352"/>
          </a:xfrm>
        </p:spPr>
        <p:txBody>
          <a:bodyPr anchor="t" anchorCtr="0">
            <a:normAutofit/>
          </a:bodyPr>
          <a:lstStyle/>
          <a:p>
            <a:r>
              <a:rPr lang="en-US" i="1" dirty="0">
                <a:latin typeface="+mj-lt"/>
              </a:rPr>
              <a:t>Fertility and Sterility, March 2022</a:t>
            </a:r>
          </a:p>
        </p:txBody>
      </p:sp>
      <p:pic>
        <p:nvPicPr>
          <p:cNvPr id="15" name="Content Placeholder 14">
            <a:extLst>
              <a:ext uri="{FF2B5EF4-FFF2-40B4-BE49-F238E27FC236}">
                <a16:creationId xmlns:a16="http://schemas.microsoft.com/office/drawing/2014/main" id="{C646F9FF-F95B-3BBD-0069-1C2ABF1DA166}"/>
              </a:ext>
            </a:extLst>
          </p:cNvPr>
          <p:cNvPicPr>
            <a:picLocks noGrp="1" noChangeAspect="1"/>
          </p:cNvPicPr>
          <p:nvPr>
            <p:ph sz="quarter" idx="4"/>
          </p:nvPr>
        </p:nvPicPr>
        <p:blipFill>
          <a:blip r:embed="rId2"/>
          <a:stretch>
            <a:fillRect/>
          </a:stretch>
        </p:blipFill>
        <p:spPr>
          <a:xfrm>
            <a:off x="836614" y="2748164"/>
            <a:ext cx="5183187" cy="2119808"/>
          </a:xfrm>
        </p:spPr>
      </p:pic>
      <p:sp>
        <p:nvSpPr>
          <p:cNvPr id="10" name="Rectangle 9">
            <a:extLst>
              <a:ext uri="{FF2B5EF4-FFF2-40B4-BE49-F238E27FC236}">
                <a16:creationId xmlns:a16="http://schemas.microsoft.com/office/drawing/2014/main" id="{18B795F8-D327-E0E4-E7FC-A2144F798E3C}"/>
              </a:ext>
            </a:extLst>
          </p:cNvPr>
          <p:cNvSpPr/>
          <p:nvPr/>
        </p:nvSpPr>
        <p:spPr>
          <a:xfrm>
            <a:off x="2664477" y="4997459"/>
            <a:ext cx="7361032" cy="1257295"/>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u="sng" dirty="0">
                <a:solidFill>
                  <a:schemeClr val="tx2"/>
                </a:solidFill>
                <a:latin typeface="+mj-lt"/>
              </a:rPr>
              <a:t>Study Conclusion:  </a:t>
            </a:r>
          </a:p>
          <a:p>
            <a:pPr marL="285750" indent="-285750">
              <a:buFontTx/>
              <a:buChar char="-"/>
            </a:pPr>
            <a:r>
              <a:rPr lang="en-US" dirty="0">
                <a:solidFill>
                  <a:schemeClr val="tx2"/>
                </a:solidFill>
                <a:latin typeface="+mj-lt"/>
              </a:rPr>
              <a:t>Pregnancy rates after female sterilization are higher than expected.</a:t>
            </a:r>
          </a:p>
          <a:p>
            <a:endParaRPr lang="en-US" sz="500" dirty="0">
              <a:solidFill>
                <a:schemeClr val="tx2"/>
              </a:solidFill>
              <a:latin typeface="+mj-lt"/>
            </a:endParaRPr>
          </a:p>
          <a:p>
            <a:pPr marL="285750" indent="-285750">
              <a:buFontTx/>
              <a:buChar char="-"/>
            </a:pPr>
            <a:r>
              <a:rPr lang="en-US" dirty="0">
                <a:solidFill>
                  <a:schemeClr val="tx2"/>
                </a:solidFill>
                <a:latin typeface="+mj-lt"/>
              </a:rPr>
              <a:t>Women should be informed that after the procedure, women typically face at least a 6% chance of pregnancy in the next 5 years.</a:t>
            </a:r>
          </a:p>
        </p:txBody>
      </p:sp>
      <p:sp>
        <p:nvSpPr>
          <p:cNvPr id="8" name="Slide Number Placeholder 10">
            <a:extLst>
              <a:ext uri="{FF2B5EF4-FFF2-40B4-BE49-F238E27FC236}">
                <a16:creationId xmlns:a16="http://schemas.microsoft.com/office/drawing/2014/main" id="{C92ABAE6-220B-A80B-A2EC-DCC951F52058}"/>
              </a:ext>
            </a:extLst>
          </p:cNvPr>
          <p:cNvSpPr>
            <a:spLocks noGrp="1"/>
          </p:cNvSpPr>
          <p:nvPr>
            <p:ph type="sldNum" sz="quarter" idx="12"/>
          </p:nvPr>
        </p:nvSpPr>
        <p:spPr>
          <a:xfrm>
            <a:off x="9025038" y="6429375"/>
            <a:ext cx="2743200" cy="365125"/>
          </a:xfrm>
        </p:spPr>
        <p:txBody>
          <a:bodyPr/>
          <a:lstStyle/>
          <a:p>
            <a:fld id="{A4478E0B-7401-2D44-B6B4-9519A67BAE3C}" type="slidenum">
              <a:rPr lang="en-US" smtClean="0"/>
              <a:t>27</a:t>
            </a:fld>
            <a:endParaRPr lang="en-US" dirty="0"/>
          </a:p>
        </p:txBody>
      </p:sp>
    </p:spTree>
    <p:extLst>
      <p:ext uri="{BB962C8B-B14F-4D97-AF65-F5344CB8AC3E}">
        <p14:creationId xmlns:p14="http://schemas.microsoft.com/office/powerpoint/2010/main" val="42317580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518F4-D13C-40F3-9843-13BBC3B8BDCF}"/>
              </a:ext>
            </a:extLst>
          </p:cNvPr>
          <p:cNvSpPr>
            <a:spLocks noGrp="1"/>
          </p:cNvSpPr>
          <p:nvPr>
            <p:ph type="title"/>
          </p:nvPr>
        </p:nvSpPr>
        <p:spPr>
          <a:xfrm>
            <a:off x="838200" y="681037"/>
            <a:ext cx="10515600" cy="1325563"/>
          </a:xfrm>
        </p:spPr>
        <p:txBody>
          <a:bodyPr>
            <a:normAutofit/>
          </a:bodyPr>
          <a:lstStyle/>
          <a:p>
            <a:r>
              <a:rPr lang="en-US" dirty="0"/>
              <a:t>Unintended Pregnancy</a:t>
            </a:r>
          </a:p>
        </p:txBody>
      </p:sp>
      <p:sp>
        <p:nvSpPr>
          <p:cNvPr id="4" name="Content Placeholder 3">
            <a:extLst>
              <a:ext uri="{FF2B5EF4-FFF2-40B4-BE49-F238E27FC236}">
                <a16:creationId xmlns:a16="http://schemas.microsoft.com/office/drawing/2014/main" id="{FABA94CC-2803-437F-B79F-A5067E28041B}"/>
              </a:ext>
            </a:extLst>
          </p:cNvPr>
          <p:cNvSpPr>
            <a:spLocks noGrp="1"/>
          </p:cNvSpPr>
          <p:nvPr>
            <p:ph sz="half" idx="2"/>
          </p:nvPr>
        </p:nvSpPr>
        <p:spPr>
          <a:xfrm>
            <a:off x="638019" y="2010463"/>
            <a:ext cx="5407545" cy="4065861"/>
          </a:xfrm>
          <a:noFill/>
        </p:spPr>
        <p:txBody>
          <a:bodyPr>
            <a:normAutofit/>
          </a:bodyPr>
          <a:lstStyle/>
          <a:p>
            <a:r>
              <a:rPr kumimoji="0" lang="en-US" b="0" i="0" u="none" strike="noStrike" kern="1200" cap="none" spc="0" normalizeH="0" baseline="0" noProof="0" dirty="0">
                <a:ln>
                  <a:noFill/>
                </a:ln>
                <a:solidFill>
                  <a:srgbClr val="201449">
                    <a:alpha val="70000"/>
                  </a:srgbClr>
                </a:solidFill>
                <a:effectLst/>
                <a:uLnTx/>
                <a:uFillTx/>
                <a:latin typeface="+mj-lt"/>
                <a:ea typeface="+mn-ea"/>
                <a:cs typeface="+mn-cs"/>
              </a:rPr>
              <a:t>Unacceptably high </a:t>
            </a:r>
            <a:r>
              <a:rPr lang="en-US" dirty="0">
                <a:solidFill>
                  <a:srgbClr val="201449">
                    <a:alpha val="70000"/>
                  </a:srgbClr>
                </a:solidFill>
                <a:latin typeface="+mj-lt"/>
              </a:rPr>
              <a:t>overall </a:t>
            </a:r>
            <a:r>
              <a:rPr kumimoji="0" lang="en-US" b="0" i="0" u="none" strike="noStrike" kern="1200" cap="none" spc="0" normalizeH="0" baseline="0" noProof="0" dirty="0">
                <a:ln>
                  <a:noFill/>
                </a:ln>
                <a:solidFill>
                  <a:srgbClr val="201449">
                    <a:alpha val="70000"/>
                  </a:srgbClr>
                </a:solidFill>
                <a:effectLst/>
                <a:uLnTx/>
                <a:uFillTx/>
                <a:latin typeface="+mj-lt"/>
                <a:ea typeface="+mn-ea"/>
                <a:cs typeface="+mn-cs"/>
              </a:rPr>
              <a:t>rate </a:t>
            </a:r>
            <a:r>
              <a:rPr lang="en-US" dirty="0">
                <a:solidFill>
                  <a:srgbClr val="201449">
                    <a:alpha val="70000"/>
                  </a:srgbClr>
                </a:solidFill>
                <a:latin typeface="+mj-lt"/>
              </a:rPr>
              <a:t>of approximately 50% </a:t>
            </a:r>
            <a:r>
              <a:rPr kumimoji="0" lang="en-US" b="0" i="0" u="none" strike="noStrike" kern="1200" cap="none" spc="0" normalizeH="0" baseline="0" noProof="0" dirty="0">
                <a:ln>
                  <a:noFill/>
                </a:ln>
                <a:solidFill>
                  <a:srgbClr val="201449">
                    <a:alpha val="70000"/>
                  </a:srgbClr>
                </a:solidFill>
                <a:effectLst/>
                <a:uLnTx/>
                <a:uFillTx/>
                <a:latin typeface="+mj-lt"/>
                <a:ea typeface="+mn-ea"/>
                <a:cs typeface="+mn-cs"/>
              </a:rPr>
              <a:t>in U.S. </a:t>
            </a:r>
            <a:r>
              <a:rPr kumimoji="0" lang="en-US" sz="1800" b="0" i="0" u="none" strike="noStrike" kern="1200" cap="none" spc="0" normalizeH="0" baseline="0" noProof="0" dirty="0">
                <a:ln>
                  <a:noFill/>
                </a:ln>
                <a:solidFill>
                  <a:srgbClr val="201449">
                    <a:alpha val="70000"/>
                  </a:srgbClr>
                </a:solidFill>
                <a:effectLst/>
                <a:uLnTx/>
                <a:uFillTx/>
                <a:latin typeface="Sabon Next LT"/>
                <a:ea typeface="+mn-ea"/>
                <a:cs typeface="+mn-cs"/>
              </a:rPr>
              <a:t>for past 20 years </a:t>
            </a:r>
            <a:endParaRPr kumimoji="0" lang="en-US" sz="1500" b="0" i="0" u="none" strike="noStrike" kern="1200" cap="none" spc="0" normalizeH="0" baseline="0" noProof="0" dirty="0">
              <a:ln>
                <a:noFill/>
              </a:ln>
              <a:solidFill>
                <a:srgbClr val="201449">
                  <a:alpha val="70000"/>
                </a:srgbClr>
              </a:solidFill>
              <a:effectLst/>
              <a:uLnTx/>
              <a:uFillTx/>
              <a:latin typeface="+mj-lt"/>
              <a:ea typeface="+mn-ea"/>
              <a:cs typeface="+mn-cs"/>
            </a:endParaRPr>
          </a:p>
          <a:p>
            <a:pPr marL="800100" marR="0" lvl="1" indent="-228600" algn="l" defTabSz="914400" rtl="0" eaLnBrk="1" fontAlgn="auto" latinLnBrk="0" hangingPunct="1">
              <a:lnSpc>
                <a:spcPct val="110000"/>
              </a:lnSpc>
              <a:spcBef>
                <a:spcPts val="500"/>
              </a:spcBef>
              <a:spcAft>
                <a:spcPts val="0"/>
              </a:spcAft>
              <a:buClr>
                <a:srgbClr val="201449">
                  <a:lumMod val="50000"/>
                  <a:lumOff val="50000"/>
                </a:srgbClr>
              </a:buClr>
              <a:buSzPct val="80000"/>
              <a:buFont typeface="Wingdings" panose="05000000000000000000" pitchFamily="2" charset="2"/>
              <a:buChar char="Ø"/>
              <a:tabLst/>
              <a:defRPr/>
            </a:pPr>
            <a:r>
              <a:rPr lang="en-US" sz="1500" dirty="0">
                <a:solidFill>
                  <a:srgbClr val="201449">
                    <a:alpha val="70000"/>
                  </a:srgbClr>
                </a:solidFill>
                <a:latin typeface="+mj-lt"/>
              </a:rPr>
              <a:t>Need to increase access to reliable contraceptive methods</a:t>
            </a:r>
          </a:p>
          <a:p>
            <a:pPr marL="800100" marR="0" lvl="1" indent="-228600" algn="l" defTabSz="914400" rtl="0" eaLnBrk="1" fontAlgn="auto" latinLnBrk="0" hangingPunct="1">
              <a:lnSpc>
                <a:spcPct val="110000"/>
              </a:lnSpc>
              <a:spcBef>
                <a:spcPts val="500"/>
              </a:spcBef>
              <a:spcAft>
                <a:spcPts val="0"/>
              </a:spcAft>
              <a:buClr>
                <a:srgbClr val="201449">
                  <a:lumMod val="50000"/>
                  <a:lumOff val="50000"/>
                </a:srgbClr>
              </a:buClr>
              <a:buSzPct val="80000"/>
              <a:buFont typeface="Wingdings" panose="05000000000000000000" pitchFamily="2" charset="2"/>
              <a:buChar char="Ø"/>
              <a:tabLst/>
              <a:defRPr/>
            </a:pPr>
            <a:r>
              <a:rPr lang="en-US" sz="1500" dirty="0">
                <a:solidFill>
                  <a:srgbClr val="201449">
                    <a:alpha val="70000"/>
                  </a:srgbClr>
                </a:solidFill>
                <a:latin typeface="+mj-lt"/>
              </a:rPr>
              <a:t>Long-acting reversible contraception (LARC) - such as IUDs and single-rod implants - has been slowed by the difficulties hospitals and gynecologists encounter in receiving reimbursement and payment for devices and services separate from the global fee for delivery  </a:t>
            </a:r>
          </a:p>
          <a:p>
            <a:pPr marL="800100" marR="0" lvl="1" indent="-228600" algn="l" defTabSz="914400" rtl="0" eaLnBrk="1" fontAlgn="auto" latinLnBrk="0" hangingPunct="1">
              <a:lnSpc>
                <a:spcPct val="110000"/>
              </a:lnSpc>
              <a:spcBef>
                <a:spcPts val="500"/>
              </a:spcBef>
              <a:spcAft>
                <a:spcPts val="0"/>
              </a:spcAft>
              <a:buClr>
                <a:srgbClr val="201449">
                  <a:lumMod val="50000"/>
                  <a:lumOff val="50000"/>
                </a:srgbClr>
              </a:buClr>
              <a:buSzPct val="80000"/>
              <a:buFont typeface="Wingdings" panose="05000000000000000000" pitchFamily="2" charset="2"/>
              <a:buChar char="Ø"/>
              <a:tabLst/>
              <a:defRPr/>
            </a:pPr>
            <a:endParaRPr lang="en-US" sz="1500" dirty="0">
              <a:solidFill>
                <a:srgbClr val="201449">
                  <a:alpha val="70000"/>
                </a:srgbClr>
              </a:solidFill>
              <a:latin typeface="+mj-lt"/>
            </a:endParaRPr>
          </a:p>
          <a:p>
            <a:pPr marL="457200" marR="0" lvl="0" indent="-228600" algn="l" defTabSz="914400" rtl="0" eaLnBrk="1" fontAlgn="auto" latinLnBrk="0" hangingPunct="1">
              <a:lnSpc>
                <a:spcPct val="110000"/>
              </a:lnSpc>
              <a:spcBef>
                <a:spcPts val="1000"/>
              </a:spcBef>
              <a:spcAft>
                <a:spcPts val="0"/>
              </a:spcAft>
              <a:buClr>
                <a:srgbClr val="201449">
                  <a:lumMod val="50000"/>
                  <a:lumOff val="50000"/>
                </a:srgbClr>
              </a:buClr>
              <a:buSzPct val="80000"/>
              <a:buFont typeface="Wingdings" panose="05000000000000000000" pitchFamily="2" charset="2"/>
              <a:buChar char="§"/>
              <a:tabLst/>
              <a:defRPr/>
            </a:pPr>
            <a:r>
              <a:rPr kumimoji="0" lang="en-US" sz="1800" b="0" i="0" u="none" strike="noStrike" kern="1200" cap="none" spc="0" normalizeH="0" baseline="0" noProof="0" dirty="0">
                <a:ln>
                  <a:noFill/>
                </a:ln>
                <a:solidFill>
                  <a:srgbClr val="201449">
                    <a:alpha val="70000"/>
                  </a:srgbClr>
                </a:solidFill>
                <a:effectLst/>
                <a:uLnTx/>
                <a:uFillTx/>
                <a:latin typeface="Sabon Next LT"/>
                <a:ea typeface="+mn-ea"/>
                <a:cs typeface="+mn-cs"/>
              </a:rPr>
              <a:t>Unintended pregnancy persists as a major public health problem</a:t>
            </a:r>
            <a:endParaRPr kumimoji="0" lang="en-US" sz="1500" b="0" i="0" u="none" strike="noStrike" kern="1200" cap="none" spc="0" normalizeH="0" baseline="0" noProof="0" dirty="0">
              <a:ln>
                <a:noFill/>
              </a:ln>
              <a:solidFill>
                <a:srgbClr val="201449">
                  <a:alpha val="70000"/>
                </a:srgbClr>
              </a:solidFill>
              <a:effectLst/>
              <a:uLnTx/>
              <a:uFillTx/>
              <a:latin typeface="Sabon Next LT"/>
              <a:ea typeface="+mn-ea"/>
              <a:cs typeface="+mn-cs"/>
            </a:endParaRPr>
          </a:p>
          <a:p>
            <a:pPr marL="800100" marR="0" lvl="1" indent="-228600" algn="l" defTabSz="914400" rtl="0" eaLnBrk="1" fontAlgn="auto" latinLnBrk="0" hangingPunct="1">
              <a:lnSpc>
                <a:spcPct val="110000"/>
              </a:lnSpc>
              <a:spcBef>
                <a:spcPts val="500"/>
              </a:spcBef>
              <a:spcAft>
                <a:spcPts val="0"/>
              </a:spcAft>
              <a:buClr>
                <a:srgbClr val="201449">
                  <a:lumMod val="50000"/>
                  <a:lumOff val="50000"/>
                </a:srgbClr>
              </a:buClr>
              <a:buSzPct val="80000"/>
              <a:buFont typeface="Wingdings" panose="05000000000000000000" pitchFamily="2" charset="2"/>
              <a:buChar char="Ø"/>
              <a:tabLst/>
              <a:defRPr/>
            </a:pPr>
            <a:endParaRPr lang="en-US" sz="1500" dirty="0">
              <a:solidFill>
                <a:srgbClr val="201449">
                  <a:alpha val="70000"/>
                </a:srgbClr>
              </a:solidFill>
              <a:latin typeface="+mj-lt"/>
            </a:endParaRPr>
          </a:p>
        </p:txBody>
      </p:sp>
      <p:sp>
        <p:nvSpPr>
          <p:cNvPr id="6" name="Slide Number Placeholder 10">
            <a:extLst>
              <a:ext uri="{FF2B5EF4-FFF2-40B4-BE49-F238E27FC236}">
                <a16:creationId xmlns:a16="http://schemas.microsoft.com/office/drawing/2014/main" id="{C641769F-94F0-882E-B1D1-1AF94FB21971}"/>
              </a:ext>
            </a:extLst>
          </p:cNvPr>
          <p:cNvSpPr>
            <a:spLocks noGrp="1"/>
          </p:cNvSpPr>
          <p:nvPr>
            <p:ph type="sldNum" sz="quarter" idx="12"/>
          </p:nvPr>
        </p:nvSpPr>
        <p:spPr>
          <a:xfrm>
            <a:off x="9025038" y="6429375"/>
            <a:ext cx="2743200" cy="365125"/>
          </a:xfrm>
        </p:spPr>
        <p:txBody>
          <a:bodyPr/>
          <a:lstStyle/>
          <a:p>
            <a:fld id="{A4478E0B-7401-2D44-B6B4-9519A67BAE3C}" type="slidenum">
              <a:rPr lang="en-US" smtClean="0"/>
              <a:t>28</a:t>
            </a:fld>
            <a:endParaRPr lang="en-US" dirty="0"/>
          </a:p>
        </p:txBody>
      </p:sp>
      <p:pic>
        <p:nvPicPr>
          <p:cNvPr id="10" name="Picture 9">
            <a:extLst>
              <a:ext uri="{FF2B5EF4-FFF2-40B4-BE49-F238E27FC236}">
                <a16:creationId xmlns:a16="http://schemas.microsoft.com/office/drawing/2014/main" id="{026043BB-1110-C4C0-5628-34003F3CA70C}"/>
              </a:ext>
            </a:extLst>
          </p:cNvPr>
          <p:cNvPicPr>
            <a:picLocks noChangeAspect="1"/>
          </p:cNvPicPr>
          <p:nvPr/>
        </p:nvPicPr>
        <p:blipFill>
          <a:blip r:embed="rId2"/>
          <a:stretch>
            <a:fillRect/>
          </a:stretch>
        </p:blipFill>
        <p:spPr>
          <a:xfrm>
            <a:off x="6512633" y="1824973"/>
            <a:ext cx="5100326" cy="4109215"/>
          </a:xfrm>
          <a:prstGeom prst="rect">
            <a:avLst/>
          </a:prstGeom>
        </p:spPr>
      </p:pic>
    </p:spTree>
    <p:extLst>
      <p:ext uri="{BB962C8B-B14F-4D97-AF65-F5344CB8AC3E}">
        <p14:creationId xmlns:p14="http://schemas.microsoft.com/office/powerpoint/2010/main" val="21565638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0309970-EF9E-DEC7-FAB4-BD3805B78F5B}"/>
              </a:ext>
            </a:extLst>
          </p:cNvPr>
          <p:cNvSpPr/>
          <p:nvPr/>
        </p:nvSpPr>
        <p:spPr>
          <a:xfrm>
            <a:off x="0" y="1954367"/>
            <a:ext cx="12192000" cy="3828061"/>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FB49352-2AB0-4ADD-96B9-AB0FAECB557C}"/>
              </a:ext>
            </a:extLst>
          </p:cNvPr>
          <p:cNvSpPr>
            <a:spLocks noGrp="1"/>
          </p:cNvSpPr>
          <p:nvPr>
            <p:ph type="title"/>
          </p:nvPr>
        </p:nvSpPr>
        <p:spPr>
          <a:xfrm>
            <a:off x="841249" y="562184"/>
            <a:ext cx="10255119" cy="1038225"/>
          </a:xfrm>
        </p:spPr>
        <p:txBody>
          <a:bodyPr/>
          <a:lstStyle/>
          <a:p>
            <a:r>
              <a:rPr lang="en-US" dirty="0">
                <a:gradFill flip="none" rotWithShape="1">
                  <a:gsLst>
                    <a:gs pos="0">
                      <a:schemeClr val="accent5"/>
                    </a:gs>
                    <a:gs pos="100000">
                      <a:schemeClr val="accent5">
                        <a:lumMod val="60000"/>
                        <a:lumOff val="40000"/>
                      </a:schemeClr>
                    </a:gs>
                  </a:gsLst>
                  <a:lin ang="0" scaled="1"/>
                  <a:tileRect/>
                </a:gradFill>
              </a:rPr>
              <a:t>Where Do We Go From Here?</a:t>
            </a:r>
          </a:p>
        </p:txBody>
      </p:sp>
      <p:sp>
        <p:nvSpPr>
          <p:cNvPr id="3" name="Content Placeholder 2">
            <a:extLst>
              <a:ext uri="{FF2B5EF4-FFF2-40B4-BE49-F238E27FC236}">
                <a16:creationId xmlns:a16="http://schemas.microsoft.com/office/drawing/2014/main" id="{2F49AA98-AED4-4FAD-999C-98B64BB9DF71}"/>
              </a:ext>
            </a:extLst>
          </p:cNvPr>
          <p:cNvSpPr>
            <a:spLocks noGrp="1"/>
          </p:cNvSpPr>
          <p:nvPr>
            <p:ph idx="1"/>
          </p:nvPr>
        </p:nvSpPr>
        <p:spPr>
          <a:xfrm>
            <a:off x="6096000" y="1969612"/>
            <a:ext cx="5501964" cy="3727297"/>
          </a:xfrm>
        </p:spPr>
        <p:txBody>
          <a:bodyPr/>
          <a:lstStyle/>
          <a:p>
            <a:pPr algn="just"/>
            <a:r>
              <a:rPr lang="en-US" dirty="0">
                <a:latin typeface="+mj-lt"/>
              </a:rPr>
              <a:t>There’s no question that abortion is a controversial, sensitive, and, most importantly, a personal issue.  However, the Supreme Court decision on June 24</a:t>
            </a:r>
            <a:r>
              <a:rPr lang="en-US" baseline="30000" dirty="0">
                <a:latin typeface="+mj-lt"/>
              </a:rPr>
              <a:t>th</a:t>
            </a:r>
            <a:r>
              <a:rPr lang="en-US" dirty="0">
                <a:latin typeface="+mj-lt"/>
              </a:rPr>
              <a:t> sent us backwards in time. </a:t>
            </a:r>
          </a:p>
          <a:p>
            <a:pPr algn="just"/>
            <a:r>
              <a:rPr lang="en-US" dirty="0">
                <a:latin typeface="+mj-lt"/>
              </a:rPr>
              <a:t> </a:t>
            </a:r>
          </a:p>
          <a:p>
            <a:pPr algn="just"/>
            <a:r>
              <a:rPr lang="en-US" dirty="0">
                <a:latin typeface="+mj-lt"/>
              </a:rPr>
              <a:t>Women’s options need to be both preserved and expanded. Our patients' voices need to be heard.  As far as contraceptive rights are concerned, we need to ensure that protections are preserved, and that women’s reproductive rights and options are not further reduced.  </a:t>
            </a:r>
          </a:p>
        </p:txBody>
      </p:sp>
      <p:sp>
        <p:nvSpPr>
          <p:cNvPr id="18" name="Slide Number Placeholder 17">
            <a:extLst>
              <a:ext uri="{FF2B5EF4-FFF2-40B4-BE49-F238E27FC236}">
                <a16:creationId xmlns:a16="http://schemas.microsoft.com/office/drawing/2014/main" id="{7CCCE07D-3B17-42EC-AE9C-222D13143DF6}"/>
              </a:ext>
            </a:extLst>
          </p:cNvPr>
          <p:cNvSpPr>
            <a:spLocks noGrp="1"/>
          </p:cNvSpPr>
          <p:nvPr>
            <p:ph type="sldNum" sz="quarter" idx="12"/>
          </p:nvPr>
        </p:nvSpPr>
        <p:spPr>
          <a:xfrm>
            <a:off x="9159292" y="6429374"/>
            <a:ext cx="2743200" cy="365125"/>
          </a:xfrm>
        </p:spPr>
        <p:txBody>
          <a:bodyPr/>
          <a:lstStyle/>
          <a:p>
            <a:r>
              <a:rPr lang="en-US" dirty="0">
                <a:gradFill flip="none" rotWithShape="1">
                  <a:gsLst>
                    <a:gs pos="0">
                      <a:schemeClr val="accent5"/>
                    </a:gs>
                    <a:gs pos="100000">
                      <a:schemeClr val="accent5">
                        <a:lumMod val="60000"/>
                        <a:lumOff val="40000"/>
                      </a:schemeClr>
                    </a:gs>
                  </a:gsLst>
                  <a:lin ang="0" scaled="1"/>
                  <a:tileRect/>
                </a:gradFill>
              </a:rPr>
              <a:t>29</a:t>
            </a:r>
            <a:endParaRPr lang="en-US" dirty="0"/>
          </a:p>
        </p:txBody>
      </p:sp>
      <p:grpSp>
        <p:nvGrpSpPr>
          <p:cNvPr id="7" name="Group 6">
            <a:extLst>
              <a:ext uri="{FF2B5EF4-FFF2-40B4-BE49-F238E27FC236}">
                <a16:creationId xmlns:a16="http://schemas.microsoft.com/office/drawing/2014/main" id="{E54CD1D3-2D04-240C-6BEA-DDF58F611675}"/>
              </a:ext>
            </a:extLst>
          </p:cNvPr>
          <p:cNvGrpSpPr/>
          <p:nvPr/>
        </p:nvGrpSpPr>
        <p:grpSpPr>
          <a:xfrm>
            <a:off x="0" y="2374260"/>
            <a:ext cx="4814761" cy="2918000"/>
            <a:chOff x="0" y="1954368"/>
            <a:chExt cx="5226908" cy="2933244"/>
          </a:xfrm>
        </p:grpSpPr>
        <p:pic>
          <p:nvPicPr>
            <p:cNvPr id="24" name="Picture 23" descr="Graphical user interface, application&#10;&#10;Description automatically generated">
              <a:extLst>
                <a:ext uri="{FF2B5EF4-FFF2-40B4-BE49-F238E27FC236}">
                  <a16:creationId xmlns:a16="http://schemas.microsoft.com/office/drawing/2014/main" id="{BEACB3EB-5547-1B9B-89E0-7ED25E3A09C8}"/>
                </a:ext>
              </a:extLst>
            </p:cNvPr>
            <p:cNvPicPr>
              <a:picLocks noChangeAspect="1"/>
            </p:cNvPicPr>
            <p:nvPr/>
          </p:nvPicPr>
          <p:blipFill rotWithShape="1">
            <a:blip r:embed="rId2"/>
            <a:srcRect l="6945" t="20977" r="38194" b="30922"/>
            <a:stretch/>
          </p:blipFill>
          <p:spPr bwMode="auto">
            <a:xfrm>
              <a:off x="0" y="1954368"/>
              <a:ext cx="5226908" cy="2933244"/>
            </a:xfrm>
            <a:prstGeom prst="rect">
              <a:avLst/>
            </a:prstGeom>
            <a:ln>
              <a:noFill/>
            </a:ln>
            <a:extLst>
              <a:ext uri="{53640926-AAD7-44D8-BBD7-CCE9431645EC}">
                <a14:shadowObscured xmlns:a14="http://schemas.microsoft.com/office/drawing/2010/main"/>
              </a:ext>
            </a:extLst>
          </p:spPr>
        </p:pic>
        <p:sp>
          <p:nvSpPr>
            <p:cNvPr id="22" name="TextBox 21">
              <a:extLst>
                <a:ext uri="{FF2B5EF4-FFF2-40B4-BE49-F238E27FC236}">
                  <a16:creationId xmlns:a16="http://schemas.microsoft.com/office/drawing/2014/main" id="{682CDC64-E040-0AC9-361B-FA7500330DAD}"/>
                </a:ext>
              </a:extLst>
            </p:cNvPr>
            <p:cNvSpPr txBox="1"/>
            <p:nvPr/>
          </p:nvSpPr>
          <p:spPr>
            <a:xfrm>
              <a:off x="2223655" y="3121671"/>
              <a:ext cx="571500" cy="556711"/>
            </a:xfrm>
            <a:prstGeom prst="rect">
              <a:avLst/>
            </a:prstGeom>
            <a:solidFill>
              <a:srgbClr val="253191"/>
            </a:solidFill>
          </p:spPr>
          <p:txBody>
            <a:bodyPr wrap="square" lIns="0" rIns="0" rtlCol="0" anchor="ctr" anchorCtr="0">
              <a:noAutofit/>
            </a:bodyPr>
            <a:lstStyle/>
            <a:p>
              <a:r>
                <a:rPr lang="en-US" sz="3200" b="1" spc="-20" dirty="0">
                  <a:solidFill>
                    <a:schemeClr val="bg1"/>
                  </a:solidFill>
                  <a:latin typeface="Arial Narrow" panose="020B0606020202030204" pitchFamily="34" charset="0"/>
                </a:rPr>
                <a:t> </a:t>
              </a:r>
              <a:r>
                <a:rPr lang="en-US" sz="2400" b="1" spc="-20" dirty="0">
                  <a:solidFill>
                    <a:schemeClr val="bg1"/>
                  </a:solidFill>
                  <a:latin typeface="Arial Narrow" panose="020B0606020202030204" pitchFamily="34" charset="0"/>
                </a:rPr>
                <a:t>OF</a:t>
              </a:r>
              <a:r>
                <a:rPr lang="en-US" sz="3200" b="1" spc="-20" dirty="0">
                  <a:solidFill>
                    <a:schemeClr val="bg1"/>
                  </a:solidFill>
                  <a:latin typeface="Arial Narrow" panose="020B0606020202030204" pitchFamily="34" charset="0"/>
                </a:rPr>
                <a:t>         </a:t>
              </a:r>
            </a:p>
          </p:txBody>
        </p:sp>
      </p:grpSp>
    </p:spTree>
    <p:extLst>
      <p:ext uri="{BB962C8B-B14F-4D97-AF65-F5344CB8AC3E}">
        <p14:creationId xmlns:p14="http://schemas.microsoft.com/office/powerpoint/2010/main" val="15903428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E9C50-E39A-E754-65C2-C5315F532495}"/>
              </a:ext>
            </a:extLst>
          </p:cNvPr>
          <p:cNvSpPr>
            <a:spLocks noGrp="1"/>
          </p:cNvSpPr>
          <p:nvPr>
            <p:ph type="title"/>
          </p:nvPr>
        </p:nvSpPr>
        <p:spPr/>
        <p:txBody>
          <a:bodyPr/>
          <a:lstStyle/>
          <a:p>
            <a:r>
              <a:rPr lang="en-US" dirty="0"/>
              <a:t>Key Opinion Leader:  Paul Blumenthal, MD, MPH</a:t>
            </a:r>
          </a:p>
        </p:txBody>
      </p:sp>
      <p:sp>
        <p:nvSpPr>
          <p:cNvPr id="3" name="Slide Number Placeholder 2">
            <a:extLst>
              <a:ext uri="{FF2B5EF4-FFF2-40B4-BE49-F238E27FC236}">
                <a16:creationId xmlns:a16="http://schemas.microsoft.com/office/drawing/2014/main" id="{D3C2B161-C599-7330-F6F8-09711F1B7ECD}"/>
              </a:ext>
            </a:extLst>
          </p:cNvPr>
          <p:cNvSpPr>
            <a:spLocks noGrp="1"/>
          </p:cNvSpPr>
          <p:nvPr>
            <p:ph type="sldNum" sz="quarter" idx="12"/>
          </p:nvPr>
        </p:nvSpPr>
        <p:spPr/>
        <p:txBody>
          <a:bodyPr/>
          <a:lstStyle/>
          <a:p>
            <a:fld id="{A4478E0B-7401-2D44-B6B4-9519A67BAE3C}" type="slidenum">
              <a:rPr lang="en-US" smtClean="0"/>
              <a:t>3</a:t>
            </a:fld>
            <a:endParaRPr lang="en-US"/>
          </a:p>
        </p:txBody>
      </p:sp>
      <p:sp>
        <p:nvSpPr>
          <p:cNvPr id="9" name="TextBox 8">
            <a:extLst>
              <a:ext uri="{FF2B5EF4-FFF2-40B4-BE49-F238E27FC236}">
                <a16:creationId xmlns:a16="http://schemas.microsoft.com/office/drawing/2014/main" id="{4CCDE1FA-4FD1-2CA1-E4A9-F50C8C8230DF}"/>
              </a:ext>
            </a:extLst>
          </p:cNvPr>
          <p:cNvSpPr txBox="1"/>
          <p:nvPr/>
        </p:nvSpPr>
        <p:spPr>
          <a:xfrm>
            <a:off x="3467207" y="1576210"/>
            <a:ext cx="8248417" cy="4651338"/>
          </a:xfrm>
          <a:prstGeom prst="rect">
            <a:avLst/>
          </a:prstGeom>
          <a:noFill/>
        </p:spPr>
        <p:txBody>
          <a:bodyPr wrap="square" rtlCol="0">
            <a:spAutoFit/>
          </a:bodyPr>
          <a:lstStyle/>
          <a:p>
            <a:pPr>
              <a:lnSpc>
                <a:spcPct val="110000"/>
              </a:lnSpc>
              <a:spcBef>
                <a:spcPts val="600"/>
              </a:spcBef>
              <a:buClr>
                <a:schemeClr val="tx1"/>
              </a:buClr>
              <a:buSzPct val="80000"/>
            </a:pPr>
            <a:r>
              <a:rPr lang="en-US" sz="1700" b="1" dirty="0">
                <a:latin typeface="Cambria" panose="02040503050406030204" pitchFamily="18" charset="0"/>
              </a:rPr>
              <a:t>Distinguished career in Obstetrics &amp; Gynecology spanning close to 40 years  </a:t>
            </a:r>
          </a:p>
          <a:p>
            <a:pPr marR="0">
              <a:lnSpc>
                <a:spcPct val="110000"/>
              </a:lnSpc>
              <a:spcBef>
                <a:spcPts val="600"/>
              </a:spcBef>
              <a:spcAft>
                <a:spcPts val="0"/>
              </a:spcAft>
              <a:buClr>
                <a:schemeClr val="tx1"/>
              </a:buClr>
              <a:buSzPct val="80000"/>
            </a:pPr>
            <a:endParaRPr lang="en-US" sz="300" dirty="0">
              <a:latin typeface="Cambria" panose="02040503050406030204" pitchFamily="18" charset="0"/>
            </a:endParaRPr>
          </a:p>
          <a:p>
            <a:pPr marL="285750" marR="0" indent="-285750">
              <a:lnSpc>
                <a:spcPct val="110000"/>
              </a:lnSpc>
              <a:spcBef>
                <a:spcPts val="600"/>
              </a:spcBef>
              <a:spcAft>
                <a:spcPts val="0"/>
              </a:spcAft>
              <a:buClr>
                <a:schemeClr val="tx1"/>
              </a:buClr>
              <a:buSzPct val="80000"/>
              <a:buFont typeface="Arial" panose="020B0604020202020204" pitchFamily="34" charset="0"/>
              <a:buChar char="•"/>
            </a:pPr>
            <a:r>
              <a:rPr lang="en-US" sz="1700" dirty="0">
                <a:latin typeface="Cambria" panose="02040503050406030204" pitchFamily="18" charset="0"/>
              </a:rPr>
              <a:t>Professor Emeritus and Director of the Stanford Program for International Reproductive Education and Services (SPIRES) at Stanford University’s School of Medicine</a:t>
            </a:r>
          </a:p>
          <a:p>
            <a:pPr marL="285750" marR="0" indent="-285750">
              <a:lnSpc>
                <a:spcPct val="110000"/>
              </a:lnSpc>
              <a:spcBef>
                <a:spcPts val="600"/>
              </a:spcBef>
              <a:spcAft>
                <a:spcPts val="0"/>
              </a:spcAft>
              <a:buClr>
                <a:schemeClr val="tx1"/>
              </a:buClr>
              <a:buSzPct val="80000"/>
              <a:buFont typeface="Arial" panose="020B0604020202020204" pitchFamily="34" charset="0"/>
              <a:buChar char="•"/>
            </a:pPr>
            <a:r>
              <a:rPr lang="en-US" sz="1700" dirty="0">
                <a:latin typeface="Cambria" panose="02040503050406030204" pitchFamily="18" charset="0"/>
              </a:rPr>
              <a:t>Founded and directed SPIRES </a:t>
            </a:r>
            <a:r>
              <a:rPr lang="en-US" sz="1400" i="1" dirty="0">
                <a:latin typeface="Cambria" panose="02040503050406030204" pitchFamily="18" charset="0"/>
              </a:rPr>
              <a:t>(an organization that provides quality assurance evaluation services and training to family planning focused NGOs and programs around the globe)</a:t>
            </a:r>
          </a:p>
          <a:p>
            <a:pPr marL="285750" marR="0" indent="-285750">
              <a:lnSpc>
                <a:spcPct val="110000"/>
              </a:lnSpc>
              <a:spcBef>
                <a:spcPts val="600"/>
              </a:spcBef>
              <a:spcAft>
                <a:spcPts val="0"/>
              </a:spcAft>
              <a:buClr>
                <a:schemeClr val="tx1"/>
              </a:buClr>
              <a:buSzPct val="80000"/>
              <a:buFont typeface="Arial" panose="020B0604020202020204" pitchFamily="34" charset="0"/>
              <a:buChar char="•"/>
            </a:pPr>
            <a:r>
              <a:rPr lang="en-US" sz="1700" dirty="0">
                <a:latin typeface="Cambria" panose="02040503050406030204" pitchFamily="18" charset="0"/>
              </a:rPr>
              <a:t>Former advisor to several domestic and international agencies:</a:t>
            </a:r>
          </a:p>
          <a:p>
            <a:pPr marL="742950" lvl="1" indent="-285750">
              <a:lnSpc>
                <a:spcPct val="110000"/>
              </a:lnSpc>
              <a:buClr>
                <a:schemeClr val="tx1"/>
              </a:buClr>
              <a:buSzPct val="80000"/>
              <a:buFont typeface="Wingdings" panose="05000000000000000000" pitchFamily="2" charset="2"/>
              <a:buChar char="Ø"/>
            </a:pPr>
            <a:r>
              <a:rPr lang="en-US" sz="1400" dirty="0" err="1">
                <a:latin typeface="Cambria" panose="02040503050406030204" pitchFamily="18" charset="0"/>
              </a:rPr>
              <a:t>Gynuity</a:t>
            </a:r>
            <a:r>
              <a:rPr lang="en-US" sz="1400" dirty="0">
                <a:latin typeface="Cambria" panose="02040503050406030204" pitchFamily="18" charset="0"/>
              </a:rPr>
              <a:t> Health Projects, Ipas, Pathfinder, Family Health International 360, Path, JHPIEGO Corporation, Planned Parenthood, and the World Health Organization</a:t>
            </a:r>
          </a:p>
          <a:p>
            <a:pPr marL="742950" lvl="1" indent="-285750">
              <a:lnSpc>
                <a:spcPct val="110000"/>
              </a:lnSpc>
              <a:buClr>
                <a:schemeClr val="tx1"/>
              </a:buClr>
              <a:buSzPct val="80000"/>
              <a:buFont typeface="Wingdings" panose="05000000000000000000" pitchFamily="2" charset="2"/>
              <a:buChar char="Ø"/>
            </a:pPr>
            <a:r>
              <a:rPr lang="en-US" sz="1400" dirty="0">
                <a:latin typeface="Cambria" panose="02040503050406030204" pitchFamily="18" charset="0"/>
              </a:rPr>
              <a:t>Served as the Special Advisor to Ministry of Health and Family Planning of the Republic of Madagascar </a:t>
            </a:r>
          </a:p>
          <a:p>
            <a:pPr marL="285750" marR="0" indent="-285750">
              <a:lnSpc>
                <a:spcPct val="110000"/>
              </a:lnSpc>
              <a:spcBef>
                <a:spcPts val="600"/>
              </a:spcBef>
              <a:spcAft>
                <a:spcPts val="0"/>
              </a:spcAft>
              <a:buClr>
                <a:schemeClr val="tx1"/>
              </a:buClr>
              <a:buSzPct val="80000"/>
              <a:buFont typeface="Arial" panose="020B0604020202020204" pitchFamily="34" charset="0"/>
              <a:buChar char="•"/>
            </a:pPr>
            <a:r>
              <a:rPr lang="en-US" sz="1700" dirty="0">
                <a:latin typeface="Cambria" panose="02040503050406030204" pitchFamily="18" charset="0"/>
              </a:rPr>
              <a:t>Served for 10 years as Global Medical Director for Population Services International  </a:t>
            </a:r>
          </a:p>
          <a:p>
            <a:pPr marL="285750" marR="0" indent="-285750">
              <a:lnSpc>
                <a:spcPct val="110000"/>
              </a:lnSpc>
              <a:spcBef>
                <a:spcPts val="600"/>
              </a:spcBef>
              <a:spcAft>
                <a:spcPts val="0"/>
              </a:spcAft>
              <a:buClr>
                <a:schemeClr val="tx1"/>
              </a:buClr>
              <a:buSzPct val="80000"/>
              <a:buFont typeface="Arial" panose="020B0604020202020204" pitchFamily="34" charset="0"/>
              <a:buChar char="•"/>
            </a:pPr>
            <a:r>
              <a:rPr lang="en-US" sz="1700" dirty="0">
                <a:latin typeface="Cambria" panose="02040503050406030204" pitchFamily="18" charset="0"/>
              </a:rPr>
              <a:t>Authored and contributed to hundreds of publications for medical journals ranging from cervical cancer screening to contraception access. He has conducted research on a global scale, including many diverse contraceptive methods.</a:t>
            </a:r>
            <a:endParaRPr lang="en-US" sz="1700" dirty="0"/>
          </a:p>
        </p:txBody>
      </p:sp>
      <p:sp>
        <p:nvSpPr>
          <p:cNvPr id="4" name="TextBox 3">
            <a:extLst>
              <a:ext uri="{FF2B5EF4-FFF2-40B4-BE49-F238E27FC236}">
                <a16:creationId xmlns:a16="http://schemas.microsoft.com/office/drawing/2014/main" id="{8CDBC77F-0AD0-C4F3-CB49-10F309D2B226}"/>
              </a:ext>
            </a:extLst>
          </p:cNvPr>
          <p:cNvSpPr txBox="1"/>
          <p:nvPr/>
        </p:nvSpPr>
        <p:spPr>
          <a:xfrm>
            <a:off x="448917" y="3869251"/>
            <a:ext cx="3018292" cy="1317284"/>
          </a:xfrm>
          <a:prstGeom prst="rect">
            <a:avLst/>
          </a:prstGeom>
          <a:noFill/>
        </p:spPr>
        <p:txBody>
          <a:bodyPr wrap="square" rtlCol="0">
            <a:spAutoFit/>
          </a:bodyPr>
          <a:lstStyle/>
          <a:p>
            <a:pPr>
              <a:lnSpc>
                <a:spcPct val="110000"/>
              </a:lnSpc>
              <a:buClr>
                <a:schemeClr val="tx2">
                  <a:lumMod val="10000"/>
                  <a:lumOff val="90000"/>
                </a:schemeClr>
              </a:buClr>
              <a:buSzPct val="80000"/>
            </a:pPr>
            <a:r>
              <a:rPr lang="en-US" sz="1400" b="1" dirty="0">
                <a:solidFill>
                  <a:schemeClr val="tx2"/>
                </a:solidFill>
                <a:latin typeface="Cambria" panose="02040503050406030204" pitchFamily="18" charset="0"/>
              </a:rPr>
              <a:t>Paul Blumenthal, MD, MPH</a:t>
            </a:r>
          </a:p>
          <a:p>
            <a:pPr>
              <a:lnSpc>
                <a:spcPct val="110000"/>
              </a:lnSpc>
              <a:buClr>
                <a:schemeClr val="tx2">
                  <a:lumMod val="10000"/>
                  <a:lumOff val="90000"/>
                </a:schemeClr>
              </a:buClr>
              <a:buSzPct val="80000"/>
            </a:pPr>
            <a:r>
              <a:rPr lang="en-US" sz="1400" b="1" dirty="0">
                <a:solidFill>
                  <a:schemeClr val="tx2"/>
                </a:solidFill>
                <a:latin typeface="Cambria" panose="02040503050406030204" pitchFamily="18" charset="0"/>
              </a:rPr>
              <a:t>Director, Stanford Program for International Reproductive Education and Services (SPIRES</a:t>
            </a:r>
            <a:r>
              <a:rPr lang="en-US" sz="1400" b="1" dirty="0">
                <a:solidFill>
                  <a:schemeClr val="accent4"/>
                </a:solidFill>
                <a:latin typeface="Cambria" panose="02040503050406030204" pitchFamily="18" charset="0"/>
              </a:rPr>
              <a:t>)</a:t>
            </a:r>
            <a:endParaRPr lang="en-US" sz="1400" dirty="0">
              <a:solidFill>
                <a:schemeClr val="accent4"/>
              </a:solidFill>
              <a:latin typeface="Cambria" panose="02040503050406030204" pitchFamily="18" charset="0"/>
            </a:endParaRPr>
          </a:p>
          <a:p>
            <a:endParaRPr lang="en-US" dirty="0"/>
          </a:p>
        </p:txBody>
      </p:sp>
      <p:grpSp>
        <p:nvGrpSpPr>
          <p:cNvPr id="5" name="Group 4">
            <a:extLst>
              <a:ext uri="{FF2B5EF4-FFF2-40B4-BE49-F238E27FC236}">
                <a16:creationId xmlns:a16="http://schemas.microsoft.com/office/drawing/2014/main" id="{EBEC6295-8042-9CEC-9101-9259B5AF7C39}"/>
              </a:ext>
            </a:extLst>
          </p:cNvPr>
          <p:cNvGrpSpPr/>
          <p:nvPr/>
        </p:nvGrpSpPr>
        <p:grpSpPr>
          <a:xfrm>
            <a:off x="468796" y="1402234"/>
            <a:ext cx="2483966" cy="2483966"/>
            <a:chOff x="5230825" y="1230770"/>
            <a:chExt cx="1790148" cy="1790148"/>
          </a:xfrm>
        </p:grpSpPr>
        <p:pic>
          <p:nvPicPr>
            <p:cNvPr id="7" name="Picture 6" descr="A person wearing glasses&#10;&#10;Description automatically generated with low confidence">
              <a:extLst>
                <a:ext uri="{FF2B5EF4-FFF2-40B4-BE49-F238E27FC236}">
                  <a16:creationId xmlns:a16="http://schemas.microsoft.com/office/drawing/2014/main" id="{934393A0-F01E-847F-4815-E4418B4A510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03874" y="1403819"/>
              <a:ext cx="1444052" cy="1444052"/>
            </a:xfrm>
            <a:custGeom>
              <a:avLst/>
              <a:gdLst>
                <a:gd name="connsiteX0" fmla="*/ 874067 w 1748133"/>
                <a:gd name="connsiteY0" fmla="*/ 0 h 1748133"/>
                <a:gd name="connsiteX1" fmla="*/ 1743621 w 1748133"/>
                <a:gd name="connsiteY1" fmla="*/ 784699 h 1748133"/>
                <a:gd name="connsiteX2" fmla="*/ 1748133 w 1748133"/>
                <a:gd name="connsiteY2" fmla="*/ 874047 h 1748133"/>
                <a:gd name="connsiteX3" fmla="*/ 1748133 w 1748133"/>
                <a:gd name="connsiteY3" fmla="*/ 874087 h 1748133"/>
                <a:gd name="connsiteX4" fmla="*/ 1743621 w 1748133"/>
                <a:gd name="connsiteY4" fmla="*/ 963435 h 1748133"/>
                <a:gd name="connsiteX5" fmla="*/ 963435 w 1748133"/>
                <a:gd name="connsiteY5" fmla="*/ 1743621 h 1748133"/>
                <a:gd name="connsiteX6" fmla="*/ 874087 w 1748133"/>
                <a:gd name="connsiteY6" fmla="*/ 1748133 h 1748133"/>
                <a:gd name="connsiteX7" fmla="*/ 874047 w 1748133"/>
                <a:gd name="connsiteY7" fmla="*/ 1748133 h 1748133"/>
                <a:gd name="connsiteX8" fmla="*/ 784699 w 1748133"/>
                <a:gd name="connsiteY8" fmla="*/ 1743621 h 1748133"/>
                <a:gd name="connsiteX9" fmla="*/ 0 w 1748133"/>
                <a:gd name="connsiteY9" fmla="*/ 874067 h 1748133"/>
                <a:gd name="connsiteX10" fmla="*/ 874067 w 1748133"/>
                <a:gd name="connsiteY10" fmla="*/ 0 h 1748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48133" h="1748133">
                  <a:moveTo>
                    <a:pt x="874067" y="0"/>
                  </a:moveTo>
                  <a:cubicBezTo>
                    <a:pt x="1326630" y="0"/>
                    <a:pt x="1698861" y="343945"/>
                    <a:pt x="1743621" y="784699"/>
                  </a:cubicBezTo>
                  <a:lnTo>
                    <a:pt x="1748133" y="874047"/>
                  </a:lnTo>
                  <a:lnTo>
                    <a:pt x="1748133" y="874087"/>
                  </a:lnTo>
                  <a:lnTo>
                    <a:pt x="1743621" y="963435"/>
                  </a:lnTo>
                  <a:cubicBezTo>
                    <a:pt x="1701845" y="1374806"/>
                    <a:pt x="1374806" y="1701845"/>
                    <a:pt x="963435" y="1743621"/>
                  </a:cubicBezTo>
                  <a:lnTo>
                    <a:pt x="874087" y="1748133"/>
                  </a:lnTo>
                  <a:lnTo>
                    <a:pt x="874047" y="1748133"/>
                  </a:lnTo>
                  <a:lnTo>
                    <a:pt x="784699" y="1743621"/>
                  </a:lnTo>
                  <a:cubicBezTo>
                    <a:pt x="343945" y="1698860"/>
                    <a:pt x="0" y="1326630"/>
                    <a:pt x="0" y="874067"/>
                  </a:cubicBezTo>
                  <a:cubicBezTo>
                    <a:pt x="0" y="391333"/>
                    <a:pt x="391333" y="0"/>
                    <a:pt x="874067" y="0"/>
                  </a:cubicBezTo>
                  <a:close/>
                </a:path>
              </a:pathLst>
            </a:custGeom>
            <a:noFill/>
            <a:ln>
              <a:noFill/>
            </a:ln>
          </p:spPr>
        </p:pic>
        <p:grpSp>
          <p:nvGrpSpPr>
            <p:cNvPr id="10" name="Group 9">
              <a:extLst>
                <a:ext uri="{FF2B5EF4-FFF2-40B4-BE49-F238E27FC236}">
                  <a16:creationId xmlns:a16="http://schemas.microsoft.com/office/drawing/2014/main" id="{F9900F10-753B-9397-771B-7048E207C669}"/>
                </a:ext>
              </a:extLst>
            </p:cNvPr>
            <p:cNvGrpSpPr/>
            <p:nvPr/>
          </p:nvGrpSpPr>
          <p:grpSpPr>
            <a:xfrm>
              <a:off x="5230825" y="1230770"/>
              <a:ext cx="1790148" cy="1790148"/>
              <a:chOff x="5230825" y="1230770"/>
              <a:chExt cx="1790148" cy="1790148"/>
            </a:xfrm>
          </p:grpSpPr>
          <p:sp>
            <p:nvSpPr>
              <p:cNvPr id="11" name="Arc 10">
                <a:extLst>
                  <a:ext uri="{FF2B5EF4-FFF2-40B4-BE49-F238E27FC236}">
                    <a16:creationId xmlns:a16="http://schemas.microsoft.com/office/drawing/2014/main" id="{D2A90FBA-CAF4-45F6-33F7-0E8844BEA29C}"/>
                  </a:ext>
                </a:extLst>
              </p:cNvPr>
              <p:cNvSpPr/>
              <p:nvPr/>
            </p:nvSpPr>
            <p:spPr>
              <a:xfrm>
                <a:off x="5312141" y="1311605"/>
                <a:ext cx="1627515" cy="1627515"/>
              </a:xfrm>
              <a:prstGeom prst="arc">
                <a:avLst>
                  <a:gd name="adj1" fmla="val 6736192"/>
                  <a:gd name="adj2" fmla="val 17957964"/>
                </a:avLst>
              </a:prstGeom>
              <a:noFill/>
              <a:ln w="190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Arc 11">
                <a:extLst>
                  <a:ext uri="{FF2B5EF4-FFF2-40B4-BE49-F238E27FC236}">
                    <a16:creationId xmlns:a16="http://schemas.microsoft.com/office/drawing/2014/main" id="{83EE412D-FD3F-37FD-30A2-94EDEEBCD876}"/>
                  </a:ext>
                </a:extLst>
              </p:cNvPr>
              <p:cNvSpPr/>
              <p:nvPr/>
            </p:nvSpPr>
            <p:spPr>
              <a:xfrm rot="2700000">
                <a:off x="5230825" y="1230770"/>
                <a:ext cx="1790148" cy="1790148"/>
              </a:xfrm>
              <a:prstGeom prst="arc">
                <a:avLst>
                  <a:gd name="adj1" fmla="val 6736192"/>
                  <a:gd name="adj2" fmla="val 17957964"/>
                </a:avLst>
              </a:prstGeom>
              <a:noFill/>
              <a:ln w="19050">
                <a:solidFill>
                  <a:schemeClr val="accent4"/>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spTree>
    <p:extLst>
      <p:ext uri="{BB962C8B-B14F-4D97-AF65-F5344CB8AC3E}">
        <p14:creationId xmlns:p14="http://schemas.microsoft.com/office/powerpoint/2010/main" val="42674872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F8E50F-247A-4628-90BB-62A60E39664C}"/>
              </a:ext>
            </a:extLst>
          </p:cNvPr>
          <p:cNvSpPr>
            <a:spLocks noGrp="1"/>
          </p:cNvSpPr>
          <p:nvPr>
            <p:ph type="ctrTitle"/>
          </p:nvPr>
        </p:nvSpPr>
        <p:spPr>
          <a:xfrm>
            <a:off x="847477" y="674441"/>
            <a:ext cx="9994694" cy="2387600"/>
          </a:xfrm>
        </p:spPr>
        <p:txBody>
          <a:bodyPr>
            <a:normAutofit/>
          </a:bodyPr>
          <a:lstStyle/>
          <a:p>
            <a:r>
              <a:rPr lang="en-US" dirty="0"/>
              <a:t>The Unmet Need for Women:  </a:t>
            </a:r>
            <a:br>
              <a:rPr lang="en-US" dirty="0"/>
            </a:br>
            <a:r>
              <a:rPr lang="en-US" dirty="0"/>
              <a:t>Options for Family Planning</a:t>
            </a:r>
          </a:p>
        </p:txBody>
      </p:sp>
      <p:sp>
        <p:nvSpPr>
          <p:cNvPr id="5" name="TextBox 4">
            <a:extLst>
              <a:ext uri="{FF2B5EF4-FFF2-40B4-BE49-F238E27FC236}">
                <a16:creationId xmlns:a16="http://schemas.microsoft.com/office/drawing/2014/main" id="{6BE5C8A9-703D-C81B-05C3-211B2E6FC0EE}"/>
              </a:ext>
            </a:extLst>
          </p:cNvPr>
          <p:cNvSpPr txBox="1"/>
          <p:nvPr/>
        </p:nvSpPr>
        <p:spPr>
          <a:xfrm>
            <a:off x="3296992" y="3429000"/>
            <a:ext cx="6914665" cy="2599238"/>
          </a:xfrm>
          <a:prstGeom prst="rect">
            <a:avLst/>
          </a:prstGeom>
          <a:noFill/>
        </p:spPr>
        <p:txBody>
          <a:bodyPr wrap="square" rtlCol="0">
            <a:noAutofit/>
          </a:bodyPr>
          <a:lstStyle/>
          <a:p>
            <a:pPr>
              <a:lnSpc>
                <a:spcPct val="114000"/>
              </a:lnSpc>
            </a:pPr>
            <a:endParaRPr lang="en-US" dirty="0"/>
          </a:p>
          <a:p>
            <a:pPr>
              <a:lnSpc>
                <a:spcPct val="114000"/>
              </a:lnSpc>
            </a:pPr>
            <a:r>
              <a:rPr lang="en-US" b="0" i="1" dirty="0">
                <a:solidFill>
                  <a:srgbClr val="FFFFFF"/>
                </a:solidFill>
                <a:effectLst/>
                <a:latin typeface="Merriweather" panose="00000500000000000000" pitchFamily="2" charset="0"/>
              </a:rPr>
              <a:t>Although tubal ligation has been performed for over a century, women will benefit from an in-office approach that avoids the risks and discomforts associated with incisions, general anesthesia and surgery. FemBloc may expand much needed options for women seeking permanent contraception.</a:t>
            </a:r>
            <a:endParaRPr lang="en-US" i="1" dirty="0"/>
          </a:p>
        </p:txBody>
      </p:sp>
      <p:sp>
        <p:nvSpPr>
          <p:cNvPr id="4" name="Freeform: Shape 6">
            <a:extLst>
              <a:ext uri="{FF2B5EF4-FFF2-40B4-BE49-F238E27FC236}">
                <a16:creationId xmlns:a16="http://schemas.microsoft.com/office/drawing/2014/main" id="{40FA47A9-91AE-0713-0A90-225B5D1FE29F}"/>
              </a:ext>
            </a:extLst>
          </p:cNvPr>
          <p:cNvSpPr/>
          <p:nvPr/>
        </p:nvSpPr>
        <p:spPr>
          <a:xfrm>
            <a:off x="2564042" y="3586194"/>
            <a:ext cx="476938" cy="395403"/>
          </a:xfrm>
          <a:custGeom>
            <a:avLst/>
            <a:gdLst/>
            <a:ahLst/>
            <a:cxnLst/>
            <a:rect l="l" t="t" r="r" b="b"/>
            <a:pathLst>
              <a:path w="782479" h="636079">
                <a:moveTo>
                  <a:pt x="689086" y="0"/>
                </a:moveTo>
                <a:lnTo>
                  <a:pt x="711803" y="45434"/>
                </a:lnTo>
                <a:cubicBezTo>
                  <a:pt x="659638" y="67310"/>
                  <a:pt x="614624" y="101806"/>
                  <a:pt x="576762" y="148923"/>
                </a:cubicBezTo>
                <a:cubicBezTo>
                  <a:pt x="538901" y="196040"/>
                  <a:pt x="519970" y="243999"/>
                  <a:pt x="519970" y="292798"/>
                </a:cubicBezTo>
                <a:cubicBezTo>
                  <a:pt x="519970" y="312991"/>
                  <a:pt x="522494" y="330660"/>
                  <a:pt x="527542" y="345805"/>
                </a:cubicBezTo>
                <a:cubicBezTo>
                  <a:pt x="554466" y="323929"/>
                  <a:pt x="585597" y="312991"/>
                  <a:pt x="620935" y="312991"/>
                </a:cubicBezTo>
                <a:cubicBezTo>
                  <a:pt x="666369" y="312991"/>
                  <a:pt x="704651" y="327715"/>
                  <a:pt x="735782" y="357164"/>
                </a:cubicBezTo>
                <a:cubicBezTo>
                  <a:pt x="766913" y="386612"/>
                  <a:pt x="782479" y="425736"/>
                  <a:pt x="782479" y="474535"/>
                </a:cubicBezTo>
                <a:cubicBezTo>
                  <a:pt x="782479" y="519970"/>
                  <a:pt x="766913" y="558252"/>
                  <a:pt x="735782" y="589383"/>
                </a:cubicBezTo>
                <a:cubicBezTo>
                  <a:pt x="704651" y="620514"/>
                  <a:pt x="666369" y="636079"/>
                  <a:pt x="620935" y="636079"/>
                </a:cubicBezTo>
                <a:cubicBezTo>
                  <a:pt x="555307" y="636079"/>
                  <a:pt x="505666" y="609155"/>
                  <a:pt x="472011" y="555307"/>
                </a:cubicBezTo>
                <a:cubicBezTo>
                  <a:pt x="443405" y="509873"/>
                  <a:pt x="429101" y="454342"/>
                  <a:pt x="429101" y="388715"/>
                </a:cubicBezTo>
                <a:cubicBezTo>
                  <a:pt x="429101" y="304578"/>
                  <a:pt x="450556" y="228854"/>
                  <a:pt x="493466" y="161544"/>
                </a:cubicBezTo>
                <a:cubicBezTo>
                  <a:pt x="536376" y="94234"/>
                  <a:pt x="601583" y="40386"/>
                  <a:pt x="689086" y="0"/>
                </a:cubicBezTo>
                <a:close/>
                <a:moveTo>
                  <a:pt x="259985" y="0"/>
                </a:moveTo>
                <a:lnTo>
                  <a:pt x="282702" y="45434"/>
                </a:lnTo>
                <a:cubicBezTo>
                  <a:pt x="230537" y="67310"/>
                  <a:pt x="185523" y="101806"/>
                  <a:pt x="147661" y="148923"/>
                </a:cubicBezTo>
                <a:cubicBezTo>
                  <a:pt x="109799" y="196040"/>
                  <a:pt x="90868" y="243999"/>
                  <a:pt x="90868" y="292798"/>
                </a:cubicBezTo>
                <a:cubicBezTo>
                  <a:pt x="90868" y="312991"/>
                  <a:pt x="93393" y="330660"/>
                  <a:pt x="98441" y="345805"/>
                </a:cubicBezTo>
                <a:cubicBezTo>
                  <a:pt x="125365" y="323929"/>
                  <a:pt x="156496" y="312991"/>
                  <a:pt x="191833" y="312991"/>
                </a:cubicBezTo>
                <a:cubicBezTo>
                  <a:pt x="237268" y="312991"/>
                  <a:pt x="275550" y="327715"/>
                  <a:pt x="306681" y="357164"/>
                </a:cubicBezTo>
                <a:cubicBezTo>
                  <a:pt x="337812" y="386612"/>
                  <a:pt x="353377" y="425736"/>
                  <a:pt x="353377" y="474535"/>
                </a:cubicBezTo>
                <a:cubicBezTo>
                  <a:pt x="353377" y="519970"/>
                  <a:pt x="337812" y="558252"/>
                  <a:pt x="306681" y="589383"/>
                </a:cubicBezTo>
                <a:cubicBezTo>
                  <a:pt x="275550" y="620514"/>
                  <a:pt x="237268" y="636079"/>
                  <a:pt x="191833" y="636079"/>
                </a:cubicBezTo>
                <a:cubicBezTo>
                  <a:pt x="126206" y="636079"/>
                  <a:pt x="76565" y="609155"/>
                  <a:pt x="42910" y="555307"/>
                </a:cubicBezTo>
                <a:cubicBezTo>
                  <a:pt x="14303" y="509873"/>
                  <a:pt x="0" y="454342"/>
                  <a:pt x="0" y="388715"/>
                </a:cubicBezTo>
                <a:cubicBezTo>
                  <a:pt x="0" y="304578"/>
                  <a:pt x="21455" y="228854"/>
                  <a:pt x="64365" y="161544"/>
                </a:cubicBezTo>
                <a:cubicBezTo>
                  <a:pt x="107275" y="94234"/>
                  <a:pt x="172482" y="40386"/>
                  <a:pt x="259985" y="0"/>
                </a:cubicBezTo>
                <a:close/>
              </a:path>
            </a:pathLst>
          </a:custGeom>
          <a:solidFill>
            <a:schemeClr val="accent5">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800" dirty="0">
              <a:latin typeface="Helvetica" pitchFamily="2" charset="0"/>
            </a:endParaRPr>
          </a:p>
        </p:txBody>
      </p:sp>
      <p:sp>
        <p:nvSpPr>
          <p:cNvPr id="6" name="Freeform: Shape 6">
            <a:extLst>
              <a:ext uri="{FF2B5EF4-FFF2-40B4-BE49-F238E27FC236}">
                <a16:creationId xmlns:a16="http://schemas.microsoft.com/office/drawing/2014/main" id="{0369307F-00ED-5086-47B5-23E10A579EF1}"/>
              </a:ext>
            </a:extLst>
          </p:cNvPr>
          <p:cNvSpPr/>
          <p:nvPr/>
        </p:nvSpPr>
        <p:spPr>
          <a:xfrm rot="10800000">
            <a:off x="9438924" y="5106083"/>
            <a:ext cx="476938" cy="395403"/>
          </a:xfrm>
          <a:custGeom>
            <a:avLst/>
            <a:gdLst/>
            <a:ahLst/>
            <a:cxnLst/>
            <a:rect l="l" t="t" r="r" b="b"/>
            <a:pathLst>
              <a:path w="782479" h="636079">
                <a:moveTo>
                  <a:pt x="689086" y="0"/>
                </a:moveTo>
                <a:lnTo>
                  <a:pt x="711803" y="45434"/>
                </a:lnTo>
                <a:cubicBezTo>
                  <a:pt x="659638" y="67310"/>
                  <a:pt x="614624" y="101806"/>
                  <a:pt x="576762" y="148923"/>
                </a:cubicBezTo>
                <a:cubicBezTo>
                  <a:pt x="538901" y="196040"/>
                  <a:pt x="519970" y="243999"/>
                  <a:pt x="519970" y="292798"/>
                </a:cubicBezTo>
                <a:cubicBezTo>
                  <a:pt x="519970" y="312991"/>
                  <a:pt x="522494" y="330660"/>
                  <a:pt x="527542" y="345805"/>
                </a:cubicBezTo>
                <a:cubicBezTo>
                  <a:pt x="554466" y="323929"/>
                  <a:pt x="585597" y="312991"/>
                  <a:pt x="620935" y="312991"/>
                </a:cubicBezTo>
                <a:cubicBezTo>
                  <a:pt x="666369" y="312991"/>
                  <a:pt x="704651" y="327715"/>
                  <a:pt x="735782" y="357164"/>
                </a:cubicBezTo>
                <a:cubicBezTo>
                  <a:pt x="766913" y="386612"/>
                  <a:pt x="782479" y="425736"/>
                  <a:pt x="782479" y="474535"/>
                </a:cubicBezTo>
                <a:cubicBezTo>
                  <a:pt x="782479" y="519970"/>
                  <a:pt x="766913" y="558252"/>
                  <a:pt x="735782" y="589383"/>
                </a:cubicBezTo>
                <a:cubicBezTo>
                  <a:pt x="704651" y="620514"/>
                  <a:pt x="666369" y="636079"/>
                  <a:pt x="620935" y="636079"/>
                </a:cubicBezTo>
                <a:cubicBezTo>
                  <a:pt x="555307" y="636079"/>
                  <a:pt x="505666" y="609155"/>
                  <a:pt x="472011" y="555307"/>
                </a:cubicBezTo>
                <a:cubicBezTo>
                  <a:pt x="443405" y="509873"/>
                  <a:pt x="429101" y="454342"/>
                  <a:pt x="429101" y="388715"/>
                </a:cubicBezTo>
                <a:cubicBezTo>
                  <a:pt x="429101" y="304578"/>
                  <a:pt x="450556" y="228854"/>
                  <a:pt x="493466" y="161544"/>
                </a:cubicBezTo>
                <a:cubicBezTo>
                  <a:pt x="536376" y="94234"/>
                  <a:pt x="601583" y="40386"/>
                  <a:pt x="689086" y="0"/>
                </a:cubicBezTo>
                <a:close/>
                <a:moveTo>
                  <a:pt x="259985" y="0"/>
                </a:moveTo>
                <a:lnTo>
                  <a:pt x="282702" y="45434"/>
                </a:lnTo>
                <a:cubicBezTo>
                  <a:pt x="230537" y="67310"/>
                  <a:pt x="185523" y="101806"/>
                  <a:pt x="147661" y="148923"/>
                </a:cubicBezTo>
                <a:cubicBezTo>
                  <a:pt x="109799" y="196040"/>
                  <a:pt x="90868" y="243999"/>
                  <a:pt x="90868" y="292798"/>
                </a:cubicBezTo>
                <a:cubicBezTo>
                  <a:pt x="90868" y="312991"/>
                  <a:pt x="93393" y="330660"/>
                  <a:pt x="98441" y="345805"/>
                </a:cubicBezTo>
                <a:cubicBezTo>
                  <a:pt x="125365" y="323929"/>
                  <a:pt x="156496" y="312991"/>
                  <a:pt x="191833" y="312991"/>
                </a:cubicBezTo>
                <a:cubicBezTo>
                  <a:pt x="237268" y="312991"/>
                  <a:pt x="275550" y="327715"/>
                  <a:pt x="306681" y="357164"/>
                </a:cubicBezTo>
                <a:cubicBezTo>
                  <a:pt x="337812" y="386612"/>
                  <a:pt x="353377" y="425736"/>
                  <a:pt x="353377" y="474535"/>
                </a:cubicBezTo>
                <a:cubicBezTo>
                  <a:pt x="353377" y="519970"/>
                  <a:pt x="337812" y="558252"/>
                  <a:pt x="306681" y="589383"/>
                </a:cubicBezTo>
                <a:cubicBezTo>
                  <a:pt x="275550" y="620514"/>
                  <a:pt x="237268" y="636079"/>
                  <a:pt x="191833" y="636079"/>
                </a:cubicBezTo>
                <a:cubicBezTo>
                  <a:pt x="126206" y="636079"/>
                  <a:pt x="76565" y="609155"/>
                  <a:pt x="42910" y="555307"/>
                </a:cubicBezTo>
                <a:cubicBezTo>
                  <a:pt x="14303" y="509873"/>
                  <a:pt x="0" y="454342"/>
                  <a:pt x="0" y="388715"/>
                </a:cubicBezTo>
                <a:cubicBezTo>
                  <a:pt x="0" y="304578"/>
                  <a:pt x="21455" y="228854"/>
                  <a:pt x="64365" y="161544"/>
                </a:cubicBezTo>
                <a:cubicBezTo>
                  <a:pt x="107275" y="94234"/>
                  <a:pt x="172482" y="40386"/>
                  <a:pt x="259985" y="0"/>
                </a:cubicBezTo>
                <a:close/>
              </a:path>
            </a:pathLst>
          </a:custGeom>
          <a:solidFill>
            <a:schemeClr val="accent5">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800" dirty="0">
              <a:latin typeface="Helvetica" pitchFamily="2" charset="0"/>
            </a:endParaRPr>
          </a:p>
        </p:txBody>
      </p:sp>
      <p:sp>
        <p:nvSpPr>
          <p:cNvPr id="12" name="TextBox 11">
            <a:extLst>
              <a:ext uri="{FF2B5EF4-FFF2-40B4-BE49-F238E27FC236}">
                <a16:creationId xmlns:a16="http://schemas.microsoft.com/office/drawing/2014/main" id="{4D344957-BC24-D411-E028-B16C83174DF9}"/>
              </a:ext>
            </a:extLst>
          </p:cNvPr>
          <p:cNvSpPr txBox="1"/>
          <p:nvPr/>
        </p:nvSpPr>
        <p:spPr>
          <a:xfrm>
            <a:off x="5625547" y="6548771"/>
            <a:ext cx="6102626" cy="23083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150" normalizeH="0" baseline="0" noProof="0" dirty="0">
                <a:ln>
                  <a:noFill/>
                </a:ln>
                <a:gradFill flip="none" rotWithShape="1">
                  <a:gsLst>
                    <a:gs pos="0">
                      <a:srgbClr val="AC1636"/>
                    </a:gs>
                    <a:gs pos="100000">
                      <a:srgbClr val="AC1636">
                        <a:lumMod val="60000"/>
                        <a:lumOff val="40000"/>
                      </a:srgbClr>
                    </a:gs>
                  </a:gsLst>
                  <a:lin ang="0" scaled="1"/>
                  <a:tileRect/>
                </a:gradFill>
                <a:effectLst/>
                <a:uLnTx/>
                <a:uFillTx/>
                <a:latin typeface="Avenir Next LT Pro"/>
                <a:ea typeface="+mn-ea"/>
                <a:cs typeface="+mn-cs"/>
              </a:rPr>
              <a:t>30</a:t>
            </a:r>
            <a:endParaRPr kumimoji="0" lang="en-US" sz="900" b="0" i="0" u="none" strike="noStrike" kern="1200" cap="all" spc="150" normalizeH="0" baseline="0" noProof="0" dirty="0">
              <a:ln>
                <a:noFill/>
              </a:ln>
              <a:solidFill>
                <a:srgbClr val="FFFFFF"/>
              </a:solidFill>
              <a:effectLst/>
              <a:uLnTx/>
              <a:uFillTx/>
              <a:latin typeface="Avenir Next LT Pro"/>
              <a:ea typeface="+mn-ea"/>
              <a:cs typeface="+mn-cs"/>
            </a:endParaRPr>
          </a:p>
        </p:txBody>
      </p:sp>
    </p:spTree>
    <p:extLst>
      <p:ext uri="{BB962C8B-B14F-4D97-AF65-F5344CB8AC3E}">
        <p14:creationId xmlns:p14="http://schemas.microsoft.com/office/powerpoint/2010/main" val="26931966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518F4-D13C-40F3-9843-13BBC3B8BDCF}"/>
              </a:ext>
            </a:extLst>
          </p:cNvPr>
          <p:cNvSpPr>
            <a:spLocks noGrp="1"/>
          </p:cNvSpPr>
          <p:nvPr>
            <p:ph type="title"/>
          </p:nvPr>
        </p:nvSpPr>
        <p:spPr>
          <a:xfrm>
            <a:off x="836614" y="664466"/>
            <a:ext cx="10515600" cy="1325563"/>
          </a:xfrm>
        </p:spPr>
        <p:txBody>
          <a:bodyPr>
            <a:noAutofit/>
          </a:bodyPr>
          <a:lstStyle/>
          <a:p>
            <a:r>
              <a:rPr kumimoji="0" lang="en-US" sz="4700" b="0" i="0" u="none" strike="noStrike" kern="1200" cap="none" spc="0" normalizeH="0" baseline="0" noProof="0" dirty="0">
                <a:ln>
                  <a:noFill/>
                </a:ln>
                <a:gradFill flip="none" rotWithShape="1">
                  <a:gsLst>
                    <a:gs pos="0">
                      <a:srgbClr val="AC1636"/>
                    </a:gs>
                    <a:gs pos="100000">
                      <a:srgbClr val="AC1636">
                        <a:lumMod val="60000"/>
                        <a:lumOff val="40000"/>
                      </a:srgbClr>
                    </a:gs>
                  </a:gsLst>
                  <a:lin ang="0" scaled="1"/>
                  <a:tileRect/>
                </a:gradFill>
                <a:effectLst/>
                <a:uLnTx/>
                <a:uFillTx/>
                <a:latin typeface="Sabon Next LT"/>
                <a:ea typeface="+mn-ea"/>
                <a:cs typeface="Angsana New" panose="02020603050405020304" pitchFamily="18" charset="-34"/>
              </a:rPr>
              <a:t>Non-Surgical and Transcervical: </a:t>
            </a:r>
            <a:br>
              <a:rPr kumimoji="0" lang="en-US" sz="4700" b="0" i="0" u="none" strike="noStrike" kern="1200" cap="none" spc="0" normalizeH="0" baseline="0" noProof="0" dirty="0">
                <a:ln>
                  <a:noFill/>
                </a:ln>
                <a:gradFill flip="none" rotWithShape="1">
                  <a:gsLst>
                    <a:gs pos="0">
                      <a:srgbClr val="AC1636"/>
                    </a:gs>
                    <a:gs pos="100000">
                      <a:srgbClr val="AC1636">
                        <a:lumMod val="60000"/>
                        <a:lumOff val="40000"/>
                      </a:srgbClr>
                    </a:gs>
                  </a:gsLst>
                  <a:lin ang="0" scaled="1"/>
                  <a:tileRect/>
                </a:gradFill>
                <a:effectLst/>
                <a:uLnTx/>
                <a:uFillTx/>
                <a:latin typeface="Sabon Next LT"/>
                <a:ea typeface="+mn-ea"/>
                <a:cs typeface="Angsana New" panose="02020603050405020304" pitchFamily="18" charset="-34"/>
              </a:rPr>
            </a:br>
            <a:r>
              <a:rPr kumimoji="0" lang="en-US" sz="4700" b="0" i="0" u="none" strike="noStrike" kern="1200" cap="none" spc="0" normalizeH="0" baseline="0" noProof="0" dirty="0">
                <a:ln>
                  <a:noFill/>
                </a:ln>
                <a:gradFill flip="none" rotWithShape="1">
                  <a:gsLst>
                    <a:gs pos="0">
                      <a:srgbClr val="AC1636"/>
                    </a:gs>
                    <a:gs pos="100000">
                      <a:srgbClr val="AC1636">
                        <a:lumMod val="60000"/>
                        <a:lumOff val="40000"/>
                      </a:srgbClr>
                    </a:gs>
                  </a:gsLst>
                  <a:lin ang="0" scaled="1"/>
                  <a:tileRect/>
                </a:gradFill>
                <a:effectLst/>
                <a:uLnTx/>
                <a:uFillTx/>
                <a:latin typeface="Sabon Next LT"/>
                <a:ea typeface="+mn-ea"/>
                <a:cs typeface="Angsana New" panose="02020603050405020304" pitchFamily="18" charset="-34"/>
              </a:rPr>
              <a:t>A Longstanding </a:t>
            </a:r>
            <a:r>
              <a:rPr lang="en-US" sz="4700" dirty="0">
                <a:gradFill flip="none" rotWithShape="1">
                  <a:gsLst>
                    <a:gs pos="0">
                      <a:srgbClr val="AC1636"/>
                    </a:gs>
                    <a:gs pos="100000">
                      <a:srgbClr val="AC1636">
                        <a:lumMod val="60000"/>
                        <a:lumOff val="40000"/>
                      </a:srgbClr>
                    </a:gs>
                  </a:gsLst>
                  <a:lin ang="0" scaled="1"/>
                  <a:tileRect/>
                </a:gradFill>
                <a:latin typeface="Sabon Next LT"/>
              </a:rPr>
              <a:t>G</a:t>
            </a:r>
            <a:r>
              <a:rPr kumimoji="0" lang="en-US" sz="4700" b="0" i="0" u="none" strike="noStrike" kern="1200" cap="none" spc="0" normalizeH="0" baseline="0" noProof="0" dirty="0" err="1">
                <a:ln>
                  <a:noFill/>
                </a:ln>
                <a:gradFill flip="none" rotWithShape="1">
                  <a:gsLst>
                    <a:gs pos="0">
                      <a:srgbClr val="AC1636"/>
                    </a:gs>
                    <a:gs pos="100000">
                      <a:srgbClr val="AC1636">
                        <a:lumMod val="60000"/>
                        <a:lumOff val="40000"/>
                      </a:srgbClr>
                    </a:gs>
                  </a:gsLst>
                  <a:lin ang="0" scaled="1"/>
                  <a:tileRect/>
                </a:gradFill>
                <a:effectLst/>
                <a:uLnTx/>
                <a:uFillTx/>
                <a:latin typeface="Sabon Next LT"/>
                <a:ea typeface="+mn-ea"/>
                <a:cs typeface="Angsana New" panose="02020603050405020304" pitchFamily="18" charset="-34"/>
              </a:rPr>
              <a:t>oal</a:t>
            </a:r>
            <a:endParaRPr lang="en-US" sz="3600" dirty="0"/>
          </a:p>
        </p:txBody>
      </p:sp>
      <p:sp>
        <p:nvSpPr>
          <p:cNvPr id="3" name="Text Placeholder 2">
            <a:extLst>
              <a:ext uri="{FF2B5EF4-FFF2-40B4-BE49-F238E27FC236}">
                <a16:creationId xmlns:a16="http://schemas.microsoft.com/office/drawing/2014/main" id="{FE33E194-371F-4D5A-8C83-2CCE5A3D6C25}"/>
              </a:ext>
            </a:extLst>
          </p:cNvPr>
          <p:cNvSpPr>
            <a:spLocks noGrp="1"/>
          </p:cNvSpPr>
          <p:nvPr>
            <p:ph type="body" idx="1"/>
          </p:nvPr>
        </p:nvSpPr>
        <p:spPr>
          <a:xfrm>
            <a:off x="7076030" y="2839415"/>
            <a:ext cx="4174477" cy="1798840"/>
          </a:xfrm>
        </p:spPr>
        <p:txBody>
          <a:bodyPr anchor="t" anchorCtr="0">
            <a:normAutofit lnSpcReduction="10000"/>
          </a:bodyPr>
          <a:lstStyle/>
          <a:p>
            <a:r>
              <a:rPr lang="en-US" sz="1800" b="1" dirty="0">
                <a:latin typeface="+mj-lt"/>
              </a:rPr>
              <a:t>Game changer for practices and their patients: </a:t>
            </a:r>
          </a:p>
          <a:p>
            <a:pPr marL="628650" lvl="1" indent="-171450">
              <a:buClr>
                <a:schemeClr val="accent3">
                  <a:lumMod val="60000"/>
                  <a:lumOff val="40000"/>
                </a:schemeClr>
              </a:buClr>
              <a:buFont typeface="Arial" panose="020B0604020202020204" pitchFamily="34" charset="0"/>
              <a:buChar char="•"/>
            </a:pPr>
            <a:r>
              <a:rPr lang="en-US" sz="1400" dirty="0">
                <a:latin typeface="+mj-lt"/>
              </a:rPr>
              <a:t>Convenient in-office</a:t>
            </a:r>
          </a:p>
          <a:p>
            <a:pPr marL="628650" lvl="1" indent="-171450">
              <a:buClr>
                <a:schemeClr val="accent3">
                  <a:lumMod val="60000"/>
                  <a:lumOff val="40000"/>
                </a:schemeClr>
              </a:buClr>
              <a:buFont typeface="Arial" panose="020B0604020202020204" pitchFamily="34" charset="0"/>
              <a:buChar char="•"/>
            </a:pPr>
            <a:r>
              <a:rPr lang="en-US" sz="1400" dirty="0">
                <a:latin typeface="+mj-lt"/>
              </a:rPr>
              <a:t>No cost to patient through ACA</a:t>
            </a:r>
          </a:p>
          <a:p>
            <a:pPr marL="628650" lvl="1" indent="-171450">
              <a:buClr>
                <a:schemeClr val="accent3">
                  <a:lumMod val="60000"/>
                  <a:lumOff val="40000"/>
                </a:schemeClr>
              </a:buClr>
              <a:buFont typeface="Arial" panose="020B0604020202020204" pitchFamily="34" charset="0"/>
              <a:buChar char="•"/>
            </a:pPr>
            <a:r>
              <a:rPr lang="en-US" sz="1400" dirty="0">
                <a:latin typeface="+mj-lt"/>
              </a:rPr>
              <a:t>Notable reimbursement expected for physician/ practice</a:t>
            </a:r>
          </a:p>
          <a:p>
            <a:endParaRPr lang="en-US" sz="1400" b="1" dirty="0">
              <a:latin typeface="+mj-lt"/>
            </a:endParaRPr>
          </a:p>
          <a:p>
            <a:endParaRPr lang="en-US" sz="1400" b="1" dirty="0">
              <a:latin typeface="+mj-lt"/>
            </a:endParaRPr>
          </a:p>
        </p:txBody>
      </p:sp>
      <p:sp>
        <p:nvSpPr>
          <p:cNvPr id="5" name="Text Placeholder 4">
            <a:extLst>
              <a:ext uri="{FF2B5EF4-FFF2-40B4-BE49-F238E27FC236}">
                <a16:creationId xmlns:a16="http://schemas.microsoft.com/office/drawing/2014/main" id="{A4A59DFC-7CFF-494D-8C86-6FE174974213}"/>
              </a:ext>
            </a:extLst>
          </p:cNvPr>
          <p:cNvSpPr>
            <a:spLocks noGrp="1"/>
          </p:cNvSpPr>
          <p:nvPr>
            <p:ph type="body" sz="quarter" idx="13"/>
          </p:nvPr>
        </p:nvSpPr>
        <p:spPr>
          <a:xfrm>
            <a:off x="989806" y="2149546"/>
            <a:ext cx="5183187" cy="530352"/>
          </a:xfrm>
        </p:spPr>
        <p:txBody>
          <a:bodyPr anchor="t" anchorCtr="0">
            <a:normAutofit fontScale="92500"/>
          </a:bodyPr>
          <a:lstStyle/>
          <a:p>
            <a:r>
              <a:rPr lang="en-US" i="1" dirty="0">
                <a:latin typeface="+mj-lt"/>
              </a:rPr>
              <a:t>A win-win for physicians and their patients</a:t>
            </a:r>
          </a:p>
        </p:txBody>
      </p:sp>
      <p:sp>
        <p:nvSpPr>
          <p:cNvPr id="10" name="Rectangle 9">
            <a:extLst>
              <a:ext uri="{FF2B5EF4-FFF2-40B4-BE49-F238E27FC236}">
                <a16:creationId xmlns:a16="http://schemas.microsoft.com/office/drawing/2014/main" id="{18B795F8-D327-E0E4-E7FC-A2144F798E3C}"/>
              </a:ext>
            </a:extLst>
          </p:cNvPr>
          <p:cNvSpPr/>
          <p:nvPr/>
        </p:nvSpPr>
        <p:spPr>
          <a:xfrm>
            <a:off x="2309240" y="5291029"/>
            <a:ext cx="8078082" cy="903746"/>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i="1" u="none" strike="noStrike" kern="1200" cap="none" spc="0" normalizeH="0" baseline="0" noProof="0" dirty="0">
                <a:ln>
                  <a:noFill/>
                </a:ln>
                <a:solidFill>
                  <a:schemeClr val="tx2"/>
                </a:solidFill>
                <a:effectLst/>
                <a:uLnTx/>
                <a:uFillTx/>
                <a:latin typeface="+mj-lt"/>
                <a:ea typeface="+mn-ea"/>
                <a:cs typeface="+mn-cs"/>
              </a:rPr>
              <a:t>“I performed FemBloc as part of the clinical trial and found the procedure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i="1" u="none" strike="noStrike" kern="1200" cap="none" spc="0" normalizeH="0" baseline="0" noProof="0" dirty="0">
                <a:ln>
                  <a:noFill/>
                </a:ln>
                <a:solidFill>
                  <a:schemeClr val="tx2"/>
                </a:solidFill>
                <a:effectLst/>
                <a:uLnTx/>
                <a:uFillTx/>
                <a:latin typeface="+mj-lt"/>
                <a:ea typeface="+mn-ea"/>
                <a:cs typeface="+mn-cs"/>
              </a:rPr>
              <a:t>easy to perform in my office and well tolerated by my patients.” </a:t>
            </a:r>
          </a:p>
        </p:txBody>
      </p:sp>
      <p:sp>
        <p:nvSpPr>
          <p:cNvPr id="12" name="Text Placeholder 2">
            <a:extLst>
              <a:ext uri="{FF2B5EF4-FFF2-40B4-BE49-F238E27FC236}">
                <a16:creationId xmlns:a16="http://schemas.microsoft.com/office/drawing/2014/main" id="{8898E205-269B-E9E3-5316-5F19B0CEC08F}"/>
              </a:ext>
            </a:extLst>
          </p:cNvPr>
          <p:cNvSpPr txBox="1">
            <a:spLocks/>
          </p:cNvSpPr>
          <p:nvPr/>
        </p:nvSpPr>
        <p:spPr>
          <a:xfrm>
            <a:off x="989806" y="2839415"/>
            <a:ext cx="5157787" cy="2278341"/>
          </a:xfrm>
          <a:prstGeom prst="rect">
            <a:avLst/>
          </a:prstGeom>
        </p:spPr>
        <p:txBody>
          <a:bodyPr vert="horz" lIns="91440" tIns="45720" rIns="91440" bIns="45720" rtlCol="0" anchor="t" anchorCtr="0">
            <a:normAutofit fontScale="92500" lnSpcReduction="10000"/>
          </a:bodyPr>
          <a:lstStyle>
            <a:lvl1pPr marL="0" indent="0" algn="l" defTabSz="914400" rtl="0" eaLnBrk="1" latinLnBrk="0" hangingPunct="1">
              <a:lnSpc>
                <a:spcPct val="110000"/>
              </a:lnSpc>
              <a:spcBef>
                <a:spcPts val="1000"/>
              </a:spcBef>
              <a:buClr>
                <a:schemeClr val="tx2">
                  <a:lumMod val="10000"/>
                  <a:lumOff val="90000"/>
                </a:schemeClr>
              </a:buClr>
              <a:buSzPct val="80000"/>
              <a:buFont typeface="Wingdings" panose="05000000000000000000" pitchFamily="2" charset="2"/>
              <a:buNone/>
              <a:defRPr sz="2400" b="0" kern="1200">
                <a:solidFill>
                  <a:schemeClr val="tx2">
                    <a:alpha val="70000"/>
                  </a:schemeClr>
                </a:solidFill>
                <a:latin typeface="+mn-lt"/>
                <a:ea typeface="+mn-ea"/>
                <a:cs typeface="+mn-cs"/>
              </a:defRPr>
            </a:lvl1pPr>
            <a:lvl2pPr marL="457200" indent="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None/>
              <a:defRPr sz="2000" b="1" kern="1200">
                <a:solidFill>
                  <a:schemeClr val="tx2">
                    <a:alpha val="70000"/>
                  </a:schemeClr>
                </a:solidFill>
                <a:latin typeface="+mn-lt"/>
                <a:ea typeface="+mn-ea"/>
                <a:cs typeface="+mn-cs"/>
              </a:defRPr>
            </a:lvl2pPr>
            <a:lvl3pPr marL="914400" indent="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None/>
              <a:defRPr sz="1800" b="1" kern="1200">
                <a:solidFill>
                  <a:schemeClr val="tx2">
                    <a:alpha val="70000"/>
                  </a:schemeClr>
                </a:solidFill>
                <a:latin typeface="+mn-lt"/>
                <a:ea typeface="+mn-ea"/>
                <a:cs typeface="+mn-cs"/>
              </a:defRPr>
            </a:lvl3pPr>
            <a:lvl4pPr marL="1371600" indent="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None/>
              <a:defRPr sz="1600" b="1" kern="1200">
                <a:solidFill>
                  <a:schemeClr val="tx2">
                    <a:alpha val="70000"/>
                  </a:schemeClr>
                </a:solidFill>
                <a:latin typeface="+mn-lt"/>
                <a:ea typeface="+mn-ea"/>
                <a:cs typeface="+mn-cs"/>
              </a:defRPr>
            </a:lvl4pPr>
            <a:lvl5pPr marL="1828800" indent="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None/>
              <a:defRPr sz="1600" b="1" kern="1200">
                <a:solidFill>
                  <a:schemeClr val="tx2">
                    <a:alpha val="70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sz="1800" b="1" dirty="0">
                <a:latin typeface="+mj-lt"/>
              </a:rPr>
              <a:t>Gynecologists can perform: </a:t>
            </a:r>
          </a:p>
          <a:p>
            <a:pPr marL="628650" lvl="1" indent="-171450">
              <a:buClr>
                <a:schemeClr val="accent3">
                  <a:lumMod val="60000"/>
                  <a:lumOff val="40000"/>
                </a:schemeClr>
              </a:buClr>
              <a:buFont typeface="Arial" panose="020B0604020202020204" pitchFamily="34" charset="0"/>
              <a:buChar char="•"/>
            </a:pPr>
            <a:r>
              <a:rPr lang="en-US" sz="1400" dirty="0">
                <a:latin typeface="+mj-lt"/>
              </a:rPr>
              <a:t>Part of their skillset (like an IUD placement)</a:t>
            </a:r>
          </a:p>
          <a:p>
            <a:pPr marL="628650" lvl="1" indent="-171450">
              <a:buClr>
                <a:schemeClr val="accent3">
                  <a:lumMod val="60000"/>
                  <a:lumOff val="40000"/>
                </a:schemeClr>
              </a:buClr>
              <a:buFont typeface="Arial" panose="020B0604020202020204" pitchFamily="34" charset="0"/>
              <a:buChar char="•"/>
            </a:pPr>
            <a:r>
              <a:rPr lang="en-US" sz="1400" dirty="0">
                <a:latin typeface="+mj-lt"/>
              </a:rPr>
              <a:t>Can teach the procedure in residency</a:t>
            </a:r>
          </a:p>
          <a:p>
            <a:pPr marL="628650" lvl="1" indent="-171450">
              <a:buClr>
                <a:schemeClr val="accent3">
                  <a:lumMod val="60000"/>
                  <a:lumOff val="40000"/>
                </a:schemeClr>
              </a:buClr>
              <a:buFont typeface="Arial" panose="020B0604020202020204" pitchFamily="34" charset="0"/>
              <a:buChar char="•"/>
            </a:pPr>
            <a:endParaRPr lang="en-US" sz="900" dirty="0">
              <a:latin typeface="+mj-lt"/>
            </a:endParaRPr>
          </a:p>
          <a:p>
            <a:pPr>
              <a:buClr>
                <a:srgbClr val="201449">
                  <a:lumMod val="10000"/>
                  <a:lumOff val="90000"/>
                </a:srgbClr>
              </a:buClr>
              <a:defRPr/>
            </a:pPr>
            <a:r>
              <a:rPr lang="en-US" sz="1800" b="1" dirty="0">
                <a:solidFill>
                  <a:srgbClr val="201449">
                    <a:alpha val="70000"/>
                  </a:srgbClr>
                </a:solidFill>
                <a:latin typeface="+mj-lt"/>
              </a:rPr>
              <a:t>Can easily incorporate into office logistics:</a:t>
            </a:r>
          </a:p>
          <a:p>
            <a:pPr marL="628650" lvl="1" indent="-171450">
              <a:buClr>
                <a:schemeClr val="accent3">
                  <a:lumMod val="60000"/>
                  <a:lumOff val="40000"/>
                </a:schemeClr>
              </a:buClr>
              <a:buFont typeface="Arial" panose="020B0604020202020204" pitchFamily="34" charset="0"/>
              <a:buChar char="•"/>
            </a:pPr>
            <a:r>
              <a:rPr lang="en-US" sz="1400" dirty="0">
                <a:latin typeface="+mj-lt"/>
              </a:rPr>
              <a:t>No anesthesia</a:t>
            </a:r>
          </a:p>
          <a:p>
            <a:pPr marL="628650" lvl="1" indent="-171450">
              <a:buClr>
                <a:schemeClr val="accent3">
                  <a:lumMod val="60000"/>
                  <a:lumOff val="40000"/>
                </a:schemeClr>
              </a:buClr>
              <a:buFont typeface="Arial" panose="020B0604020202020204" pitchFamily="34" charset="0"/>
              <a:buChar char="•"/>
            </a:pPr>
            <a:r>
              <a:rPr lang="en-US" sz="1400" dirty="0">
                <a:latin typeface="+mj-lt"/>
              </a:rPr>
              <a:t>No special equipment</a:t>
            </a:r>
          </a:p>
          <a:p>
            <a:pPr marL="628650" lvl="1" indent="-171450">
              <a:buClr>
                <a:schemeClr val="accent3">
                  <a:lumMod val="60000"/>
                  <a:lumOff val="40000"/>
                </a:schemeClr>
              </a:buClr>
              <a:buFont typeface="Arial" panose="020B0604020202020204" pitchFamily="34" charset="0"/>
              <a:buChar char="•"/>
            </a:pPr>
            <a:r>
              <a:rPr lang="en-US" sz="1400" dirty="0">
                <a:latin typeface="+mj-lt"/>
              </a:rPr>
              <a:t>Few minutes to perform</a:t>
            </a:r>
          </a:p>
          <a:p>
            <a:endParaRPr lang="en-US" sz="1400" b="1" dirty="0">
              <a:latin typeface="+mj-lt"/>
            </a:endParaRPr>
          </a:p>
          <a:p>
            <a:endParaRPr lang="en-US" sz="1400" b="1" dirty="0">
              <a:latin typeface="+mj-lt"/>
            </a:endParaRPr>
          </a:p>
        </p:txBody>
      </p:sp>
      <p:sp>
        <p:nvSpPr>
          <p:cNvPr id="8" name="Slide Number Placeholder 10">
            <a:extLst>
              <a:ext uri="{FF2B5EF4-FFF2-40B4-BE49-F238E27FC236}">
                <a16:creationId xmlns:a16="http://schemas.microsoft.com/office/drawing/2014/main" id="{92BAD4CD-D98B-27CC-EF27-3A707A988B3D}"/>
              </a:ext>
            </a:extLst>
          </p:cNvPr>
          <p:cNvSpPr>
            <a:spLocks noGrp="1"/>
          </p:cNvSpPr>
          <p:nvPr>
            <p:ph type="sldNum" sz="quarter" idx="12"/>
          </p:nvPr>
        </p:nvSpPr>
        <p:spPr>
          <a:xfrm>
            <a:off x="9025038" y="6429375"/>
            <a:ext cx="2743200" cy="365125"/>
          </a:xfrm>
        </p:spPr>
        <p:txBody>
          <a:bodyPr/>
          <a:lstStyle/>
          <a:p>
            <a:fld id="{A4478E0B-7401-2D44-B6B4-9519A67BAE3C}" type="slidenum">
              <a:rPr lang="en-US" smtClean="0"/>
              <a:t>31</a:t>
            </a:fld>
            <a:endParaRPr lang="en-US" dirty="0"/>
          </a:p>
        </p:txBody>
      </p:sp>
    </p:spTree>
    <p:extLst>
      <p:ext uri="{BB962C8B-B14F-4D97-AF65-F5344CB8AC3E}">
        <p14:creationId xmlns:p14="http://schemas.microsoft.com/office/powerpoint/2010/main" val="31628582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518F4-D13C-40F3-9843-13BBC3B8BDCF}"/>
              </a:ext>
            </a:extLst>
          </p:cNvPr>
          <p:cNvSpPr>
            <a:spLocks noGrp="1"/>
          </p:cNvSpPr>
          <p:nvPr>
            <p:ph type="title"/>
          </p:nvPr>
        </p:nvSpPr>
        <p:spPr>
          <a:xfrm>
            <a:off x="838200" y="681037"/>
            <a:ext cx="10515600" cy="1325563"/>
          </a:xfrm>
        </p:spPr>
        <p:txBody>
          <a:bodyPr>
            <a:normAutofit fontScale="90000"/>
          </a:bodyPr>
          <a:lstStyle/>
          <a:p>
            <a:r>
              <a:rPr lang="en-US" dirty="0"/>
              <a:t>FemBloc would make Permanent Contraception Much More Accessible</a:t>
            </a:r>
          </a:p>
        </p:txBody>
      </p:sp>
      <p:sp>
        <p:nvSpPr>
          <p:cNvPr id="4" name="Content Placeholder 3">
            <a:extLst>
              <a:ext uri="{FF2B5EF4-FFF2-40B4-BE49-F238E27FC236}">
                <a16:creationId xmlns:a16="http://schemas.microsoft.com/office/drawing/2014/main" id="{FABA94CC-2803-437F-B79F-A5067E28041B}"/>
              </a:ext>
            </a:extLst>
          </p:cNvPr>
          <p:cNvSpPr>
            <a:spLocks noGrp="1"/>
          </p:cNvSpPr>
          <p:nvPr>
            <p:ph sz="half" idx="2"/>
          </p:nvPr>
        </p:nvSpPr>
        <p:spPr>
          <a:xfrm>
            <a:off x="785573" y="2903321"/>
            <a:ext cx="10060125" cy="3175773"/>
          </a:xfrm>
          <a:noFill/>
        </p:spPr>
        <p:txBody>
          <a:bodyPr>
            <a:normAutofit/>
          </a:bodyPr>
          <a:lstStyle/>
          <a:p>
            <a:pPr>
              <a:spcBef>
                <a:spcPts val="2400"/>
              </a:spcBef>
            </a:pPr>
            <a:r>
              <a:rPr lang="en-US" sz="1900" dirty="0">
                <a:latin typeface="+mj-lt"/>
              </a:rPr>
              <a:t>Non-surgical will allow the demand to be met versus the cost and accessibility of surgical</a:t>
            </a:r>
          </a:p>
          <a:p>
            <a:pPr>
              <a:spcBef>
                <a:spcPts val="2400"/>
              </a:spcBef>
            </a:pPr>
            <a:r>
              <a:rPr lang="en-US" sz="1900" dirty="0">
                <a:latin typeface="+mj-lt"/>
              </a:rPr>
              <a:t>Global impact (Affordable Care Act, etc.) </a:t>
            </a:r>
          </a:p>
          <a:p>
            <a:pPr>
              <a:spcBef>
                <a:spcPts val="2400"/>
              </a:spcBef>
            </a:pPr>
            <a:r>
              <a:rPr lang="en-US" sz="1900" dirty="0">
                <a:latin typeface="+mj-lt"/>
              </a:rPr>
              <a:t>Historical reimbursement level expected providing incentive for in-office  </a:t>
            </a:r>
          </a:p>
          <a:p>
            <a:pPr>
              <a:spcBef>
                <a:spcPts val="2400"/>
              </a:spcBef>
            </a:pPr>
            <a:r>
              <a:rPr lang="en-US" sz="1900" dirty="0">
                <a:latin typeface="+mj-lt"/>
              </a:rPr>
              <a:t>Avoidance of the hospital and related bureaucracy</a:t>
            </a:r>
            <a:endParaRPr lang="en-US" dirty="0"/>
          </a:p>
        </p:txBody>
      </p:sp>
      <p:sp>
        <p:nvSpPr>
          <p:cNvPr id="10" name="Slide Number Placeholder 10">
            <a:extLst>
              <a:ext uri="{FF2B5EF4-FFF2-40B4-BE49-F238E27FC236}">
                <a16:creationId xmlns:a16="http://schemas.microsoft.com/office/drawing/2014/main" id="{6A91DD67-494B-7F14-7171-5AFCE8A016D8}"/>
              </a:ext>
            </a:extLst>
          </p:cNvPr>
          <p:cNvSpPr>
            <a:spLocks noGrp="1"/>
          </p:cNvSpPr>
          <p:nvPr>
            <p:ph type="sldNum" sz="quarter" idx="12"/>
          </p:nvPr>
        </p:nvSpPr>
        <p:spPr>
          <a:xfrm>
            <a:off x="9025038" y="6429375"/>
            <a:ext cx="2743200" cy="365125"/>
          </a:xfrm>
        </p:spPr>
        <p:txBody>
          <a:bodyPr/>
          <a:lstStyle/>
          <a:p>
            <a:fld id="{A4478E0B-7401-2D44-B6B4-9519A67BAE3C}" type="slidenum">
              <a:rPr lang="en-US" smtClean="0"/>
              <a:t>32</a:t>
            </a:fld>
            <a:endParaRPr lang="en-US" dirty="0"/>
          </a:p>
        </p:txBody>
      </p:sp>
    </p:spTree>
    <p:extLst>
      <p:ext uri="{BB962C8B-B14F-4D97-AF65-F5344CB8AC3E}">
        <p14:creationId xmlns:p14="http://schemas.microsoft.com/office/powerpoint/2010/main" val="18442165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D16929A-19DA-82C8-97B8-4E913936FEAA}"/>
              </a:ext>
            </a:extLst>
          </p:cNvPr>
          <p:cNvSpPr txBox="1"/>
          <p:nvPr/>
        </p:nvSpPr>
        <p:spPr>
          <a:xfrm>
            <a:off x="1236371" y="5836801"/>
            <a:ext cx="3389815" cy="461665"/>
          </a:xfrm>
          <a:prstGeom prst="rect">
            <a:avLst/>
          </a:prstGeom>
          <a:noFill/>
        </p:spPr>
        <p:txBody>
          <a:bodyPr wrap="square" rtlCol="0">
            <a:spAutoFit/>
          </a:bodyPr>
          <a:lstStyle/>
          <a:p>
            <a:r>
              <a:rPr lang="en-US" sz="1200" dirty="0">
                <a:latin typeface="+mj-lt"/>
              </a:rPr>
              <a:t>Source:  </a:t>
            </a:r>
            <a:r>
              <a:rPr lang="en-US" sz="1200" dirty="0">
                <a:latin typeface="+mj-lt"/>
                <a:hlinkClick r:id="rId2"/>
              </a:rPr>
              <a:t>https://www.femasys.com</a:t>
            </a:r>
            <a:endParaRPr lang="en-US" sz="1200" dirty="0">
              <a:latin typeface="+mj-lt"/>
            </a:endParaRPr>
          </a:p>
          <a:p>
            <a:endParaRPr lang="en-US" sz="1200" dirty="0">
              <a:latin typeface="+mj-lt"/>
            </a:endParaRPr>
          </a:p>
        </p:txBody>
      </p:sp>
      <p:sp>
        <p:nvSpPr>
          <p:cNvPr id="10" name="Slide Number Placeholder 10">
            <a:extLst>
              <a:ext uri="{FF2B5EF4-FFF2-40B4-BE49-F238E27FC236}">
                <a16:creationId xmlns:a16="http://schemas.microsoft.com/office/drawing/2014/main" id="{A04504D8-D171-3796-4CDF-E28541D0AFC6}"/>
              </a:ext>
            </a:extLst>
          </p:cNvPr>
          <p:cNvSpPr>
            <a:spLocks noGrp="1"/>
          </p:cNvSpPr>
          <p:nvPr>
            <p:ph type="sldNum" sz="quarter" idx="12"/>
          </p:nvPr>
        </p:nvSpPr>
        <p:spPr>
          <a:xfrm>
            <a:off x="9025038" y="6429375"/>
            <a:ext cx="2743200" cy="365125"/>
          </a:xfrm>
        </p:spPr>
        <p:txBody>
          <a:bodyPr/>
          <a:lstStyle/>
          <a:p>
            <a:fld id="{A4478E0B-7401-2D44-B6B4-9519A67BAE3C}" type="slidenum">
              <a:rPr lang="en-US" smtClean="0"/>
              <a:t>33</a:t>
            </a:fld>
            <a:endParaRPr lang="en-US" dirty="0"/>
          </a:p>
        </p:txBody>
      </p:sp>
      <p:sp>
        <p:nvSpPr>
          <p:cNvPr id="12" name="Title 11">
            <a:extLst>
              <a:ext uri="{FF2B5EF4-FFF2-40B4-BE49-F238E27FC236}">
                <a16:creationId xmlns:a16="http://schemas.microsoft.com/office/drawing/2014/main" id="{C34114D8-CFA6-1408-3562-79C2965C6AA7}"/>
              </a:ext>
            </a:extLst>
          </p:cNvPr>
          <p:cNvSpPr>
            <a:spLocks noGrp="1"/>
          </p:cNvSpPr>
          <p:nvPr>
            <p:ph type="title"/>
          </p:nvPr>
        </p:nvSpPr>
        <p:spPr/>
        <p:txBody>
          <a:bodyPr>
            <a:normAutofit/>
          </a:bodyPr>
          <a:lstStyle/>
          <a:p>
            <a:r>
              <a:rPr lang="en-US" dirty="0" err="1"/>
              <a:t>FemBloc</a:t>
            </a:r>
            <a:r>
              <a:rPr lang="en-US" dirty="0"/>
              <a:t>:  Clear Office Logistics</a:t>
            </a:r>
          </a:p>
        </p:txBody>
      </p:sp>
      <p:pic>
        <p:nvPicPr>
          <p:cNvPr id="13" name="Picture 12" descr="Graphical user interface, application&#10;&#10;Description automatically generated">
            <a:extLst>
              <a:ext uri="{FF2B5EF4-FFF2-40B4-BE49-F238E27FC236}">
                <a16:creationId xmlns:a16="http://schemas.microsoft.com/office/drawing/2014/main" id="{26EB19AC-EF87-028E-6BC7-B8240633FCDD}"/>
              </a:ext>
            </a:extLst>
          </p:cNvPr>
          <p:cNvPicPr>
            <a:picLocks noChangeAspect="1"/>
          </p:cNvPicPr>
          <p:nvPr/>
        </p:nvPicPr>
        <p:blipFill rotWithShape="1">
          <a:blip r:embed="rId3"/>
          <a:srcRect l="21155" t="28944" r="3419" b="13533"/>
          <a:stretch/>
        </p:blipFill>
        <p:spPr bwMode="auto">
          <a:xfrm>
            <a:off x="1821597" y="2006600"/>
            <a:ext cx="7929509" cy="389974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225585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518F4-D13C-40F3-9843-13BBC3B8BDCF}"/>
              </a:ext>
            </a:extLst>
          </p:cNvPr>
          <p:cNvSpPr>
            <a:spLocks noGrp="1"/>
          </p:cNvSpPr>
          <p:nvPr>
            <p:ph type="title"/>
          </p:nvPr>
        </p:nvSpPr>
        <p:spPr>
          <a:xfrm>
            <a:off x="838199" y="681037"/>
            <a:ext cx="10691191" cy="1325563"/>
          </a:xfrm>
        </p:spPr>
        <p:txBody>
          <a:bodyPr>
            <a:normAutofit fontScale="90000"/>
          </a:bodyPr>
          <a:lstStyle/>
          <a:p>
            <a:r>
              <a:rPr lang="en-US" dirty="0"/>
              <a:t>Femasys’ Role in a Post-</a:t>
            </a:r>
            <a:r>
              <a:rPr lang="en-US" i="1" dirty="0"/>
              <a:t>Roe v. Wade </a:t>
            </a:r>
            <a:r>
              <a:rPr lang="en-US" dirty="0"/>
              <a:t>World</a:t>
            </a:r>
          </a:p>
        </p:txBody>
      </p:sp>
      <p:sp>
        <p:nvSpPr>
          <p:cNvPr id="3" name="Text Placeholder 2">
            <a:extLst>
              <a:ext uri="{FF2B5EF4-FFF2-40B4-BE49-F238E27FC236}">
                <a16:creationId xmlns:a16="http://schemas.microsoft.com/office/drawing/2014/main" id="{FE33E194-371F-4D5A-8C83-2CCE5A3D6C25}"/>
              </a:ext>
            </a:extLst>
          </p:cNvPr>
          <p:cNvSpPr>
            <a:spLocks noGrp="1"/>
          </p:cNvSpPr>
          <p:nvPr>
            <p:ph type="body" idx="1"/>
          </p:nvPr>
        </p:nvSpPr>
        <p:spPr>
          <a:xfrm>
            <a:off x="839787" y="2011680"/>
            <a:ext cx="8291056" cy="530352"/>
          </a:xfrm>
        </p:spPr>
        <p:txBody>
          <a:bodyPr anchor="t" anchorCtr="0">
            <a:normAutofit/>
          </a:bodyPr>
          <a:lstStyle/>
          <a:p>
            <a:r>
              <a:rPr lang="en-US" i="1" dirty="0">
                <a:latin typeface="+mj-lt"/>
              </a:rPr>
              <a:t>Providing potential options for women in areas with limited choices </a:t>
            </a:r>
          </a:p>
        </p:txBody>
      </p:sp>
      <p:sp>
        <p:nvSpPr>
          <p:cNvPr id="4" name="Content Placeholder 3">
            <a:extLst>
              <a:ext uri="{FF2B5EF4-FFF2-40B4-BE49-F238E27FC236}">
                <a16:creationId xmlns:a16="http://schemas.microsoft.com/office/drawing/2014/main" id="{FABA94CC-2803-437F-B79F-A5067E28041B}"/>
              </a:ext>
            </a:extLst>
          </p:cNvPr>
          <p:cNvSpPr>
            <a:spLocks noGrp="1"/>
          </p:cNvSpPr>
          <p:nvPr>
            <p:ph sz="half" idx="2"/>
          </p:nvPr>
        </p:nvSpPr>
        <p:spPr>
          <a:xfrm>
            <a:off x="838199" y="2803431"/>
            <a:ext cx="9029427" cy="2528424"/>
          </a:xfrm>
        </p:spPr>
        <p:txBody>
          <a:bodyPr>
            <a:normAutofit fontScale="92500" lnSpcReduction="10000"/>
          </a:bodyPr>
          <a:lstStyle/>
          <a:p>
            <a:r>
              <a:rPr lang="en-US" sz="2400" dirty="0">
                <a:latin typeface="+mj-lt"/>
              </a:rPr>
              <a:t>Demand for permanent birth control option will likely continue to increase  </a:t>
            </a:r>
          </a:p>
          <a:p>
            <a:pPr lvl="1"/>
            <a:r>
              <a:rPr lang="en-US" dirty="0">
                <a:latin typeface="+mj-lt"/>
              </a:rPr>
              <a:t>Femasys’ FemBloc could provide women with an ideal choice; I am not aware of anyone else working in this area </a:t>
            </a:r>
          </a:p>
          <a:p>
            <a:pPr lvl="1"/>
            <a:endParaRPr lang="en-US" sz="500" dirty="0">
              <a:latin typeface="+mj-lt"/>
            </a:endParaRPr>
          </a:p>
          <a:p>
            <a:r>
              <a:rPr lang="en-US" sz="2400" dirty="0">
                <a:latin typeface="+mj-lt"/>
              </a:rPr>
              <a:t>Debate over when conception occurs/IVF restrictions</a:t>
            </a:r>
            <a:r>
              <a:rPr lang="en-US" sz="2400" baseline="30000" dirty="0">
                <a:latin typeface="+mj-lt"/>
              </a:rPr>
              <a:t>1</a:t>
            </a:r>
          </a:p>
          <a:p>
            <a:pPr lvl="1"/>
            <a:r>
              <a:rPr lang="en-US" dirty="0">
                <a:latin typeface="+mj-lt"/>
              </a:rPr>
              <a:t>Femasys’ FemaSeed (selective artificial insemination) could serve an important role for providing a fertility option </a:t>
            </a:r>
            <a:endParaRPr lang="en-US" sz="1800" dirty="0">
              <a:latin typeface="+mj-lt"/>
            </a:endParaRPr>
          </a:p>
          <a:p>
            <a:endParaRPr lang="en-US" sz="1300" dirty="0"/>
          </a:p>
          <a:p>
            <a:endParaRPr lang="en-US" dirty="0"/>
          </a:p>
        </p:txBody>
      </p:sp>
      <p:sp>
        <p:nvSpPr>
          <p:cNvPr id="5" name="TextBox 4">
            <a:extLst>
              <a:ext uri="{FF2B5EF4-FFF2-40B4-BE49-F238E27FC236}">
                <a16:creationId xmlns:a16="http://schemas.microsoft.com/office/drawing/2014/main" id="{CD16929A-19DA-82C8-97B8-4E913936FEAA}"/>
              </a:ext>
            </a:extLst>
          </p:cNvPr>
          <p:cNvSpPr txBox="1"/>
          <p:nvPr/>
        </p:nvSpPr>
        <p:spPr>
          <a:xfrm>
            <a:off x="1236372" y="5782614"/>
            <a:ext cx="5588581" cy="553998"/>
          </a:xfrm>
          <a:prstGeom prst="rect">
            <a:avLst/>
          </a:prstGeom>
          <a:noFill/>
        </p:spPr>
        <p:txBody>
          <a:bodyPr wrap="none" rtlCol="0">
            <a:spAutoFit/>
          </a:bodyPr>
          <a:lstStyle/>
          <a:p>
            <a:r>
              <a:rPr lang="en-US" sz="1200" baseline="30000" dirty="0"/>
              <a:t>1</a:t>
            </a:r>
            <a:r>
              <a:rPr lang="en-US" sz="1200" dirty="0"/>
              <a:t> </a:t>
            </a:r>
            <a:r>
              <a:rPr lang="en-US" sz="1200" dirty="0">
                <a:latin typeface="+mj-lt"/>
              </a:rPr>
              <a:t>Source:   </a:t>
            </a:r>
            <a:r>
              <a:rPr lang="en-US" sz="1200" b="0" i="0" dirty="0">
                <a:effectLst/>
                <a:latin typeface="+mj-lt"/>
                <a:hlinkClick r:id="rId2"/>
              </a:rPr>
              <a:t>https://www.nytimes.com/2022/07/05/health/ivf-embryos-roe-dobbs.html</a:t>
            </a:r>
            <a:endParaRPr lang="en-US" sz="1200" dirty="0">
              <a:latin typeface="+mj-lt"/>
            </a:endParaRPr>
          </a:p>
          <a:p>
            <a:endParaRPr lang="en-US" dirty="0"/>
          </a:p>
        </p:txBody>
      </p:sp>
      <p:sp>
        <p:nvSpPr>
          <p:cNvPr id="10" name="Slide Number Placeholder 10">
            <a:extLst>
              <a:ext uri="{FF2B5EF4-FFF2-40B4-BE49-F238E27FC236}">
                <a16:creationId xmlns:a16="http://schemas.microsoft.com/office/drawing/2014/main" id="{A04504D8-D171-3796-4CDF-E28541D0AFC6}"/>
              </a:ext>
            </a:extLst>
          </p:cNvPr>
          <p:cNvSpPr>
            <a:spLocks noGrp="1"/>
          </p:cNvSpPr>
          <p:nvPr>
            <p:ph type="sldNum" sz="quarter" idx="12"/>
          </p:nvPr>
        </p:nvSpPr>
        <p:spPr>
          <a:xfrm>
            <a:off x="9025038" y="6429375"/>
            <a:ext cx="2743200" cy="365125"/>
          </a:xfrm>
        </p:spPr>
        <p:txBody>
          <a:bodyPr/>
          <a:lstStyle/>
          <a:p>
            <a:fld id="{A4478E0B-7401-2D44-B6B4-9519A67BAE3C}" type="slidenum">
              <a:rPr lang="en-US" smtClean="0"/>
              <a:t>34</a:t>
            </a:fld>
            <a:endParaRPr lang="en-US" dirty="0"/>
          </a:p>
        </p:txBody>
      </p:sp>
    </p:spTree>
    <p:extLst>
      <p:ext uri="{BB962C8B-B14F-4D97-AF65-F5344CB8AC3E}">
        <p14:creationId xmlns:p14="http://schemas.microsoft.com/office/powerpoint/2010/main" val="35545243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3DBD4-E398-4AA3-AEC1-4BF03FC59886}"/>
              </a:ext>
            </a:extLst>
          </p:cNvPr>
          <p:cNvSpPr>
            <a:spLocks noGrp="1"/>
          </p:cNvSpPr>
          <p:nvPr>
            <p:ph type="title"/>
          </p:nvPr>
        </p:nvSpPr>
        <p:spPr>
          <a:xfrm>
            <a:off x="841248" y="1978472"/>
            <a:ext cx="5992550" cy="2319306"/>
          </a:xfrm>
        </p:spPr>
        <p:txBody>
          <a:bodyPr/>
          <a:lstStyle/>
          <a:p>
            <a:r>
              <a:rPr lang="en-US" dirty="0"/>
              <a:t>Thank you</a:t>
            </a:r>
          </a:p>
        </p:txBody>
      </p:sp>
      <p:sp>
        <p:nvSpPr>
          <p:cNvPr id="3" name="Content Placeholder 2">
            <a:extLst>
              <a:ext uri="{FF2B5EF4-FFF2-40B4-BE49-F238E27FC236}">
                <a16:creationId xmlns:a16="http://schemas.microsoft.com/office/drawing/2014/main" id="{02F80182-DF99-445E-8055-837D597C38A5}"/>
              </a:ext>
            </a:extLst>
          </p:cNvPr>
          <p:cNvSpPr>
            <a:spLocks noGrp="1"/>
          </p:cNvSpPr>
          <p:nvPr>
            <p:ph idx="1"/>
          </p:nvPr>
        </p:nvSpPr>
        <p:spPr>
          <a:xfrm>
            <a:off x="6979133" y="2063992"/>
            <a:ext cx="4377714" cy="2319306"/>
          </a:xfrm>
        </p:spPr>
        <p:txBody>
          <a:bodyPr>
            <a:normAutofit/>
          </a:bodyPr>
          <a:lstStyle/>
          <a:p>
            <a:r>
              <a:rPr lang="en-US" dirty="0">
                <a:latin typeface="+mj-lt"/>
              </a:rPr>
              <a:t>Dr. Paul Blumenthal</a:t>
            </a:r>
          </a:p>
          <a:p>
            <a:r>
              <a:rPr lang="en-US" dirty="0">
                <a:latin typeface="+mj-lt"/>
              </a:rPr>
              <a:t>Stanford University</a:t>
            </a:r>
          </a:p>
        </p:txBody>
      </p:sp>
      <p:sp>
        <p:nvSpPr>
          <p:cNvPr id="10" name="Slide Number Placeholder 10">
            <a:extLst>
              <a:ext uri="{FF2B5EF4-FFF2-40B4-BE49-F238E27FC236}">
                <a16:creationId xmlns:a16="http://schemas.microsoft.com/office/drawing/2014/main" id="{52CC6E97-CDE9-E585-D4A6-0E28694B1FB6}"/>
              </a:ext>
            </a:extLst>
          </p:cNvPr>
          <p:cNvSpPr>
            <a:spLocks noGrp="1"/>
          </p:cNvSpPr>
          <p:nvPr>
            <p:ph type="sldNum" sz="quarter" idx="12"/>
          </p:nvPr>
        </p:nvSpPr>
        <p:spPr>
          <a:xfrm>
            <a:off x="9025038" y="6429375"/>
            <a:ext cx="2743200" cy="365125"/>
          </a:xfrm>
        </p:spPr>
        <p:txBody>
          <a:bodyPr/>
          <a:lstStyle/>
          <a:p>
            <a:fld id="{A4478E0B-7401-2D44-B6B4-9519A67BAE3C}" type="slidenum">
              <a:rPr lang="en-US" smtClean="0"/>
              <a:t>35</a:t>
            </a:fld>
            <a:endParaRPr lang="en-US" dirty="0"/>
          </a:p>
        </p:txBody>
      </p:sp>
    </p:spTree>
    <p:extLst>
      <p:ext uri="{BB962C8B-B14F-4D97-AF65-F5344CB8AC3E}">
        <p14:creationId xmlns:p14="http://schemas.microsoft.com/office/powerpoint/2010/main" val="15101439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166759-0DBF-DE79-AC6D-2AA44BF463DC}"/>
              </a:ext>
            </a:extLst>
          </p:cNvPr>
          <p:cNvSpPr>
            <a:spLocks noGrp="1"/>
          </p:cNvSpPr>
          <p:nvPr>
            <p:ph type="title"/>
          </p:nvPr>
        </p:nvSpPr>
        <p:spPr>
          <a:xfrm>
            <a:off x="2988995" y="3181380"/>
            <a:ext cx="6298096" cy="688423"/>
          </a:xfrm>
        </p:spPr>
        <p:txBody>
          <a:bodyPr/>
          <a:lstStyle/>
          <a:p>
            <a:pPr algn="ctr"/>
            <a:r>
              <a:rPr lang="en-US" sz="6600" dirty="0"/>
              <a:t>Closing Remarks</a:t>
            </a:r>
          </a:p>
        </p:txBody>
      </p:sp>
      <p:sp>
        <p:nvSpPr>
          <p:cNvPr id="3" name="Slide Number Placeholder 2">
            <a:extLst>
              <a:ext uri="{FF2B5EF4-FFF2-40B4-BE49-F238E27FC236}">
                <a16:creationId xmlns:a16="http://schemas.microsoft.com/office/drawing/2014/main" id="{8263FD5D-6F80-B8AF-91E5-D9377896E142}"/>
              </a:ext>
            </a:extLst>
          </p:cNvPr>
          <p:cNvSpPr>
            <a:spLocks noGrp="1"/>
          </p:cNvSpPr>
          <p:nvPr>
            <p:ph type="sldNum" sz="quarter" idx="12"/>
          </p:nvPr>
        </p:nvSpPr>
        <p:spPr/>
        <p:txBody>
          <a:bodyPr/>
          <a:lstStyle/>
          <a:p>
            <a:fld id="{A4478E0B-7401-2D44-B6B4-9519A67BAE3C}" type="slidenum">
              <a:rPr lang="en-US" smtClean="0"/>
              <a:t>36</a:t>
            </a:fld>
            <a:endParaRPr lang="en-US"/>
          </a:p>
        </p:txBody>
      </p:sp>
    </p:spTree>
    <p:extLst>
      <p:ext uri="{BB962C8B-B14F-4D97-AF65-F5344CB8AC3E}">
        <p14:creationId xmlns:p14="http://schemas.microsoft.com/office/powerpoint/2010/main" val="13914838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E36FD3AD-CFC6-F74A-B106-331A66CDBCE7}"/>
              </a:ext>
            </a:extLst>
          </p:cNvPr>
          <p:cNvSpPr>
            <a:spLocks noGrp="1"/>
          </p:cNvSpPr>
          <p:nvPr>
            <p:ph type="title"/>
          </p:nvPr>
        </p:nvSpPr>
        <p:spPr>
          <a:xfrm>
            <a:off x="212035" y="258780"/>
            <a:ext cx="10872598" cy="688423"/>
          </a:xfrm>
        </p:spPr>
        <p:txBody>
          <a:bodyPr/>
          <a:lstStyle/>
          <a:p>
            <a:pPr lvl="0"/>
            <a:r>
              <a:rPr lang="en-US" dirty="0"/>
              <a:t>Femasys FemBloc Has Potential to be a Game-Changer for Women</a:t>
            </a:r>
          </a:p>
        </p:txBody>
      </p:sp>
      <p:sp>
        <p:nvSpPr>
          <p:cNvPr id="4" name="Slide Number Placeholder 3">
            <a:extLst>
              <a:ext uri="{FF2B5EF4-FFF2-40B4-BE49-F238E27FC236}">
                <a16:creationId xmlns:a16="http://schemas.microsoft.com/office/drawing/2014/main" id="{2EB5871F-5CC3-4D63-AA61-80343410C80A}"/>
              </a:ext>
            </a:extLst>
          </p:cNvPr>
          <p:cNvSpPr>
            <a:spLocks noGrp="1"/>
          </p:cNvSpPr>
          <p:nvPr>
            <p:ph type="sldNum" sz="quarter" idx="12"/>
          </p:nvPr>
        </p:nvSpPr>
        <p:spPr/>
        <p:txBody>
          <a:bodyPr/>
          <a:lstStyle/>
          <a:p>
            <a:fld id="{A4478E0B-7401-2D44-B6B4-9519A67BAE3C}" type="slidenum">
              <a:rPr lang="en-US" smtClean="0"/>
              <a:t>37</a:t>
            </a:fld>
            <a:endParaRPr lang="en-US"/>
          </a:p>
        </p:txBody>
      </p:sp>
      <p:sp>
        <p:nvSpPr>
          <p:cNvPr id="74" name="TextBox 73">
            <a:extLst>
              <a:ext uri="{FF2B5EF4-FFF2-40B4-BE49-F238E27FC236}">
                <a16:creationId xmlns:a16="http://schemas.microsoft.com/office/drawing/2014/main" id="{A15133DB-A9D6-802E-81D8-DD01AAA21C95}"/>
              </a:ext>
            </a:extLst>
          </p:cNvPr>
          <p:cNvSpPr txBox="1"/>
          <p:nvPr/>
        </p:nvSpPr>
        <p:spPr>
          <a:xfrm>
            <a:off x="2006103" y="1519468"/>
            <a:ext cx="3347603" cy="584775"/>
          </a:xfrm>
          <a:prstGeom prst="rect">
            <a:avLst/>
          </a:prstGeom>
          <a:noFill/>
        </p:spPr>
        <p:txBody>
          <a:bodyPr wrap="square" rtlCol="0">
            <a:spAutoFit/>
          </a:bodyPr>
          <a:lstStyle/>
          <a:p>
            <a:pPr defTabSz="1219170"/>
            <a:r>
              <a:rPr lang="en-US" sz="3200" b="1" dirty="0">
                <a:solidFill>
                  <a:srgbClr val="F3669E"/>
                </a:solidFill>
                <a:latin typeface="Cambria" panose="02040503050406030204" pitchFamily="18" charset="0"/>
                <a:ea typeface="Cambria" panose="02040503050406030204" pitchFamily="18" charset="0"/>
              </a:rPr>
              <a:t>Large Market</a:t>
            </a:r>
          </a:p>
        </p:txBody>
      </p:sp>
      <p:sp>
        <p:nvSpPr>
          <p:cNvPr id="75" name="TextBox 74">
            <a:extLst>
              <a:ext uri="{FF2B5EF4-FFF2-40B4-BE49-F238E27FC236}">
                <a16:creationId xmlns:a16="http://schemas.microsoft.com/office/drawing/2014/main" id="{98C999CD-F37E-FD2C-4D56-BA730635BCDC}"/>
              </a:ext>
            </a:extLst>
          </p:cNvPr>
          <p:cNvSpPr txBox="1"/>
          <p:nvPr/>
        </p:nvSpPr>
        <p:spPr>
          <a:xfrm>
            <a:off x="2008331" y="2912397"/>
            <a:ext cx="2834160" cy="584775"/>
          </a:xfrm>
          <a:prstGeom prst="rect">
            <a:avLst/>
          </a:prstGeom>
          <a:noFill/>
        </p:spPr>
        <p:txBody>
          <a:bodyPr wrap="square" rtlCol="0">
            <a:spAutoFit/>
          </a:bodyPr>
          <a:lstStyle/>
          <a:p>
            <a:pPr defTabSz="1219170"/>
            <a:r>
              <a:rPr lang="en-US" sz="3200" b="1" dirty="0">
                <a:solidFill>
                  <a:srgbClr val="653BCB"/>
                </a:solidFill>
                <a:latin typeface="Cambria" panose="02040503050406030204" pitchFamily="18" charset="0"/>
                <a:ea typeface="Cambria" panose="02040503050406030204" pitchFamily="18" charset="0"/>
              </a:rPr>
              <a:t>Unmet Need</a:t>
            </a:r>
          </a:p>
        </p:txBody>
      </p:sp>
      <p:sp>
        <p:nvSpPr>
          <p:cNvPr id="78" name="TextBox 77">
            <a:extLst>
              <a:ext uri="{FF2B5EF4-FFF2-40B4-BE49-F238E27FC236}">
                <a16:creationId xmlns:a16="http://schemas.microsoft.com/office/drawing/2014/main" id="{4CCE5D92-A9A1-6727-A8EC-989B76D3A2F3}"/>
              </a:ext>
            </a:extLst>
          </p:cNvPr>
          <p:cNvSpPr txBox="1"/>
          <p:nvPr/>
        </p:nvSpPr>
        <p:spPr>
          <a:xfrm>
            <a:off x="1865913" y="4235809"/>
            <a:ext cx="8995989" cy="584775"/>
          </a:xfrm>
          <a:prstGeom prst="rect">
            <a:avLst/>
          </a:prstGeom>
          <a:noFill/>
        </p:spPr>
        <p:txBody>
          <a:bodyPr wrap="square" rtlCol="0">
            <a:spAutoFit/>
          </a:bodyPr>
          <a:lstStyle/>
          <a:p>
            <a:pPr defTabSz="1219170"/>
            <a:r>
              <a:rPr lang="en-US" sz="3200" b="1" dirty="0">
                <a:solidFill>
                  <a:srgbClr val="0599D4"/>
                </a:solidFill>
                <a:latin typeface="Cambria" panose="02040503050406030204" pitchFamily="18" charset="0"/>
                <a:ea typeface="Cambria" panose="02040503050406030204" pitchFamily="18" charset="0"/>
              </a:rPr>
              <a:t>Designed with Patient and Physician in Mind</a:t>
            </a:r>
          </a:p>
        </p:txBody>
      </p:sp>
      <p:sp>
        <p:nvSpPr>
          <p:cNvPr id="79" name="TextBox 78">
            <a:extLst>
              <a:ext uri="{FF2B5EF4-FFF2-40B4-BE49-F238E27FC236}">
                <a16:creationId xmlns:a16="http://schemas.microsoft.com/office/drawing/2014/main" id="{DD31D56F-329D-4AA7-A343-6D1E51DACCFB}"/>
              </a:ext>
            </a:extLst>
          </p:cNvPr>
          <p:cNvSpPr txBox="1"/>
          <p:nvPr/>
        </p:nvSpPr>
        <p:spPr>
          <a:xfrm>
            <a:off x="2006103" y="2179395"/>
            <a:ext cx="5624629" cy="384721"/>
          </a:xfrm>
          <a:prstGeom prst="rect">
            <a:avLst/>
          </a:prstGeom>
          <a:noFill/>
        </p:spPr>
        <p:txBody>
          <a:bodyPr wrap="square" rtlCol="0">
            <a:spAutoFit/>
          </a:bodyPr>
          <a:lstStyle/>
          <a:p>
            <a:pPr marL="380990" indent="-380990" defTabSz="1219170">
              <a:buFont typeface="Arial" panose="020B0604020202020204" pitchFamily="34" charset="0"/>
              <a:buChar char="•"/>
            </a:pPr>
            <a:r>
              <a:rPr lang="en-US" sz="1900" dirty="0">
                <a:latin typeface="Cambria" panose="02040503050406030204" pitchFamily="18" charset="0"/>
              </a:rPr>
              <a:t>Growing demand with overturn of </a:t>
            </a:r>
            <a:r>
              <a:rPr lang="en-US" sz="1900" i="1" dirty="0">
                <a:latin typeface="Cambria" panose="02040503050406030204" pitchFamily="18" charset="0"/>
              </a:rPr>
              <a:t>Roe v. Wade</a:t>
            </a:r>
          </a:p>
        </p:txBody>
      </p:sp>
      <p:sp>
        <p:nvSpPr>
          <p:cNvPr id="80" name="TextBox 79">
            <a:extLst>
              <a:ext uri="{FF2B5EF4-FFF2-40B4-BE49-F238E27FC236}">
                <a16:creationId xmlns:a16="http://schemas.microsoft.com/office/drawing/2014/main" id="{CE541DF2-EA51-44AA-4F78-86DD3AA26A0A}"/>
              </a:ext>
            </a:extLst>
          </p:cNvPr>
          <p:cNvSpPr txBox="1"/>
          <p:nvPr/>
        </p:nvSpPr>
        <p:spPr>
          <a:xfrm>
            <a:off x="2008330" y="3595141"/>
            <a:ext cx="9540940" cy="384721"/>
          </a:xfrm>
          <a:prstGeom prst="rect">
            <a:avLst/>
          </a:prstGeom>
          <a:noFill/>
        </p:spPr>
        <p:txBody>
          <a:bodyPr wrap="square" rtlCol="0">
            <a:spAutoFit/>
          </a:bodyPr>
          <a:lstStyle/>
          <a:p>
            <a:pPr marL="380990" indent="-380990" defTabSz="1219170">
              <a:buFont typeface="Arial" panose="020B0604020202020204" pitchFamily="34" charset="0"/>
              <a:buChar char="•"/>
            </a:pPr>
            <a:r>
              <a:rPr lang="en-US" sz="1900" dirty="0">
                <a:latin typeface="Cambria" panose="02040503050406030204" pitchFamily="18" charset="0"/>
              </a:rPr>
              <a:t>Only surgical tubal ligation available (costly, difficult to access, lower effectiveness rate)</a:t>
            </a:r>
          </a:p>
        </p:txBody>
      </p:sp>
      <p:sp>
        <p:nvSpPr>
          <p:cNvPr id="81" name="TextBox 80">
            <a:extLst>
              <a:ext uri="{FF2B5EF4-FFF2-40B4-BE49-F238E27FC236}">
                <a16:creationId xmlns:a16="http://schemas.microsoft.com/office/drawing/2014/main" id="{41372CF7-7329-2112-E4DA-FD51CF83C483}"/>
              </a:ext>
            </a:extLst>
          </p:cNvPr>
          <p:cNvSpPr txBox="1"/>
          <p:nvPr/>
        </p:nvSpPr>
        <p:spPr>
          <a:xfrm>
            <a:off x="1915952" y="5472931"/>
            <a:ext cx="3898992" cy="969496"/>
          </a:xfrm>
          <a:prstGeom prst="rect">
            <a:avLst/>
          </a:prstGeom>
          <a:noFill/>
        </p:spPr>
        <p:txBody>
          <a:bodyPr wrap="square" rtlCol="0">
            <a:spAutoFit/>
          </a:bodyPr>
          <a:lstStyle/>
          <a:p>
            <a:pPr marL="380990" indent="-380990" defTabSz="1219170">
              <a:buFont typeface="Arial" panose="020B0604020202020204" pitchFamily="34" charset="0"/>
              <a:buChar char="•"/>
            </a:pPr>
            <a:r>
              <a:rPr lang="en-US" sz="1900" dirty="0">
                <a:latin typeface="Cambria" panose="02040503050406030204" pitchFamily="18" charset="0"/>
              </a:rPr>
              <a:t>In-office, convenient and quick</a:t>
            </a:r>
          </a:p>
          <a:p>
            <a:pPr marL="380990" indent="-380990" defTabSz="1219170">
              <a:buFont typeface="Arial" panose="020B0604020202020204" pitchFamily="34" charset="0"/>
              <a:buChar char="•"/>
            </a:pPr>
            <a:r>
              <a:rPr lang="en-US" sz="1900" dirty="0">
                <a:latin typeface="Cambria" panose="02040503050406030204" pitchFamily="18" charset="0"/>
              </a:rPr>
              <a:t>Safe, non-implant approach </a:t>
            </a:r>
          </a:p>
          <a:p>
            <a:pPr marL="380990" indent="-380990" defTabSz="1219170">
              <a:buFont typeface="Arial" panose="020B0604020202020204" pitchFamily="34" charset="0"/>
              <a:buChar char="•"/>
            </a:pPr>
            <a:r>
              <a:rPr lang="en-US" sz="1900" dirty="0">
                <a:latin typeface="Cambria" panose="02040503050406030204" pitchFamily="18" charset="0"/>
              </a:rPr>
              <a:t>No cost through ACA</a:t>
            </a:r>
          </a:p>
        </p:txBody>
      </p:sp>
      <p:sp>
        <p:nvSpPr>
          <p:cNvPr id="82" name="TextBox 81">
            <a:extLst>
              <a:ext uri="{FF2B5EF4-FFF2-40B4-BE49-F238E27FC236}">
                <a16:creationId xmlns:a16="http://schemas.microsoft.com/office/drawing/2014/main" id="{091181E2-2EAE-5643-33C5-51C75573B676}"/>
              </a:ext>
            </a:extLst>
          </p:cNvPr>
          <p:cNvSpPr txBox="1"/>
          <p:nvPr/>
        </p:nvSpPr>
        <p:spPr>
          <a:xfrm>
            <a:off x="6140715" y="5472931"/>
            <a:ext cx="5547764" cy="969496"/>
          </a:xfrm>
          <a:prstGeom prst="rect">
            <a:avLst/>
          </a:prstGeom>
          <a:noFill/>
        </p:spPr>
        <p:txBody>
          <a:bodyPr wrap="square" rtlCol="0">
            <a:spAutoFit/>
          </a:bodyPr>
          <a:lstStyle/>
          <a:p>
            <a:pPr marL="380990" indent="-380990" defTabSz="1219170">
              <a:buFont typeface="Arial" panose="020B0604020202020204" pitchFamily="34" charset="0"/>
              <a:buChar char="•"/>
            </a:pPr>
            <a:r>
              <a:rPr lang="en-US" sz="1900" dirty="0">
                <a:latin typeface="Cambria" panose="02040503050406030204" pitchFamily="18" charset="0"/>
              </a:rPr>
              <a:t>In-office technique leverages existing skill set</a:t>
            </a:r>
          </a:p>
          <a:p>
            <a:pPr marL="380990" indent="-380990" defTabSz="1219170">
              <a:buFont typeface="Arial" panose="020B0604020202020204" pitchFamily="34" charset="0"/>
              <a:buChar char="•"/>
            </a:pPr>
            <a:r>
              <a:rPr lang="en-US" sz="1900" dirty="0">
                <a:latin typeface="Cambria" panose="02040503050406030204" pitchFamily="18" charset="0"/>
              </a:rPr>
              <a:t>Easy to incorporate in practice</a:t>
            </a:r>
          </a:p>
          <a:p>
            <a:pPr marL="380990" indent="-380990" defTabSz="1219170">
              <a:buFont typeface="Arial" panose="020B0604020202020204" pitchFamily="34" charset="0"/>
              <a:buChar char="•"/>
            </a:pPr>
            <a:r>
              <a:rPr lang="en-US" sz="1900" dirty="0">
                <a:latin typeface="Cambria" panose="02040503050406030204" pitchFamily="18" charset="0"/>
              </a:rPr>
              <a:t>Clear path to reimbursement </a:t>
            </a:r>
          </a:p>
        </p:txBody>
      </p:sp>
      <p:sp>
        <p:nvSpPr>
          <p:cNvPr id="86" name="TextBox 85">
            <a:extLst>
              <a:ext uri="{FF2B5EF4-FFF2-40B4-BE49-F238E27FC236}">
                <a16:creationId xmlns:a16="http://schemas.microsoft.com/office/drawing/2014/main" id="{C31F3AEA-89D5-CF2B-1B01-DA5D23B704EE}"/>
              </a:ext>
            </a:extLst>
          </p:cNvPr>
          <p:cNvSpPr txBox="1"/>
          <p:nvPr/>
        </p:nvSpPr>
        <p:spPr>
          <a:xfrm>
            <a:off x="1915952" y="5079783"/>
            <a:ext cx="1837106" cy="384721"/>
          </a:xfrm>
          <a:prstGeom prst="rect">
            <a:avLst/>
          </a:prstGeom>
          <a:noFill/>
        </p:spPr>
        <p:txBody>
          <a:bodyPr wrap="none" rtlCol="0">
            <a:spAutoFit/>
          </a:bodyPr>
          <a:lstStyle/>
          <a:p>
            <a:pPr defTabSz="1219170"/>
            <a:r>
              <a:rPr lang="en-US" sz="1900" b="1" dirty="0">
                <a:latin typeface="Cambria" panose="02040503050406030204" pitchFamily="18" charset="0"/>
              </a:rPr>
              <a:t>For the Patient</a:t>
            </a:r>
          </a:p>
        </p:txBody>
      </p:sp>
      <p:sp>
        <p:nvSpPr>
          <p:cNvPr id="92" name="TextBox 91">
            <a:extLst>
              <a:ext uri="{FF2B5EF4-FFF2-40B4-BE49-F238E27FC236}">
                <a16:creationId xmlns:a16="http://schemas.microsoft.com/office/drawing/2014/main" id="{F5866A57-D62D-2B1A-2B6F-B11E24DB6967}"/>
              </a:ext>
            </a:extLst>
          </p:cNvPr>
          <p:cNvSpPr txBox="1"/>
          <p:nvPr/>
        </p:nvSpPr>
        <p:spPr>
          <a:xfrm>
            <a:off x="6140715" y="5160556"/>
            <a:ext cx="2100832" cy="384721"/>
          </a:xfrm>
          <a:prstGeom prst="rect">
            <a:avLst/>
          </a:prstGeom>
          <a:noFill/>
        </p:spPr>
        <p:txBody>
          <a:bodyPr wrap="none" rtlCol="0">
            <a:spAutoFit/>
          </a:bodyPr>
          <a:lstStyle/>
          <a:p>
            <a:pPr defTabSz="1219170"/>
            <a:r>
              <a:rPr lang="en-US" sz="1900" b="1" dirty="0">
                <a:latin typeface="Cambria" panose="02040503050406030204" pitchFamily="18" charset="0"/>
              </a:rPr>
              <a:t>For the Physician</a:t>
            </a:r>
          </a:p>
        </p:txBody>
      </p:sp>
      <p:grpSp>
        <p:nvGrpSpPr>
          <p:cNvPr id="93" name="Group 92">
            <a:extLst>
              <a:ext uri="{FF2B5EF4-FFF2-40B4-BE49-F238E27FC236}">
                <a16:creationId xmlns:a16="http://schemas.microsoft.com/office/drawing/2014/main" id="{028DC751-5079-7340-BB80-2504F0C59156}"/>
              </a:ext>
            </a:extLst>
          </p:cNvPr>
          <p:cNvGrpSpPr/>
          <p:nvPr/>
        </p:nvGrpSpPr>
        <p:grpSpPr>
          <a:xfrm>
            <a:off x="867724" y="4155036"/>
            <a:ext cx="924747" cy="924747"/>
            <a:chOff x="4663938" y="1581666"/>
            <a:chExt cx="1127108" cy="1127108"/>
          </a:xfrm>
        </p:grpSpPr>
        <p:sp>
          <p:nvSpPr>
            <p:cNvPr id="98" name="Oval 97">
              <a:extLst>
                <a:ext uri="{FF2B5EF4-FFF2-40B4-BE49-F238E27FC236}">
                  <a16:creationId xmlns:a16="http://schemas.microsoft.com/office/drawing/2014/main" id="{B8EFD93A-220A-AAEE-1D40-20E0FDEC83C1}"/>
                </a:ext>
              </a:extLst>
            </p:cNvPr>
            <p:cNvSpPr/>
            <p:nvPr/>
          </p:nvSpPr>
          <p:spPr>
            <a:xfrm>
              <a:off x="4663938" y="1581666"/>
              <a:ext cx="1127108" cy="1127108"/>
            </a:xfrm>
            <a:prstGeom prst="ellipse">
              <a:avLst/>
            </a:prstGeom>
            <a:solidFill>
              <a:schemeClr val="bg1"/>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srgbClr val="FFFFFF"/>
                </a:solidFill>
                <a:latin typeface="Corbel" panose="020B0503020204020204"/>
              </a:endParaRPr>
            </a:p>
          </p:txBody>
        </p:sp>
        <p:sp>
          <p:nvSpPr>
            <p:cNvPr id="99" name="Oval 98">
              <a:extLst>
                <a:ext uri="{FF2B5EF4-FFF2-40B4-BE49-F238E27FC236}">
                  <a16:creationId xmlns:a16="http://schemas.microsoft.com/office/drawing/2014/main" id="{6344B0ED-BB23-0C13-5041-41C4DADC062C}"/>
                </a:ext>
              </a:extLst>
            </p:cNvPr>
            <p:cNvSpPr/>
            <p:nvPr/>
          </p:nvSpPr>
          <p:spPr>
            <a:xfrm>
              <a:off x="4764784" y="1681440"/>
              <a:ext cx="928885" cy="92888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srgbClr val="FFFFFF"/>
                </a:solidFill>
                <a:latin typeface="Corbel" panose="020B0503020204020204"/>
              </a:endParaRPr>
            </a:p>
          </p:txBody>
        </p:sp>
        <p:pic>
          <p:nvPicPr>
            <p:cNvPr id="100" name="Graphic 99" descr="Blockchain with solid fill">
              <a:extLst>
                <a:ext uri="{FF2B5EF4-FFF2-40B4-BE49-F238E27FC236}">
                  <a16:creationId xmlns:a16="http://schemas.microsoft.com/office/drawing/2014/main" id="{42027496-3D0C-A9C4-5F1C-9DC89524E2A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869463" y="1786118"/>
              <a:ext cx="719529" cy="719529"/>
            </a:xfrm>
            <a:prstGeom prst="rect">
              <a:avLst/>
            </a:prstGeom>
          </p:spPr>
        </p:pic>
      </p:grpSp>
      <p:grpSp>
        <p:nvGrpSpPr>
          <p:cNvPr id="101" name="Group 100">
            <a:extLst>
              <a:ext uri="{FF2B5EF4-FFF2-40B4-BE49-F238E27FC236}">
                <a16:creationId xmlns:a16="http://schemas.microsoft.com/office/drawing/2014/main" id="{094055C3-7E8D-B01F-6ED0-E8913098674B}"/>
              </a:ext>
            </a:extLst>
          </p:cNvPr>
          <p:cNvGrpSpPr/>
          <p:nvPr/>
        </p:nvGrpSpPr>
        <p:grpSpPr>
          <a:xfrm>
            <a:off x="849912" y="1550481"/>
            <a:ext cx="924744" cy="924744"/>
            <a:chOff x="2749001" y="1581666"/>
            <a:chExt cx="1118898" cy="1118898"/>
          </a:xfrm>
        </p:grpSpPr>
        <p:sp>
          <p:nvSpPr>
            <p:cNvPr id="102" name="Oval 101">
              <a:extLst>
                <a:ext uri="{FF2B5EF4-FFF2-40B4-BE49-F238E27FC236}">
                  <a16:creationId xmlns:a16="http://schemas.microsoft.com/office/drawing/2014/main" id="{CC847E4F-420C-7D03-37E7-6C9E17E9CB17}"/>
                </a:ext>
              </a:extLst>
            </p:cNvPr>
            <p:cNvSpPr/>
            <p:nvPr/>
          </p:nvSpPr>
          <p:spPr>
            <a:xfrm>
              <a:off x="2749001" y="1581666"/>
              <a:ext cx="1118898" cy="1118898"/>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srgbClr val="FFFFFF"/>
                </a:solidFill>
                <a:latin typeface="Corbel" panose="020B0503020204020204"/>
              </a:endParaRPr>
            </a:p>
          </p:txBody>
        </p:sp>
        <p:sp>
          <p:nvSpPr>
            <p:cNvPr id="103" name="Oval 102">
              <a:extLst>
                <a:ext uri="{FF2B5EF4-FFF2-40B4-BE49-F238E27FC236}">
                  <a16:creationId xmlns:a16="http://schemas.microsoft.com/office/drawing/2014/main" id="{42C1898F-843B-5089-32F5-EC3AD507DBAC}"/>
                </a:ext>
              </a:extLst>
            </p:cNvPr>
            <p:cNvSpPr/>
            <p:nvPr/>
          </p:nvSpPr>
          <p:spPr>
            <a:xfrm>
              <a:off x="2841520" y="1679250"/>
              <a:ext cx="928885" cy="928885"/>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srgbClr val="FFFFFF"/>
                </a:solidFill>
                <a:latin typeface="Corbel" panose="020B0503020204020204"/>
              </a:endParaRPr>
            </a:p>
          </p:txBody>
        </p:sp>
        <p:pic>
          <p:nvPicPr>
            <p:cNvPr id="104" name="Graphic 103" descr="Business Growth with solid fill">
              <a:extLst>
                <a:ext uri="{FF2B5EF4-FFF2-40B4-BE49-F238E27FC236}">
                  <a16:creationId xmlns:a16="http://schemas.microsoft.com/office/drawing/2014/main" id="{B06B06DE-CC30-7AB9-A117-4EC3C314159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946198" y="1783929"/>
              <a:ext cx="719528" cy="719528"/>
            </a:xfrm>
            <a:prstGeom prst="rect">
              <a:avLst/>
            </a:prstGeom>
          </p:spPr>
        </p:pic>
      </p:grpSp>
      <p:grpSp>
        <p:nvGrpSpPr>
          <p:cNvPr id="105" name="Group 104">
            <a:extLst>
              <a:ext uri="{FF2B5EF4-FFF2-40B4-BE49-F238E27FC236}">
                <a16:creationId xmlns:a16="http://schemas.microsoft.com/office/drawing/2014/main" id="{4694FB9A-E6CD-9005-EDA6-9B96B733C755}"/>
              </a:ext>
            </a:extLst>
          </p:cNvPr>
          <p:cNvGrpSpPr/>
          <p:nvPr/>
        </p:nvGrpSpPr>
        <p:grpSpPr>
          <a:xfrm>
            <a:off x="847854" y="2860278"/>
            <a:ext cx="924747" cy="924744"/>
            <a:chOff x="3759375" y="2995209"/>
            <a:chExt cx="1118900" cy="1118898"/>
          </a:xfrm>
        </p:grpSpPr>
        <p:sp>
          <p:nvSpPr>
            <p:cNvPr id="106" name="Oval 105">
              <a:extLst>
                <a:ext uri="{FF2B5EF4-FFF2-40B4-BE49-F238E27FC236}">
                  <a16:creationId xmlns:a16="http://schemas.microsoft.com/office/drawing/2014/main" id="{9FEFB764-F3D1-99E4-B622-90048AABAA2B}"/>
                </a:ext>
              </a:extLst>
            </p:cNvPr>
            <p:cNvSpPr/>
            <p:nvPr/>
          </p:nvSpPr>
          <p:spPr>
            <a:xfrm>
              <a:off x="3759375" y="2995209"/>
              <a:ext cx="1118900" cy="1118898"/>
            </a:xfrm>
            <a:prstGeom prst="ellipse">
              <a:avLst/>
            </a:prstGeom>
            <a:solidFill>
              <a:schemeClr val="bg1"/>
            </a:soli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srgbClr val="FFFFFF"/>
                </a:solidFill>
                <a:latin typeface="Corbel" panose="020B0503020204020204"/>
              </a:endParaRPr>
            </a:p>
          </p:txBody>
        </p:sp>
        <p:sp>
          <p:nvSpPr>
            <p:cNvPr id="107" name="Oval 106">
              <a:extLst>
                <a:ext uri="{FF2B5EF4-FFF2-40B4-BE49-F238E27FC236}">
                  <a16:creationId xmlns:a16="http://schemas.microsoft.com/office/drawing/2014/main" id="{BD9780CB-590C-E8D9-71DA-B85923B9CA6F}"/>
                </a:ext>
              </a:extLst>
            </p:cNvPr>
            <p:cNvSpPr/>
            <p:nvPr/>
          </p:nvSpPr>
          <p:spPr>
            <a:xfrm>
              <a:off x="3859172" y="3084018"/>
              <a:ext cx="928885" cy="928886"/>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srgbClr val="FFFFFF"/>
                </a:solidFill>
                <a:latin typeface="Corbel" panose="020B0503020204020204"/>
              </a:endParaRPr>
            </a:p>
          </p:txBody>
        </p:sp>
        <p:pic>
          <p:nvPicPr>
            <p:cNvPr id="108" name="Graphic 107" descr="Woman Shrugging with solid fill">
              <a:extLst>
                <a:ext uri="{FF2B5EF4-FFF2-40B4-BE49-F238E27FC236}">
                  <a16:creationId xmlns:a16="http://schemas.microsoft.com/office/drawing/2014/main" id="{FD9AD1C3-023F-2A58-16C0-E8D85811838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957697" y="3192239"/>
              <a:ext cx="719530" cy="719530"/>
            </a:xfrm>
            <a:prstGeom prst="rect">
              <a:avLst/>
            </a:prstGeom>
          </p:spPr>
        </p:pic>
      </p:grpSp>
    </p:spTree>
    <p:extLst>
      <p:ext uri="{BB962C8B-B14F-4D97-AF65-F5344CB8AC3E}">
        <p14:creationId xmlns:p14="http://schemas.microsoft.com/office/powerpoint/2010/main" val="23094147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2C69AA7-90C9-4C42-B00E-AFBC86815358}"/>
              </a:ext>
            </a:extLst>
          </p:cNvPr>
          <p:cNvSpPr>
            <a:spLocks noGrp="1"/>
          </p:cNvSpPr>
          <p:nvPr>
            <p:ph type="title"/>
          </p:nvPr>
        </p:nvSpPr>
        <p:spPr/>
        <p:txBody>
          <a:bodyPr/>
          <a:lstStyle/>
          <a:p>
            <a:r>
              <a:rPr lang="en-US" dirty="0"/>
              <a:t>Femasys is Prepared for Execution</a:t>
            </a:r>
          </a:p>
        </p:txBody>
      </p:sp>
      <p:sp>
        <p:nvSpPr>
          <p:cNvPr id="2" name="Slide Number Placeholder 1">
            <a:extLst>
              <a:ext uri="{FF2B5EF4-FFF2-40B4-BE49-F238E27FC236}">
                <a16:creationId xmlns:a16="http://schemas.microsoft.com/office/drawing/2014/main" id="{4B7A8A52-5817-43A7-A5CE-FC9C14341A89}"/>
              </a:ext>
            </a:extLst>
          </p:cNvPr>
          <p:cNvSpPr>
            <a:spLocks noGrp="1"/>
          </p:cNvSpPr>
          <p:nvPr>
            <p:ph type="sldNum" sz="quarter" idx="12"/>
          </p:nvPr>
        </p:nvSpPr>
        <p:spPr/>
        <p:txBody>
          <a:bodyPr/>
          <a:lstStyle/>
          <a:p>
            <a:fld id="{A4478E0B-7401-2D44-B6B4-9519A67BAE3C}" type="slidenum">
              <a:rPr lang="en-US" smtClean="0"/>
              <a:t>38</a:t>
            </a:fld>
            <a:endParaRPr lang="en-US"/>
          </a:p>
        </p:txBody>
      </p:sp>
      <p:sp>
        <p:nvSpPr>
          <p:cNvPr id="28" name="TextBox 27">
            <a:extLst>
              <a:ext uri="{FF2B5EF4-FFF2-40B4-BE49-F238E27FC236}">
                <a16:creationId xmlns:a16="http://schemas.microsoft.com/office/drawing/2014/main" id="{D31524A0-DFD2-D55D-890D-9C102A1CDDD4}"/>
              </a:ext>
            </a:extLst>
          </p:cNvPr>
          <p:cNvSpPr txBox="1"/>
          <p:nvPr/>
        </p:nvSpPr>
        <p:spPr>
          <a:xfrm>
            <a:off x="1077708" y="2854496"/>
            <a:ext cx="2491579" cy="1323632"/>
          </a:xfrm>
          <a:prstGeom prst="rect">
            <a:avLst/>
          </a:prstGeom>
          <a:noFill/>
        </p:spPr>
        <p:txBody>
          <a:bodyPr wrap="square" rtlCol="0">
            <a:spAutoFit/>
          </a:bodyPr>
          <a:lstStyle/>
          <a:p>
            <a:pPr algn="ctr" defTabSz="1219170"/>
            <a:r>
              <a:rPr lang="en-US" sz="2667" b="1" dirty="0">
                <a:solidFill>
                  <a:srgbClr val="F3669E"/>
                </a:solidFill>
                <a:latin typeface="Cambria" panose="02040503050406030204" pitchFamily="18" charset="0"/>
                <a:ea typeface="Cambria" panose="02040503050406030204" pitchFamily="18" charset="0"/>
              </a:rPr>
              <a:t>Clear Clinical Path to FDA Approval</a:t>
            </a:r>
          </a:p>
        </p:txBody>
      </p:sp>
      <p:sp>
        <p:nvSpPr>
          <p:cNvPr id="30" name="TextBox 29">
            <a:extLst>
              <a:ext uri="{FF2B5EF4-FFF2-40B4-BE49-F238E27FC236}">
                <a16:creationId xmlns:a16="http://schemas.microsoft.com/office/drawing/2014/main" id="{F1E0B062-DFE0-A654-BA53-0CAB943FA577}"/>
              </a:ext>
            </a:extLst>
          </p:cNvPr>
          <p:cNvSpPr txBox="1"/>
          <p:nvPr/>
        </p:nvSpPr>
        <p:spPr>
          <a:xfrm>
            <a:off x="4138351" y="2827387"/>
            <a:ext cx="3200400" cy="1323632"/>
          </a:xfrm>
          <a:prstGeom prst="rect">
            <a:avLst/>
          </a:prstGeom>
          <a:noFill/>
        </p:spPr>
        <p:txBody>
          <a:bodyPr wrap="square" rtlCol="0">
            <a:spAutoFit/>
          </a:bodyPr>
          <a:lstStyle/>
          <a:p>
            <a:pPr algn="ctr" defTabSz="1219170"/>
            <a:r>
              <a:rPr lang="en-US" sz="2667" b="1" dirty="0">
                <a:solidFill>
                  <a:srgbClr val="653BCB"/>
                </a:solidFill>
                <a:latin typeface="Cambria" panose="02040503050406030204" pitchFamily="18" charset="0"/>
                <a:ea typeface="Cambria" panose="02040503050406030204" pitchFamily="18" charset="0"/>
              </a:rPr>
              <a:t>Clear Reimbursement Pathway</a:t>
            </a:r>
          </a:p>
        </p:txBody>
      </p:sp>
      <p:sp>
        <p:nvSpPr>
          <p:cNvPr id="33" name="TextBox 32">
            <a:extLst>
              <a:ext uri="{FF2B5EF4-FFF2-40B4-BE49-F238E27FC236}">
                <a16:creationId xmlns:a16="http://schemas.microsoft.com/office/drawing/2014/main" id="{17C4135E-4106-55A3-FBD3-8C80304009A9}"/>
              </a:ext>
            </a:extLst>
          </p:cNvPr>
          <p:cNvSpPr txBox="1"/>
          <p:nvPr/>
        </p:nvSpPr>
        <p:spPr>
          <a:xfrm>
            <a:off x="7576259" y="2851467"/>
            <a:ext cx="3200400" cy="913199"/>
          </a:xfrm>
          <a:prstGeom prst="rect">
            <a:avLst/>
          </a:prstGeom>
          <a:noFill/>
        </p:spPr>
        <p:txBody>
          <a:bodyPr wrap="square" rtlCol="0">
            <a:spAutoFit/>
          </a:bodyPr>
          <a:lstStyle/>
          <a:p>
            <a:pPr algn="ctr" defTabSz="1219170"/>
            <a:r>
              <a:rPr lang="en-US" sz="2667" b="1" dirty="0">
                <a:solidFill>
                  <a:srgbClr val="0599D4"/>
                </a:solidFill>
                <a:latin typeface="Cambria" panose="02040503050406030204" pitchFamily="18" charset="0"/>
                <a:ea typeface="Cambria" panose="02040503050406030204" pitchFamily="18" charset="0"/>
              </a:rPr>
              <a:t>Commercial Expertise</a:t>
            </a:r>
          </a:p>
        </p:txBody>
      </p:sp>
      <p:sp>
        <p:nvSpPr>
          <p:cNvPr id="34" name="TextBox 33">
            <a:extLst>
              <a:ext uri="{FF2B5EF4-FFF2-40B4-BE49-F238E27FC236}">
                <a16:creationId xmlns:a16="http://schemas.microsoft.com/office/drawing/2014/main" id="{764557F3-C76B-E660-13EA-D845EEB19475}"/>
              </a:ext>
            </a:extLst>
          </p:cNvPr>
          <p:cNvSpPr txBox="1"/>
          <p:nvPr/>
        </p:nvSpPr>
        <p:spPr>
          <a:xfrm>
            <a:off x="8330422" y="4372995"/>
            <a:ext cx="2809623" cy="523220"/>
          </a:xfrm>
          <a:prstGeom prst="rect">
            <a:avLst/>
          </a:prstGeom>
          <a:noFill/>
        </p:spPr>
        <p:txBody>
          <a:bodyPr wrap="square" rtlCol="0">
            <a:spAutoFit/>
          </a:bodyPr>
          <a:lstStyle/>
          <a:p>
            <a:pPr defTabSz="1219170"/>
            <a:r>
              <a:rPr lang="en-US" sz="1400" dirty="0">
                <a:latin typeface="Cambria" panose="02040503050406030204" pitchFamily="18" charset="0"/>
              </a:rPr>
              <a:t>Full manufacture facility with ability to scale and transfer</a:t>
            </a:r>
          </a:p>
        </p:txBody>
      </p:sp>
      <p:pic>
        <p:nvPicPr>
          <p:cNvPr id="37" name="Graphic 36" descr="Bookmark with solid fill">
            <a:extLst>
              <a:ext uri="{FF2B5EF4-FFF2-40B4-BE49-F238E27FC236}">
                <a16:creationId xmlns:a16="http://schemas.microsoft.com/office/drawing/2014/main" id="{5C0E456A-5AED-A792-F639-FBFEBA4604D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45796" y="4082610"/>
            <a:ext cx="531741" cy="531741"/>
          </a:xfrm>
          <a:prstGeom prst="rect">
            <a:avLst/>
          </a:prstGeom>
        </p:spPr>
      </p:pic>
      <p:sp>
        <p:nvSpPr>
          <p:cNvPr id="38" name="TextBox 37">
            <a:extLst>
              <a:ext uri="{FF2B5EF4-FFF2-40B4-BE49-F238E27FC236}">
                <a16:creationId xmlns:a16="http://schemas.microsoft.com/office/drawing/2014/main" id="{BC563B7E-15AE-0EB8-88A0-7813274A406B}"/>
              </a:ext>
            </a:extLst>
          </p:cNvPr>
          <p:cNvSpPr txBox="1"/>
          <p:nvPr/>
        </p:nvSpPr>
        <p:spPr>
          <a:xfrm>
            <a:off x="8330421" y="4038708"/>
            <a:ext cx="1845899" cy="379656"/>
          </a:xfrm>
          <a:prstGeom prst="rect">
            <a:avLst/>
          </a:prstGeom>
          <a:noFill/>
        </p:spPr>
        <p:txBody>
          <a:bodyPr wrap="square" rtlCol="0">
            <a:spAutoFit/>
          </a:bodyPr>
          <a:lstStyle/>
          <a:p>
            <a:pPr defTabSz="1219170"/>
            <a:r>
              <a:rPr lang="en-US" sz="1867" b="1" dirty="0">
                <a:solidFill>
                  <a:srgbClr val="0599D4"/>
                </a:solidFill>
                <a:latin typeface="Cambria" panose="02040503050406030204" pitchFamily="18" charset="0"/>
                <a:ea typeface="Cambria" panose="02040503050406030204" pitchFamily="18" charset="0"/>
              </a:rPr>
              <a:t>MFG Ready</a:t>
            </a:r>
          </a:p>
        </p:txBody>
      </p:sp>
      <p:pic>
        <p:nvPicPr>
          <p:cNvPr id="39" name="Graphic 38" descr="Bookmark with solid fill">
            <a:extLst>
              <a:ext uri="{FF2B5EF4-FFF2-40B4-BE49-F238E27FC236}">
                <a16:creationId xmlns:a16="http://schemas.microsoft.com/office/drawing/2014/main" id="{EAC30834-C54B-17B6-C8B9-E160290F122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64383" y="5084852"/>
            <a:ext cx="531741" cy="531741"/>
          </a:xfrm>
          <a:prstGeom prst="rect">
            <a:avLst/>
          </a:prstGeom>
        </p:spPr>
      </p:pic>
      <p:sp>
        <p:nvSpPr>
          <p:cNvPr id="40" name="TextBox 39">
            <a:extLst>
              <a:ext uri="{FF2B5EF4-FFF2-40B4-BE49-F238E27FC236}">
                <a16:creationId xmlns:a16="http://schemas.microsoft.com/office/drawing/2014/main" id="{1B2FF721-8F2F-D356-A468-FDEB5152804E}"/>
              </a:ext>
            </a:extLst>
          </p:cNvPr>
          <p:cNvSpPr txBox="1"/>
          <p:nvPr/>
        </p:nvSpPr>
        <p:spPr>
          <a:xfrm>
            <a:off x="8330422" y="5020535"/>
            <a:ext cx="1861975" cy="379656"/>
          </a:xfrm>
          <a:prstGeom prst="rect">
            <a:avLst/>
          </a:prstGeom>
          <a:noFill/>
        </p:spPr>
        <p:txBody>
          <a:bodyPr wrap="square" rtlCol="0">
            <a:spAutoFit/>
          </a:bodyPr>
          <a:lstStyle/>
          <a:p>
            <a:pPr defTabSz="1219170"/>
            <a:r>
              <a:rPr lang="en-US" sz="1867" b="1" dirty="0">
                <a:solidFill>
                  <a:srgbClr val="0599D4"/>
                </a:solidFill>
                <a:latin typeface="Cambria" panose="02040503050406030204" pitchFamily="18" charset="0"/>
                <a:ea typeface="Cambria" panose="02040503050406030204" pitchFamily="18" charset="0"/>
              </a:rPr>
              <a:t>Sales Ready</a:t>
            </a:r>
          </a:p>
        </p:txBody>
      </p:sp>
      <p:grpSp>
        <p:nvGrpSpPr>
          <p:cNvPr id="43" name="Group 42">
            <a:extLst>
              <a:ext uri="{FF2B5EF4-FFF2-40B4-BE49-F238E27FC236}">
                <a16:creationId xmlns:a16="http://schemas.microsoft.com/office/drawing/2014/main" id="{F8D90E64-4888-8C85-9B2A-DA0480A79A3D}"/>
              </a:ext>
            </a:extLst>
          </p:cNvPr>
          <p:cNvGrpSpPr/>
          <p:nvPr/>
        </p:nvGrpSpPr>
        <p:grpSpPr>
          <a:xfrm>
            <a:off x="1861125" y="1839064"/>
            <a:ext cx="924744" cy="924744"/>
            <a:chOff x="7278724" y="1797973"/>
            <a:chExt cx="693558" cy="693558"/>
          </a:xfrm>
        </p:grpSpPr>
        <p:sp>
          <p:nvSpPr>
            <p:cNvPr id="44" name="Oval 43">
              <a:extLst>
                <a:ext uri="{FF2B5EF4-FFF2-40B4-BE49-F238E27FC236}">
                  <a16:creationId xmlns:a16="http://schemas.microsoft.com/office/drawing/2014/main" id="{09281F9D-29C7-1884-0BE1-BFE3D91176D7}"/>
                </a:ext>
              </a:extLst>
            </p:cNvPr>
            <p:cNvSpPr/>
            <p:nvPr/>
          </p:nvSpPr>
          <p:spPr>
            <a:xfrm>
              <a:off x="7278724" y="1797973"/>
              <a:ext cx="693558" cy="693558"/>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srgbClr val="FFFFFF"/>
                </a:solidFill>
                <a:latin typeface="Corbel" panose="020B0503020204020204"/>
              </a:endParaRPr>
            </a:p>
          </p:txBody>
        </p:sp>
        <p:sp>
          <p:nvSpPr>
            <p:cNvPr id="45" name="Oval 44">
              <a:extLst>
                <a:ext uri="{FF2B5EF4-FFF2-40B4-BE49-F238E27FC236}">
                  <a16:creationId xmlns:a16="http://schemas.microsoft.com/office/drawing/2014/main" id="{7181C7C0-19DE-BE8B-9745-EC999BD4BD13}"/>
                </a:ext>
              </a:extLst>
            </p:cNvPr>
            <p:cNvSpPr/>
            <p:nvPr/>
          </p:nvSpPr>
          <p:spPr>
            <a:xfrm>
              <a:off x="7337615" y="1856864"/>
              <a:ext cx="575777" cy="575777"/>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srgbClr val="FFFFFF"/>
                </a:solidFill>
                <a:latin typeface="Corbel" panose="020B0503020204020204"/>
              </a:endParaRPr>
            </a:p>
          </p:txBody>
        </p:sp>
        <p:pic>
          <p:nvPicPr>
            <p:cNvPr id="46" name="Graphic 45" descr="Ribbon with solid fill">
              <a:extLst>
                <a:ext uri="{FF2B5EF4-FFF2-40B4-BE49-F238E27FC236}">
                  <a16:creationId xmlns:a16="http://schemas.microsoft.com/office/drawing/2014/main" id="{F16493FA-49EA-1E49-62CE-164E0D12C0D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387183" y="1912413"/>
              <a:ext cx="476640" cy="476640"/>
            </a:xfrm>
            <a:prstGeom prst="rect">
              <a:avLst/>
            </a:prstGeom>
          </p:spPr>
        </p:pic>
      </p:grpSp>
      <p:grpSp>
        <p:nvGrpSpPr>
          <p:cNvPr id="47" name="Group 46">
            <a:extLst>
              <a:ext uri="{FF2B5EF4-FFF2-40B4-BE49-F238E27FC236}">
                <a16:creationId xmlns:a16="http://schemas.microsoft.com/office/drawing/2014/main" id="{4CCD827C-85FC-DCF9-F1A0-7902D96036F3}"/>
              </a:ext>
            </a:extLst>
          </p:cNvPr>
          <p:cNvGrpSpPr/>
          <p:nvPr/>
        </p:nvGrpSpPr>
        <p:grpSpPr>
          <a:xfrm>
            <a:off x="5276176" y="1839064"/>
            <a:ext cx="924747" cy="924744"/>
            <a:chOff x="7786319" y="2648127"/>
            <a:chExt cx="693560" cy="693558"/>
          </a:xfrm>
        </p:grpSpPr>
        <p:sp>
          <p:nvSpPr>
            <p:cNvPr id="48" name="Oval 47">
              <a:extLst>
                <a:ext uri="{FF2B5EF4-FFF2-40B4-BE49-F238E27FC236}">
                  <a16:creationId xmlns:a16="http://schemas.microsoft.com/office/drawing/2014/main" id="{E191ECFB-0EE7-9694-A5FE-4BBDD491FD7C}"/>
                </a:ext>
              </a:extLst>
            </p:cNvPr>
            <p:cNvSpPr/>
            <p:nvPr/>
          </p:nvSpPr>
          <p:spPr>
            <a:xfrm>
              <a:off x="7786319" y="2648127"/>
              <a:ext cx="693560" cy="693558"/>
            </a:xfrm>
            <a:prstGeom prst="ellipse">
              <a:avLst/>
            </a:prstGeom>
            <a:solidFill>
              <a:schemeClr val="bg1"/>
            </a:soli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srgbClr val="FFFFFF"/>
                </a:solidFill>
                <a:latin typeface="Corbel" panose="020B0503020204020204"/>
              </a:endParaRPr>
            </a:p>
          </p:txBody>
        </p:sp>
        <p:sp>
          <p:nvSpPr>
            <p:cNvPr id="49" name="Oval 48">
              <a:extLst>
                <a:ext uri="{FF2B5EF4-FFF2-40B4-BE49-F238E27FC236}">
                  <a16:creationId xmlns:a16="http://schemas.microsoft.com/office/drawing/2014/main" id="{B7E3CF01-67EB-3A54-3076-F7CD33E607CE}"/>
                </a:ext>
              </a:extLst>
            </p:cNvPr>
            <p:cNvSpPr/>
            <p:nvPr/>
          </p:nvSpPr>
          <p:spPr>
            <a:xfrm>
              <a:off x="7848180" y="2707019"/>
              <a:ext cx="575778" cy="575777"/>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srgbClr val="FFFFFF"/>
                </a:solidFill>
                <a:latin typeface="Corbel" panose="020B0503020204020204"/>
              </a:endParaRPr>
            </a:p>
          </p:txBody>
        </p:sp>
        <p:pic>
          <p:nvPicPr>
            <p:cNvPr id="50" name="Graphic 49" descr="Money with solid fill">
              <a:extLst>
                <a:ext uri="{FF2B5EF4-FFF2-40B4-BE49-F238E27FC236}">
                  <a16:creationId xmlns:a16="http://schemas.microsoft.com/office/drawing/2014/main" id="{03D9A9D8-94CD-A74E-0D68-FCC3610F6B8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921267" y="2783074"/>
              <a:ext cx="423665" cy="423665"/>
            </a:xfrm>
            <a:prstGeom prst="rect">
              <a:avLst/>
            </a:prstGeom>
          </p:spPr>
        </p:pic>
      </p:grpSp>
      <p:grpSp>
        <p:nvGrpSpPr>
          <p:cNvPr id="51" name="Group 50">
            <a:extLst>
              <a:ext uri="{FF2B5EF4-FFF2-40B4-BE49-F238E27FC236}">
                <a16:creationId xmlns:a16="http://schemas.microsoft.com/office/drawing/2014/main" id="{BBCADF41-A097-2DCF-FBEC-1D482D5721F6}"/>
              </a:ext>
            </a:extLst>
          </p:cNvPr>
          <p:cNvGrpSpPr/>
          <p:nvPr/>
        </p:nvGrpSpPr>
        <p:grpSpPr>
          <a:xfrm>
            <a:off x="8696853" y="1839656"/>
            <a:ext cx="924747" cy="924747"/>
            <a:chOff x="6256659" y="3909172"/>
            <a:chExt cx="693560" cy="693560"/>
          </a:xfrm>
        </p:grpSpPr>
        <p:sp>
          <p:nvSpPr>
            <p:cNvPr id="52" name="Oval 51">
              <a:extLst>
                <a:ext uri="{FF2B5EF4-FFF2-40B4-BE49-F238E27FC236}">
                  <a16:creationId xmlns:a16="http://schemas.microsoft.com/office/drawing/2014/main" id="{C2B36656-D109-1BC2-F985-8DF05FCB47BA}"/>
                </a:ext>
              </a:extLst>
            </p:cNvPr>
            <p:cNvSpPr/>
            <p:nvPr/>
          </p:nvSpPr>
          <p:spPr>
            <a:xfrm>
              <a:off x="6256659" y="3909172"/>
              <a:ext cx="693560" cy="693560"/>
            </a:xfrm>
            <a:prstGeom prst="ellipse">
              <a:avLst/>
            </a:prstGeom>
            <a:solidFill>
              <a:schemeClr val="bg1"/>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srgbClr val="FFFFFF"/>
                </a:solidFill>
                <a:latin typeface="Corbel" panose="020B0503020204020204"/>
              </a:endParaRPr>
            </a:p>
          </p:txBody>
        </p:sp>
        <p:sp>
          <p:nvSpPr>
            <p:cNvPr id="53" name="Oval 52">
              <a:extLst>
                <a:ext uri="{FF2B5EF4-FFF2-40B4-BE49-F238E27FC236}">
                  <a16:creationId xmlns:a16="http://schemas.microsoft.com/office/drawing/2014/main" id="{4C7C5DFF-EB54-BEB5-9EA0-11720B305115}"/>
                </a:ext>
              </a:extLst>
            </p:cNvPr>
            <p:cNvSpPr/>
            <p:nvPr/>
          </p:nvSpPr>
          <p:spPr>
            <a:xfrm>
              <a:off x="6318714" y="3970567"/>
              <a:ext cx="571585" cy="57158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srgbClr val="FFFFFF"/>
                </a:solidFill>
                <a:latin typeface="Corbel" panose="020B0503020204020204"/>
              </a:endParaRPr>
            </a:p>
          </p:txBody>
        </p:sp>
        <p:pic>
          <p:nvPicPr>
            <p:cNvPr id="54" name="Graphic 53" descr="Factory with solid fill">
              <a:extLst>
                <a:ext uri="{FF2B5EF4-FFF2-40B4-BE49-F238E27FC236}">
                  <a16:creationId xmlns:a16="http://schemas.microsoft.com/office/drawing/2014/main" id="{D9252A31-195C-BDFA-C605-13D41138119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374839" y="4027352"/>
              <a:ext cx="457200" cy="457200"/>
            </a:xfrm>
            <a:prstGeom prst="rect">
              <a:avLst/>
            </a:prstGeom>
          </p:spPr>
        </p:pic>
      </p:grpSp>
      <p:sp>
        <p:nvSpPr>
          <p:cNvPr id="55" name="TextBox 54">
            <a:extLst>
              <a:ext uri="{FF2B5EF4-FFF2-40B4-BE49-F238E27FC236}">
                <a16:creationId xmlns:a16="http://schemas.microsoft.com/office/drawing/2014/main" id="{1D690EB6-BEE9-398E-8B9A-0130EBB2800B}"/>
              </a:ext>
            </a:extLst>
          </p:cNvPr>
          <p:cNvSpPr txBox="1"/>
          <p:nvPr/>
        </p:nvSpPr>
        <p:spPr>
          <a:xfrm>
            <a:off x="8330422" y="5349689"/>
            <a:ext cx="2920673" cy="738664"/>
          </a:xfrm>
          <a:prstGeom prst="rect">
            <a:avLst/>
          </a:prstGeom>
          <a:noFill/>
        </p:spPr>
        <p:txBody>
          <a:bodyPr wrap="square" rtlCol="0">
            <a:spAutoFit/>
          </a:bodyPr>
          <a:lstStyle/>
          <a:p>
            <a:pPr defTabSz="1219170"/>
            <a:r>
              <a:rPr lang="en-US" sz="1400" dirty="0">
                <a:latin typeface="Cambria" panose="02040503050406030204" pitchFamily="18" charset="0"/>
              </a:rPr>
              <a:t>Building commercial infrastructure before salesforce with FDA cleared products for GYNs</a:t>
            </a:r>
          </a:p>
        </p:txBody>
      </p:sp>
      <p:cxnSp>
        <p:nvCxnSpPr>
          <p:cNvPr id="56" name="Straight Connector 55">
            <a:extLst>
              <a:ext uri="{FF2B5EF4-FFF2-40B4-BE49-F238E27FC236}">
                <a16:creationId xmlns:a16="http://schemas.microsoft.com/office/drawing/2014/main" id="{A8F6A0D9-A585-6160-3872-3B921452273C}"/>
              </a:ext>
            </a:extLst>
          </p:cNvPr>
          <p:cNvCxnSpPr>
            <a:cxnSpLocks/>
          </p:cNvCxnSpPr>
          <p:nvPr/>
        </p:nvCxnSpPr>
        <p:spPr>
          <a:xfrm>
            <a:off x="7457504" y="1741715"/>
            <a:ext cx="0" cy="4142093"/>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57" name="Straight Connector 56">
            <a:extLst>
              <a:ext uri="{FF2B5EF4-FFF2-40B4-BE49-F238E27FC236}">
                <a16:creationId xmlns:a16="http://schemas.microsoft.com/office/drawing/2014/main" id="{DD10E83C-AA8F-7A90-0E1C-E71E01D9E537}"/>
              </a:ext>
            </a:extLst>
          </p:cNvPr>
          <p:cNvCxnSpPr>
            <a:cxnSpLocks/>
          </p:cNvCxnSpPr>
          <p:nvPr/>
        </p:nvCxnSpPr>
        <p:spPr>
          <a:xfrm>
            <a:off x="4005744" y="1741715"/>
            <a:ext cx="0" cy="4142093"/>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948343077"/>
      </p:ext>
    </p:extLst>
  </p:cSld>
  <p:clrMapOvr>
    <a:overrideClrMapping bg1="lt1" tx1="dk1" bg2="lt2" tx2="dk2" accent1="accent1" accent2="accent2" accent3="accent3" accent4="accent4" accent5="accent5" accent6="accent6" hlink="hlink" folHlink="folHlink"/>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166759-0DBF-DE79-AC6D-2AA44BF463DC}"/>
              </a:ext>
            </a:extLst>
          </p:cNvPr>
          <p:cNvSpPr>
            <a:spLocks noGrp="1"/>
          </p:cNvSpPr>
          <p:nvPr>
            <p:ph type="title"/>
          </p:nvPr>
        </p:nvSpPr>
        <p:spPr>
          <a:xfrm>
            <a:off x="4237382" y="3084788"/>
            <a:ext cx="4181061" cy="688423"/>
          </a:xfrm>
        </p:spPr>
        <p:txBody>
          <a:bodyPr/>
          <a:lstStyle/>
          <a:p>
            <a:pPr algn="ctr"/>
            <a:r>
              <a:rPr lang="en-US" sz="6600" dirty="0"/>
              <a:t>Q&amp;A</a:t>
            </a:r>
          </a:p>
        </p:txBody>
      </p:sp>
      <p:sp>
        <p:nvSpPr>
          <p:cNvPr id="3" name="Slide Number Placeholder 2">
            <a:extLst>
              <a:ext uri="{FF2B5EF4-FFF2-40B4-BE49-F238E27FC236}">
                <a16:creationId xmlns:a16="http://schemas.microsoft.com/office/drawing/2014/main" id="{8263FD5D-6F80-B8AF-91E5-D9377896E142}"/>
              </a:ext>
            </a:extLst>
          </p:cNvPr>
          <p:cNvSpPr>
            <a:spLocks noGrp="1"/>
          </p:cNvSpPr>
          <p:nvPr>
            <p:ph type="sldNum" sz="quarter" idx="12"/>
          </p:nvPr>
        </p:nvSpPr>
        <p:spPr/>
        <p:txBody>
          <a:bodyPr/>
          <a:lstStyle/>
          <a:p>
            <a:fld id="{A4478E0B-7401-2D44-B6B4-9519A67BAE3C}" type="slidenum">
              <a:rPr lang="en-US" smtClean="0"/>
              <a:t>39</a:t>
            </a:fld>
            <a:endParaRPr lang="en-US"/>
          </a:p>
        </p:txBody>
      </p:sp>
    </p:spTree>
    <p:extLst>
      <p:ext uri="{BB962C8B-B14F-4D97-AF65-F5344CB8AC3E}">
        <p14:creationId xmlns:p14="http://schemas.microsoft.com/office/powerpoint/2010/main" val="33400895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807C3A5-D468-7847-9C70-86DCF7020BB4}"/>
              </a:ext>
            </a:extLst>
          </p:cNvPr>
          <p:cNvSpPr>
            <a:spLocks noGrp="1"/>
          </p:cNvSpPr>
          <p:nvPr>
            <p:ph type="title"/>
          </p:nvPr>
        </p:nvSpPr>
        <p:spPr/>
        <p:txBody>
          <a:bodyPr/>
          <a:lstStyle/>
          <a:p>
            <a:r>
              <a:rPr lang="en-US" dirty="0"/>
              <a:t>Forward-Looking Statements</a:t>
            </a:r>
          </a:p>
        </p:txBody>
      </p:sp>
      <p:sp>
        <p:nvSpPr>
          <p:cNvPr id="5" name="Content Placeholder 4">
            <a:extLst>
              <a:ext uri="{FF2B5EF4-FFF2-40B4-BE49-F238E27FC236}">
                <a16:creationId xmlns:a16="http://schemas.microsoft.com/office/drawing/2014/main" id="{742661D8-3ACD-5E40-9FCF-4B9A17EDE730}"/>
              </a:ext>
            </a:extLst>
          </p:cNvPr>
          <p:cNvSpPr>
            <a:spLocks noGrp="1"/>
          </p:cNvSpPr>
          <p:nvPr>
            <p:ph idx="1"/>
          </p:nvPr>
        </p:nvSpPr>
        <p:spPr>
          <a:xfrm>
            <a:off x="308114" y="1123034"/>
            <a:ext cx="11738112" cy="5327461"/>
          </a:xfrm>
        </p:spPr>
        <p:txBody>
          <a:bodyPr>
            <a:noAutofit/>
          </a:bodyPr>
          <a:lstStyle/>
          <a:p>
            <a:pPr marL="0" indent="0">
              <a:lnSpc>
                <a:spcPct val="100000"/>
              </a:lnSpc>
              <a:buNone/>
            </a:pPr>
            <a:r>
              <a:rPr lang="en-US" sz="1250" dirty="0"/>
              <a:t>This Presentation contains "forward-looking statements" within the meaning of the Private Securities Litigation Reform Act of 1995 relating to our business, operations and financial conditions, including but not limited to current beliefs, expectations and assumptions regarding the future of our business, future plans and strategies, results of clinical trials and other future conditions. Words such as, but not limited to, "anticipate", "believe", "could", "estimate", "expect", "intend", "may", "plan", "potential", "predict", "project", "should", "will", "would" or the negative of those terms, and similar expressions that convey uncertainty of future events or outcomes, identify forward-looking </a:t>
            </a:r>
            <a:r>
              <a:rPr lang="en-US" sz="1300" dirty="0"/>
              <a:t>statements</a:t>
            </a:r>
            <a:r>
              <a:rPr lang="en-US" sz="1250" dirty="0"/>
              <a:t>.</a:t>
            </a:r>
          </a:p>
          <a:p>
            <a:pPr marL="0" indent="0">
              <a:lnSpc>
                <a:spcPct val="100000"/>
              </a:lnSpc>
              <a:buNone/>
            </a:pPr>
            <a:r>
              <a:rPr lang="en-US" sz="1250" dirty="0"/>
              <a:t>These forward-looking statements reflect management's beliefs and views with respect to future events and are based on estimates and assumptions as of the date of this Presentation and are subject to risks and uncertainties. Moreover, the Company operates in a very competitive and rapidly changing environment. New risks emerge from time to time. It is not possible for management to predict all risks, nor can the Company assess the impact of all factors on its business or the extent to which any factor, or combination of factors, may cause actual results to differ materially from those contained in any forward-looking statements we may make. Given these uncertainties, you should not place undue reliance on these forward-looking statements. The Company qualifies all of the forward-looking statements in this Presentation by these cautionary statements. Except as required by law, the Company undertakes no obligation to publicly update any forward-looking statements, whether as a result of new information, future events or otherwise.</a:t>
            </a:r>
          </a:p>
          <a:p>
            <a:pPr marL="0" indent="0">
              <a:lnSpc>
                <a:spcPct val="100000"/>
              </a:lnSpc>
              <a:buNone/>
            </a:pPr>
            <a:r>
              <a:rPr lang="en-US" sz="1250" dirty="0"/>
              <a:t>Statements contained herein are made as of the date of this Presentation unless stated otherwise, and neither this Presentation, nor any sale of securities, shall under any circumstances create an implication that the information contained herein is correct as of any time after such date or that the information will be updated or revisited to reflect information that subsequently becomes available or changes occurring after that date hereof.</a:t>
            </a:r>
          </a:p>
          <a:p>
            <a:pPr marL="0" indent="0">
              <a:lnSpc>
                <a:spcPct val="100000"/>
              </a:lnSpc>
              <a:buNone/>
            </a:pPr>
            <a:r>
              <a:rPr lang="en-US" sz="1250" dirty="0"/>
              <a:t>Certain information contained in this Presentation relates to or is based statistical and other industry and market data obtained from independent industry publications and research, surveys and studies conducted by independent third parties as well as the Company's own estimates. The market data used in this Presentation involves a number of assumptions and limitations, and you are cautioned not to give undue weight to such data. Industry publications and third-party research, surveys and studies generally indicate that their information has been obtained from sources believed to be reliable, although they do not guarantee the accuracy or completeness of such information. The Company's estimates of the patient population with the potential to benefit from treatment with any product candidates the Company may develop include several key assumptions based on its industry knowledge, industry publications and third-party research, which may be based on a small sample size and may fail to accurately reflect the addressable patient population. While the Company believes that its internal assumptions are reasonable, no independent source has verified such assumptions.</a:t>
            </a:r>
          </a:p>
          <a:p>
            <a:pPr marL="0" indent="0">
              <a:lnSpc>
                <a:spcPct val="100000"/>
              </a:lnSpc>
              <a:buNone/>
            </a:pPr>
            <a:r>
              <a:rPr lang="en-US" sz="1250" dirty="0"/>
              <a:t>This Presentation contains trademarks, trade names, or service marks belonging to other entities. The Company does not intend the use or display of other parties' trade names, trademarks or service marks to imply a relationship with, or endorsement or sponsorship of, or by these other parties.</a:t>
            </a:r>
          </a:p>
          <a:p>
            <a:pPr>
              <a:lnSpc>
                <a:spcPct val="150000"/>
              </a:lnSpc>
            </a:pPr>
            <a:endParaRPr lang="en-US" sz="1250" dirty="0"/>
          </a:p>
        </p:txBody>
      </p:sp>
      <p:sp>
        <p:nvSpPr>
          <p:cNvPr id="2" name="Slide Number Placeholder 1">
            <a:extLst>
              <a:ext uri="{FF2B5EF4-FFF2-40B4-BE49-F238E27FC236}">
                <a16:creationId xmlns:a16="http://schemas.microsoft.com/office/drawing/2014/main" id="{4541A244-6A60-4BC4-8438-03FA84E91702}"/>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478E0B-7401-2D44-B6B4-9519A67BAE3C}" type="slidenum">
              <a:rPr kumimoji="0" lang="en-US" sz="1200" b="0" i="0" u="none" strike="noStrike" kern="1200" cap="none" spc="0" normalizeH="0" baseline="0" noProof="0" smtClean="0">
                <a:ln>
                  <a:noFill/>
                </a:ln>
                <a:solidFill>
                  <a:srgbClr val="5C50A1"/>
                </a:solidFill>
                <a:effectLst/>
                <a:uLnTx/>
                <a:uFillTx/>
                <a:latin typeface="Cambria" panose="02040503050406030204" pitchFamily="18"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srgbClr val="5C50A1"/>
              </a:solidFill>
              <a:effectLst/>
              <a:uLnTx/>
              <a:uFillTx/>
              <a:latin typeface="Cambria" panose="02040503050406030204" pitchFamily="18" charset="0"/>
              <a:ea typeface="+mn-ea"/>
              <a:cs typeface="+mn-cs"/>
            </a:endParaRPr>
          </a:p>
        </p:txBody>
      </p:sp>
    </p:spTree>
    <p:extLst>
      <p:ext uri="{BB962C8B-B14F-4D97-AF65-F5344CB8AC3E}">
        <p14:creationId xmlns:p14="http://schemas.microsoft.com/office/powerpoint/2010/main" val="11395978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CCD83-CED2-BB49-84DC-B30F17B37A52}"/>
              </a:ext>
            </a:extLst>
          </p:cNvPr>
          <p:cNvSpPr>
            <a:spLocks noGrp="1"/>
          </p:cNvSpPr>
          <p:nvPr>
            <p:ph type="title"/>
          </p:nvPr>
        </p:nvSpPr>
        <p:spPr>
          <a:xfrm>
            <a:off x="716692" y="2585416"/>
            <a:ext cx="6474942" cy="1159258"/>
          </a:xfrm>
        </p:spPr>
        <p:txBody>
          <a:bodyPr>
            <a:noAutofit/>
          </a:bodyPr>
          <a:lstStyle/>
          <a:p>
            <a:pPr marL="0" marR="0">
              <a:spcBef>
                <a:spcPts val="0"/>
              </a:spcBef>
              <a:spcAft>
                <a:spcPts val="0"/>
              </a:spcAft>
            </a:pPr>
            <a:r>
              <a:rPr lang="en-US" sz="2000" b="1" dirty="0">
                <a:effectLst/>
                <a:latin typeface="Helvetica" panose="020B0604020202020204" pitchFamily="34" charset="0"/>
                <a:ea typeface="Calibri" panose="020F0502020204030204" pitchFamily="34" charset="0"/>
                <a:cs typeface="Times New Roman" panose="02020603050405020304" pitchFamily="18" charset="0"/>
              </a:rPr>
              <a:t>FemBloc</a:t>
            </a:r>
            <a:r>
              <a:rPr lang="en-US" sz="1600" b="1" baseline="30000" dirty="0">
                <a:effectLst/>
                <a:latin typeface="Helvetica" panose="020B0604020202020204" pitchFamily="34" charset="0"/>
                <a:ea typeface="Calibri" panose="020F0502020204030204" pitchFamily="34" charset="0"/>
                <a:cs typeface="Times New Roman" panose="02020603050405020304" pitchFamily="18" charset="0"/>
              </a:rPr>
              <a:t>®</a:t>
            </a:r>
            <a:r>
              <a:rPr lang="en-US" sz="2000" b="1" dirty="0">
                <a:effectLst/>
                <a:latin typeface="Helvetica" panose="020B0604020202020204" pitchFamily="34" charset="0"/>
                <a:ea typeface="Calibri" panose="020F0502020204030204" pitchFamily="34" charset="0"/>
                <a:cs typeface="Times New Roman" panose="02020603050405020304" pitchFamily="18" charset="0"/>
              </a:rPr>
              <a:t>, a First-of-its-Kind Medical Solution for Permanent Birth Control and an Important Option for Women Post Overturn of </a:t>
            </a:r>
            <a:r>
              <a:rPr lang="en-US" sz="2000" b="1" i="1" dirty="0">
                <a:effectLst/>
                <a:latin typeface="Helvetica" panose="020B0604020202020204" pitchFamily="34" charset="0"/>
                <a:ea typeface="Calibri" panose="020F0502020204030204" pitchFamily="34" charset="0"/>
                <a:cs typeface="Times New Roman" panose="02020603050405020304" pitchFamily="18" charset="0"/>
              </a:rPr>
              <a:t>Roe v. Wade</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 Placeholder 3">
            <a:extLst>
              <a:ext uri="{FF2B5EF4-FFF2-40B4-BE49-F238E27FC236}">
                <a16:creationId xmlns:a16="http://schemas.microsoft.com/office/drawing/2014/main" id="{B37CBDC3-6ADE-914F-B9E5-C7C223A87D1B}"/>
              </a:ext>
            </a:extLst>
          </p:cNvPr>
          <p:cNvSpPr>
            <a:spLocks noGrp="1"/>
          </p:cNvSpPr>
          <p:nvPr>
            <p:ph type="body" sz="quarter" idx="13"/>
          </p:nvPr>
        </p:nvSpPr>
        <p:spPr/>
        <p:txBody>
          <a:bodyPr/>
          <a:lstStyle/>
          <a:p>
            <a:r>
              <a:rPr lang="en-US" dirty="0"/>
              <a:t>July 28, 2022</a:t>
            </a:r>
          </a:p>
        </p:txBody>
      </p:sp>
      <p:sp>
        <p:nvSpPr>
          <p:cNvPr id="5" name="Text Placeholder 4">
            <a:extLst>
              <a:ext uri="{FF2B5EF4-FFF2-40B4-BE49-F238E27FC236}">
                <a16:creationId xmlns:a16="http://schemas.microsoft.com/office/drawing/2014/main" id="{3895ABCC-C7BE-E445-B8F7-E2BE2DC8DC21}"/>
              </a:ext>
            </a:extLst>
          </p:cNvPr>
          <p:cNvSpPr>
            <a:spLocks noGrp="1"/>
          </p:cNvSpPr>
          <p:nvPr>
            <p:ph type="body" sz="quarter" idx="14"/>
          </p:nvPr>
        </p:nvSpPr>
        <p:spPr/>
        <p:txBody>
          <a:bodyPr/>
          <a:lstStyle/>
          <a:p>
            <a:r>
              <a:rPr lang="en-US" dirty="0" err="1"/>
              <a:t>KOL</a:t>
            </a:r>
            <a:r>
              <a:rPr lang="en-US" dirty="0"/>
              <a:t> Event Presentation</a:t>
            </a:r>
          </a:p>
        </p:txBody>
      </p:sp>
      <p:sp>
        <p:nvSpPr>
          <p:cNvPr id="6" name="object 7">
            <a:extLst>
              <a:ext uri="{FF2B5EF4-FFF2-40B4-BE49-F238E27FC236}">
                <a16:creationId xmlns:a16="http://schemas.microsoft.com/office/drawing/2014/main" id="{1CC243DF-3979-3D41-A2AC-71BFA7E09FD9}"/>
              </a:ext>
            </a:extLst>
          </p:cNvPr>
          <p:cNvSpPr txBox="1"/>
          <p:nvPr/>
        </p:nvSpPr>
        <p:spPr>
          <a:xfrm>
            <a:off x="552736" y="5983782"/>
            <a:ext cx="5543264" cy="456535"/>
          </a:xfrm>
          <a:prstGeom prst="rect">
            <a:avLst/>
          </a:prstGeom>
        </p:spPr>
        <p:txBody>
          <a:bodyPr vert="horz" wrap="square" lIns="0" tIns="12700" rIns="0" bIns="0" rtlCol="0">
            <a:spAutoFit/>
          </a:bodyPr>
          <a:lstStyle/>
          <a:p>
            <a:pPr marL="12700" marR="0" lvl="0" indent="0" algn="l" defTabSz="914400" rtl="0" eaLnBrk="1" fontAlgn="auto" latinLnBrk="0" hangingPunct="1">
              <a:spcBef>
                <a:spcPts val="100"/>
              </a:spcBef>
              <a:spcAft>
                <a:spcPts val="0"/>
              </a:spcAft>
              <a:buClrTx/>
              <a:buSzTx/>
              <a:buFontTx/>
              <a:buNone/>
              <a:tabLst/>
              <a:defRPr/>
            </a:pPr>
            <a:r>
              <a:rPr kumimoji="0" lang="en-US" sz="1400" b="0" i="0" u="none" strike="noStrike" kern="1200" cap="none" spc="-10" normalizeH="0" baseline="0" noProof="0" dirty="0">
                <a:ln>
                  <a:noFill/>
                </a:ln>
                <a:solidFill>
                  <a:schemeClr val="bg1"/>
                </a:solidFill>
                <a:effectLst/>
                <a:uLnTx/>
                <a:uFillTx/>
                <a:latin typeface="Cambria" panose="02040503050406030204" pitchFamily="18" charset="0"/>
                <a:cs typeface="Calibri"/>
              </a:rPr>
              <a:t>Investors:  Chuck </a:t>
            </a:r>
            <a:r>
              <a:rPr kumimoji="0" lang="en-US" sz="1400" b="0" i="0" u="none" strike="noStrike" kern="1200" cap="none" spc="-10" normalizeH="0" baseline="0" noProof="0" dirty="0" err="1">
                <a:ln>
                  <a:noFill/>
                </a:ln>
                <a:solidFill>
                  <a:schemeClr val="bg1"/>
                </a:solidFill>
                <a:effectLst/>
                <a:uLnTx/>
                <a:uFillTx/>
                <a:latin typeface="Cambria" panose="02040503050406030204" pitchFamily="18" charset="0"/>
                <a:cs typeface="Calibri"/>
              </a:rPr>
              <a:t>Padala</a:t>
            </a:r>
            <a:endParaRPr kumimoji="0" lang="en-US" sz="1400" b="0" i="0" u="none" strike="noStrike" kern="1200" cap="none" spc="-10" normalizeH="0" baseline="0" noProof="0" dirty="0">
              <a:ln>
                <a:noFill/>
              </a:ln>
              <a:solidFill>
                <a:schemeClr val="bg1"/>
              </a:solidFill>
              <a:effectLst/>
              <a:uLnTx/>
              <a:uFillTx/>
              <a:latin typeface="Cambria" panose="02040503050406030204" pitchFamily="18" charset="0"/>
              <a:cs typeface="Calibri"/>
            </a:endParaRPr>
          </a:p>
          <a:p>
            <a:pPr marL="12700" marR="0" lvl="0" indent="0" algn="l" defTabSz="914400" rtl="0" eaLnBrk="1" fontAlgn="auto" latinLnBrk="0" hangingPunct="1">
              <a:spcBef>
                <a:spcPts val="100"/>
              </a:spcBef>
              <a:spcAft>
                <a:spcPts val="0"/>
              </a:spcAft>
              <a:buClrTx/>
              <a:buSzTx/>
              <a:buFontTx/>
              <a:buNone/>
              <a:tabLst/>
              <a:defRPr/>
            </a:pPr>
            <a:r>
              <a:rPr kumimoji="0" lang="en-US" sz="1400" b="0" i="0" u="none" strike="noStrike" kern="1200" cap="none" spc="-10" normalizeH="0" baseline="0" noProof="0" dirty="0">
                <a:ln>
                  <a:noFill/>
                </a:ln>
                <a:solidFill>
                  <a:schemeClr val="bg1"/>
                </a:solidFill>
                <a:effectLst/>
                <a:uLnTx/>
                <a:uFillTx/>
                <a:latin typeface="Cambria" panose="02040503050406030204" pitchFamily="18" charset="0"/>
                <a:cs typeface="Calibri"/>
                <a:hlinkClick r:id="rId2">
                  <a:extLst>
                    <a:ext uri="{A12FA001-AC4F-418D-AE19-62706E023703}">
                      <ahyp:hlinkClr xmlns:ahyp="http://schemas.microsoft.com/office/drawing/2018/hyperlinkcolor" val="tx"/>
                    </a:ext>
                  </a:extLst>
                </a:hlinkClick>
              </a:rPr>
              <a:t>IR@femasys.com</a:t>
            </a:r>
            <a:endParaRPr kumimoji="0" lang="en-US" sz="2000" b="0" i="0" u="none" strike="noStrike" kern="1200" cap="none" spc="-10" normalizeH="0" baseline="0" noProof="0" dirty="0">
              <a:ln>
                <a:noFill/>
              </a:ln>
              <a:solidFill>
                <a:schemeClr val="bg1"/>
              </a:solidFill>
              <a:effectLst/>
              <a:uLnTx/>
              <a:uFillTx/>
              <a:latin typeface="Cambria" panose="02040503050406030204" pitchFamily="18" charset="0"/>
              <a:cs typeface="Calibri"/>
            </a:endParaRPr>
          </a:p>
        </p:txBody>
      </p:sp>
      <p:sp>
        <p:nvSpPr>
          <p:cNvPr id="7" name="object 7">
            <a:extLst>
              <a:ext uri="{FF2B5EF4-FFF2-40B4-BE49-F238E27FC236}">
                <a16:creationId xmlns:a16="http://schemas.microsoft.com/office/drawing/2014/main" id="{37370B1F-57A0-504A-AC55-D20F77F8D28B}"/>
              </a:ext>
            </a:extLst>
          </p:cNvPr>
          <p:cNvSpPr txBox="1"/>
          <p:nvPr/>
        </p:nvSpPr>
        <p:spPr>
          <a:xfrm>
            <a:off x="552736" y="5607790"/>
            <a:ext cx="5543264" cy="320601"/>
          </a:xfrm>
          <a:prstGeom prst="rect">
            <a:avLst/>
          </a:prstGeom>
        </p:spPr>
        <p:txBody>
          <a:bodyPr vert="horz" wrap="square" lIns="0" tIns="12700" rIns="0" bIns="0" rtlCol="0">
            <a:spAutoFit/>
          </a:bodyPr>
          <a:lstStyle/>
          <a:p>
            <a:pPr marL="12700">
              <a:spcBef>
                <a:spcPts val="100"/>
              </a:spcBef>
              <a:defRPr/>
            </a:pPr>
            <a:r>
              <a:rPr lang="en-US" sz="2000" spc="-10" dirty="0">
                <a:solidFill>
                  <a:schemeClr val="bg1"/>
                </a:solidFill>
                <a:latin typeface="Cambria" panose="02040503050406030204" pitchFamily="18" charset="0"/>
                <a:cs typeface="Calibri"/>
              </a:rPr>
              <a:t>Contact: </a:t>
            </a:r>
          </a:p>
        </p:txBody>
      </p:sp>
      <p:sp>
        <p:nvSpPr>
          <p:cNvPr id="8" name="object 7">
            <a:extLst>
              <a:ext uri="{FF2B5EF4-FFF2-40B4-BE49-F238E27FC236}">
                <a16:creationId xmlns:a16="http://schemas.microsoft.com/office/drawing/2014/main" id="{8C719268-6453-1A4D-A6C7-254949847ADE}"/>
              </a:ext>
            </a:extLst>
          </p:cNvPr>
          <p:cNvSpPr txBox="1"/>
          <p:nvPr/>
        </p:nvSpPr>
        <p:spPr>
          <a:xfrm>
            <a:off x="3156788" y="5983782"/>
            <a:ext cx="5543264" cy="456535"/>
          </a:xfrm>
          <a:prstGeom prst="rect">
            <a:avLst/>
          </a:prstGeom>
        </p:spPr>
        <p:txBody>
          <a:bodyPr vert="horz" wrap="square" lIns="0" tIns="12700" rIns="0" bIns="0" rtlCol="0">
            <a:spAutoFit/>
          </a:bodyPr>
          <a:lstStyle/>
          <a:p>
            <a:pPr marL="12700" lvl="0">
              <a:spcBef>
                <a:spcPts val="100"/>
              </a:spcBef>
              <a:defRPr/>
            </a:pPr>
            <a:r>
              <a:rPr lang="en-US" sz="1400" spc="-10" dirty="0">
                <a:solidFill>
                  <a:schemeClr val="bg1"/>
                </a:solidFill>
                <a:latin typeface="Cambria" panose="02040503050406030204" pitchFamily="18" charset="0"/>
                <a:cs typeface="Calibri"/>
              </a:rPr>
              <a:t>Media:   Karissa Cross</a:t>
            </a:r>
          </a:p>
          <a:p>
            <a:pPr marL="12700" lvl="0">
              <a:spcBef>
                <a:spcPts val="100"/>
              </a:spcBef>
              <a:defRPr/>
            </a:pPr>
            <a:r>
              <a:rPr lang="en-US" sz="1400" spc="-10" dirty="0">
                <a:solidFill>
                  <a:schemeClr val="bg1"/>
                </a:solidFill>
                <a:latin typeface="Cambria" panose="02040503050406030204" pitchFamily="18" charset="0"/>
                <a:cs typeface="Calibri"/>
                <a:hlinkClick r:id="rId3">
                  <a:extLst>
                    <a:ext uri="{A12FA001-AC4F-418D-AE19-62706E023703}">
                      <ahyp:hlinkClr xmlns:ahyp="http://schemas.microsoft.com/office/drawing/2018/hyperlinkcolor" val="tx"/>
                    </a:ext>
                  </a:extLst>
                </a:hlinkClick>
              </a:rPr>
              <a:t>Media@femasys.com</a:t>
            </a:r>
            <a:r>
              <a:rPr lang="en-US" sz="1400" spc="-10" dirty="0">
                <a:solidFill>
                  <a:schemeClr val="bg1"/>
                </a:solidFill>
                <a:latin typeface="Cambria" panose="02040503050406030204" pitchFamily="18" charset="0"/>
                <a:cs typeface="Calibri"/>
              </a:rPr>
              <a:t>  </a:t>
            </a:r>
          </a:p>
        </p:txBody>
      </p:sp>
      <p:sp>
        <p:nvSpPr>
          <p:cNvPr id="3" name="Slide Number Placeholder 2">
            <a:extLst>
              <a:ext uri="{FF2B5EF4-FFF2-40B4-BE49-F238E27FC236}">
                <a16:creationId xmlns:a16="http://schemas.microsoft.com/office/drawing/2014/main" id="{7C4C4E64-9F67-48A1-A0A1-6E9D202D8889}"/>
              </a:ext>
            </a:extLst>
          </p:cNvPr>
          <p:cNvSpPr>
            <a:spLocks noGrp="1"/>
          </p:cNvSpPr>
          <p:nvPr>
            <p:ph type="sldNum" sz="quarter" idx="12"/>
          </p:nvPr>
        </p:nvSpPr>
        <p:spPr/>
        <p:txBody>
          <a:bodyPr/>
          <a:lstStyle/>
          <a:p>
            <a:fld id="{A7451A1B-757A-D347-ADAA-BB07E8042080}" type="slidenum">
              <a:rPr lang="en-US" smtClean="0"/>
              <a:t>40</a:t>
            </a:fld>
            <a:endParaRPr lang="en-US"/>
          </a:p>
        </p:txBody>
      </p:sp>
    </p:spTree>
    <p:extLst>
      <p:ext uri="{BB962C8B-B14F-4D97-AF65-F5344CB8AC3E}">
        <p14:creationId xmlns:p14="http://schemas.microsoft.com/office/powerpoint/2010/main" val="1950892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ounded Rectangle 21">
            <a:extLst>
              <a:ext uri="{FF2B5EF4-FFF2-40B4-BE49-F238E27FC236}">
                <a16:creationId xmlns:a16="http://schemas.microsoft.com/office/drawing/2014/main" id="{D75C5FC6-A863-B448-BB52-A7867922505D}"/>
              </a:ext>
            </a:extLst>
          </p:cNvPr>
          <p:cNvSpPr/>
          <p:nvPr/>
        </p:nvSpPr>
        <p:spPr>
          <a:xfrm>
            <a:off x="4468799" y="1921047"/>
            <a:ext cx="3740594" cy="4063988"/>
          </a:xfrm>
          <a:prstGeom prst="roundRect">
            <a:avLst>
              <a:gd name="adj" fmla="val 8026"/>
            </a:avLst>
          </a:prstGeom>
          <a:gradFill flip="none" rotWithShape="1">
            <a:gsLst>
              <a:gs pos="0">
                <a:srgbClr val="5C50A1">
                  <a:alpha val="16269"/>
                </a:srgbClr>
              </a:gs>
              <a:gs pos="100000">
                <a:srgbClr val="5C50A1">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8" name="Picture 7" descr="A picture containing text, indoor&#10;&#10;Description automatically generated">
            <a:extLst>
              <a:ext uri="{FF2B5EF4-FFF2-40B4-BE49-F238E27FC236}">
                <a16:creationId xmlns:a16="http://schemas.microsoft.com/office/drawing/2014/main" id="{825BAC77-8169-3B40-9285-4AECC44A4F9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6671" t="-5617" b="-8203"/>
          <a:stretch/>
        </p:blipFill>
        <p:spPr>
          <a:xfrm>
            <a:off x="6096001" y="1191125"/>
            <a:ext cx="6096000" cy="5176157"/>
          </a:xfrm>
          <a:prstGeom prst="rect">
            <a:avLst/>
          </a:prstGeom>
        </p:spPr>
      </p:pic>
      <p:sp>
        <p:nvSpPr>
          <p:cNvPr id="4" name="Title 3">
            <a:extLst>
              <a:ext uri="{FF2B5EF4-FFF2-40B4-BE49-F238E27FC236}">
                <a16:creationId xmlns:a16="http://schemas.microsoft.com/office/drawing/2014/main" id="{112717D2-99E4-7746-BFF8-29CA4B2D58DA}"/>
              </a:ext>
            </a:extLst>
          </p:cNvPr>
          <p:cNvSpPr>
            <a:spLocks noGrp="1"/>
          </p:cNvSpPr>
          <p:nvPr>
            <p:ph type="title"/>
          </p:nvPr>
        </p:nvSpPr>
        <p:spPr/>
        <p:txBody>
          <a:bodyPr/>
          <a:lstStyle/>
          <a:p>
            <a:r>
              <a:rPr lang="en-US" dirty="0" err="1"/>
              <a:t>Femasys</a:t>
            </a:r>
            <a:r>
              <a:rPr lang="en-US" dirty="0"/>
              <a:t>: At-a-Glance</a:t>
            </a:r>
          </a:p>
        </p:txBody>
      </p:sp>
      <p:sp>
        <p:nvSpPr>
          <p:cNvPr id="15" name="Rounded Rectangle 14">
            <a:extLst>
              <a:ext uri="{FF2B5EF4-FFF2-40B4-BE49-F238E27FC236}">
                <a16:creationId xmlns:a16="http://schemas.microsoft.com/office/drawing/2014/main" id="{12012144-8D01-E448-9AFF-897DCD6938A9}"/>
              </a:ext>
            </a:extLst>
          </p:cNvPr>
          <p:cNvSpPr/>
          <p:nvPr/>
        </p:nvSpPr>
        <p:spPr>
          <a:xfrm>
            <a:off x="595442" y="1921047"/>
            <a:ext cx="3740594" cy="4063988"/>
          </a:xfrm>
          <a:prstGeom prst="roundRect">
            <a:avLst>
              <a:gd name="adj" fmla="val 8026"/>
            </a:avLst>
          </a:prstGeom>
          <a:gradFill flip="none" rotWithShape="1">
            <a:gsLst>
              <a:gs pos="0">
                <a:srgbClr val="5C50A1">
                  <a:alpha val="16269"/>
                </a:srgbClr>
              </a:gs>
              <a:gs pos="100000">
                <a:srgbClr val="5C50A1">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6" name="Content Placeholder 4">
            <a:extLst>
              <a:ext uri="{FF2B5EF4-FFF2-40B4-BE49-F238E27FC236}">
                <a16:creationId xmlns:a16="http://schemas.microsoft.com/office/drawing/2014/main" id="{9EF448EA-5EF4-DB45-ACAF-44561C336033}"/>
              </a:ext>
            </a:extLst>
          </p:cNvPr>
          <p:cNvSpPr>
            <a:spLocks noGrp="1"/>
          </p:cNvSpPr>
          <p:nvPr>
            <p:ph idx="1"/>
          </p:nvPr>
        </p:nvSpPr>
        <p:spPr>
          <a:xfrm>
            <a:off x="1065080" y="2202898"/>
            <a:ext cx="3270956" cy="581742"/>
          </a:xfrm>
        </p:spPr>
        <p:txBody>
          <a:bodyPr>
            <a:normAutofit/>
          </a:bodyPr>
          <a:lstStyle/>
          <a:p>
            <a:pPr marL="0" indent="0">
              <a:buNone/>
            </a:pPr>
            <a:r>
              <a:rPr lang="en-US" sz="2400" b="1" dirty="0">
                <a:solidFill>
                  <a:srgbClr val="6A3CC9"/>
                </a:solidFill>
                <a:latin typeface="Cambria" panose="02040503050406030204"/>
              </a:rPr>
              <a:t>Who We Are</a:t>
            </a:r>
          </a:p>
        </p:txBody>
      </p:sp>
      <p:sp>
        <p:nvSpPr>
          <p:cNvPr id="17" name="Content Placeholder 4">
            <a:extLst>
              <a:ext uri="{FF2B5EF4-FFF2-40B4-BE49-F238E27FC236}">
                <a16:creationId xmlns:a16="http://schemas.microsoft.com/office/drawing/2014/main" id="{6C075482-D089-8E46-AF5F-C85F1D71D086}"/>
              </a:ext>
            </a:extLst>
          </p:cNvPr>
          <p:cNvSpPr txBox="1">
            <a:spLocks/>
          </p:cNvSpPr>
          <p:nvPr/>
        </p:nvSpPr>
        <p:spPr>
          <a:xfrm>
            <a:off x="4673000" y="2133777"/>
            <a:ext cx="4083756" cy="58174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6A3CC9"/>
                </a:solidFill>
                <a:effectLst/>
                <a:uLnTx/>
                <a:uFillTx/>
                <a:latin typeface="Cambria" panose="02040503050406030204"/>
                <a:ea typeface="+mn-ea"/>
                <a:cs typeface="+mn-cs"/>
              </a:rPr>
              <a:t>Financial Information</a:t>
            </a:r>
          </a:p>
        </p:txBody>
      </p:sp>
      <p:sp>
        <p:nvSpPr>
          <p:cNvPr id="18" name="Content Placeholder 4">
            <a:extLst>
              <a:ext uri="{FF2B5EF4-FFF2-40B4-BE49-F238E27FC236}">
                <a16:creationId xmlns:a16="http://schemas.microsoft.com/office/drawing/2014/main" id="{751EA770-D067-964B-8744-E4ACADB566F9}"/>
              </a:ext>
            </a:extLst>
          </p:cNvPr>
          <p:cNvSpPr txBox="1">
            <a:spLocks/>
          </p:cNvSpPr>
          <p:nvPr/>
        </p:nvSpPr>
        <p:spPr>
          <a:xfrm>
            <a:off x="1065080" y="2739439"/>
            <a:ext cx="3005270" cy="316689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err="1">
                <a:ln>
                  <a:noFill/>
                </a:ln>
                <a:solidFill>
                  <a:srgbClr val="000000"/>
                </a:solidFill>
                <a:effectLst/>
                <a:uLnTx/>
                <a:uFillTx/>
                <a:latin typeface="Cambria" panose="02040503050406030204"/>
                <a:ea typeface="+mn-ea"/>
                <a:cs typeface="+mn-cs"/>
              </a:rPr>
              <a:t>Femasys</a:t>
            </a:r>
            <a:r>
              <a:rPr kumimoji="0" lang="en-US" sz="1800" b="0" i="0" u="none" strike="noStrike" kern="1200" cap="none" spc="0" normalizeH="0" baseline="0" noProof="0" dirty="0">
                <a:ln>
                  <a:noFill/>
                </a:ln>
                <a:solidFill>
                  <a:srgbClr val="000000"/>
                </a:solidFill>
                <a:effectLst/>
                <a:uLnTx/>
                <a:uFillTx/>
                <a:latin typeface="Cambria" panose="02040503050406030204"/>
                <a:ea typeface="+mn-ea"/>
                <a:cs typeface="+mn-cs"/>
              </a:rPr>
              <a:t> is a biomedical company aiming to meet women’s needs worldwide with a novel suite of products and product candidates that include minimally invasive, in-office technologies for reproductive health.</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srgbClr val="000000"/>
              </a:solidFill>
              <a:effectLst/>
              <a:uLnTx/>
              <a:uFillTx/>
              <a:latin typeface="Cambria" panose="02040503050406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000000"/>
                </a:solidFill>
                <a:effectLst/>
                <a:uLnTx/>
                <a:uFillTx/>
                <a:latin typeface="Cambria" panose="02040503050406030204"/>
                <a:ea typeface="+mn-ea"/>
                <a:cs typeface="+mn-cs"/>
              </a:rPr>
              <a:t>Headquarters:  Suwanee, GA</a:t>
            </a:r>
          </a:p>
        </p:txBody>
      </p:sp>
      <p:sp>
        <p:nvSpPr>
          <p:cNvPr id="19" name="Content Placeholder 4">
            <a:extLst>
              <a:ext uri="{FF2B5EF4-FFF2-40B4-BE49-F238E27FC236}">
                <a16:creationId xmlns:a16="http://schemas.microsoft.com/office/drawing/2014/main" id="{0C906B62-9C1A-CA4F-A85F-85BC4EF59BCB}"/>
              </a:ext>
            </a:extLst>
          </p:cNvPr>
          <p:cNvSpPr txBox="1">
            <a:spLocks/>
          </p:cNvSpPr>
          <p:nvPr/>
        </p:nvSpPr>
        <p:spPr>
          <a:xfrm>
            <a:off x="4682939" y="2739438"/>
            <a:ext cx="2950313" cy="316689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000000"/>
                </a:solidFill>
                <a:effectLst/>
                <a:uLnTx/>
                <a:uFillTx/>
                <a:latin typeface="Cambria" panose="02040503050406030204"/>
                <a:ea typeface="+mn-ea"/>
                <a:cs typeface="+mn-cs"/>
              </a:rPr>
              <a:t>Nasdaq:  FEMY</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000000"/>
                </a:solidFill>
                <a:effectLst/>
                <a:uLnTx/>
                <a:uFillTx/>
                <a:latin typeface="Cambria" panose="02040503050406030204"/>
                <a:ea typeface="+mn-ea"/>
                <a:cs typeface="+mn-cs"/>
              </a:rPr>
              <a:t>IPO date:  June 2021 </a:t>
            </a:r>
            <a:br>
              <a:rPr kumimoji="0" lang="en-US" sz="1800" b="0" i="0" u="none" strike="noStrike" kern="1200" cap="none" spc="0" normalizeH="0" baseline="0" noProof="0" dirty="0">
                <a:ln>
                  <a:noFill/>
                </a:ln>
                <a:solidFill>
                  <a:srgbClr val="000000"/>
                </a:solidFill>
                <a:effectLst/>
                <a:uLnTx/>
                <a:uFillTx/>
                <a:latin typeface="Cambria" panose="02040503050406030204"/>
                <a:ea typeface="+mn-ea"/>
                <a:cs typeface="+mn-cs"/>
              </a:rPr>
            </a:br>
            <a:endParaRPr kumimoji="0" lang="en-US" sz="1800" b="0" i="0" u="none" strike="noStrike" kern="1200" cap="none" spc="0" normalizeH="0" baseline="0" noProof="0" dirty="0">
              <a:ln>
                <a:noFill/>
              </a:ln>
              <a:solidFill>
                <a:srgbClr val="000000"/>
              </a:solidFill>
              <a:effectLst/>
              <a:uLnTx/>
              <a:uFillTx/>
              <a:latin typeface="Cambria" panose="02040503050406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000000"/>
                </a:solidFill>
                <a:effectLst/>
                <a:uLnTx/>
                <a:uFillTx/>
                <a:latin typeface="Cambria" panose="02040503050406030204"/>
                <a:ea typeface="+mn-ea"/>
                <a:cs typeface="+mn-cs"/>
              </a:rPr>
              <a:t>Market Cap:  $28.5 M</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000000"/>
                </a:solidFill>
                <a:effectLst/>
                <a:uLnTx/>
                <a:uFillTx/>
                <a:latin typeface="Cambria" panose="02040503050406030204"/>
                <a:ea typeface="+mn-ea"/>
                <a:cs typeface="+mn-cs"/>
              </a:rPr>
              <a:t>(as of 6/30/22)</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000000"/>
                </a:solidFill>
                <a:effectLst/>
                <a:uLnTx/>
                <a:uFillTx/>
                <a:latin typeface="Cambria" panose="02040503050406030204"/>
                <a:ea typeface="+mn-ea"/>
                <a:cs typeface="+mn-cs"/>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000000"/>
                </a:solidFill>
                <a:effectLst/>
                <a:uLnTx/>
                <a:uFillTx/>
                <a:latin typeface="Cambria" panose="02040503050406030204"/>
                <a:ea typeface="+mn-ea"/>
                <a:cs typeface="+mn-cs"/>
              </a:rPr>
              <a:t>Cash:  $21.8 M</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000000"/>
                </a:solidFill>
                <a:effectLst/>
                <a:uLnTx/>
                <a:uFillTx/>
                <a:latin typeface="Cambria" panose="02040503050406030204"/>
                <a:ea typeface="+mn-ea"/>
                <a:cs typeface="+mn-cs"/>
              </a:rPr>
              <a:t>(as of 3/31/22)</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srgbClr val="000000"/>
              </a:solidFill>
              <a:effectLst/>
              <a:uLnTx/>
              <a:uFillTx/>
              <a:latin typeface="Cambria" panose="02040503050406030204"/>
              <a:ea typeface="+mn-ea"/>
              <a:cs typeface="+mn-cs"/>
            </a:endParaRPr>
          </a:p>
        </p:txBody>
      </p:sp>
      <p:pic>
        <p:nvPicPr>
          <p:cNvPr id="6" name="Picture 5" descr="A picture containing text, computer, dark&#10;&#10;Description automatically generated">
            <a:extLst>
              <a:ext uri="{FF2B5EF4-FFF2-40B4-BE49-F238E27FC236}">
                <a16:creationId xmlns:a16="http://schemas.microsoft.com/office/drawing/2014/main" id="{7C2D2FF2-1333-C64B-B940-4EB62F1F6E6D}"/>
              </a:ext>
            </a:extLst>
          </p:cNvPr>
          <p:cNvPicPr>
            <a:picLocks noChangeAspect="1"/>
          </p:cNvPicPr>
          <p:nvPr/>
        </p:nvPicPr>
        <p:blipFill rotWithShape="1">
          <a:blip r:embed="rId3" cstate="screen">
            <a:alphaModFix amt="36000"/>
            <a:extLst>
              <a:ext uri="{28A0092B-C50C-407E-A947-70E740481C1C}">
                <a14:useLocalDpi xmlns:a14="http://schemas.microsoft.com/office/drawing/2010/main"/>
              </a:ext>
            </a:extLst>
          </a:blip>
          <a:srcRect/>
          <a:stretch/>
        </p:blipFill>
        <p:spPr>
          <a:xfrm>
            <a:off x="10711859" y="1854365"/>
            <a:ext cx="1480141" cy="4059099"/>
          </a:xfrm>
          <a:prstGeom prst="rect">
            <a:avLst/>
          </a:prstGeom>
        </p:spPr>
      </p:pic>
      <p:sp>
        <p:nvSpPr>
          <p:cNvPr id="2" name="Slide Number Placeholder 1">
            <a:extLst>
              <a:ext uri="{FF2B5EF4-FFF2-40B4-BE49-F238E27FC236}">
                <a16:creationId xmlns:a16="http://schemas.microsoft.com/office/drawing/2014/main" id="{FD0C187E-1704-453F-9943-BD2139F5E3F2}"/>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478E0B-7401-2D44-B6B4-9519A67BAE3C}" type="slidenum">
              <a:rPr kumimoji="0" lang="en-US" sz="1200" b="0" i="0" u="none" strike="noStrike" kern="1200" cap="none" spc="0" normalizeH="0" baseline="0" noProof="0" smtClean="0">
                <a:ln>
                  <a:noFill/>
                </a:ln>
                <a:solidFill>
                  <a:srgbClr val="5C50A1"/>
                </a:solidFill>
                <a:effectLst/>
                <a:uLnTx/>
                <a:uFillTx/>
                <a:latin typeface="Cambria" panose="02040503050406030204" pitchFamily="18"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srgbClr val="5C50A1"/>
              </a:solidFill>
              <a:effectLst/>
              <a:uLnTx/>
              <a:uFillTx/>
              <a:latin typeface="Cambria" panose="02040503050406030204" pitchFamily="18" charset="0"/>
              <a:ea typeface="+mn-ea"/>
              <a:cs typeface="+mn-cs"/>
            </a:endParaRPr>
          </a:p>
        </p:txBody>
      </p:sp>
    </p:spTree>
    <p:extLst>
      <p:ext uri="{BB962C8B-B14F-4D97-AF65-F5344CB8AC3E}">
        <p14:creationId xmlns:p14="http://schemas.microsoft.com/office/powerpoint/2010/main" val="4365453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596B541-03FD-D14F-869D-8C8ACD886998}"/>
              </a:ext>
            </a:extLst>
          </p:cNvPr>
          <p:cNvGrpSpPr/>
          <p:nvPr/>
        </p:nvGrpSpPr>
        <p:grpSpPr>
          <a:xfrm>
            <a:off x="8663477" y="1864486"/>
            <a:ext cx="910593" cy="529018"/>
            <a:chOff x="8642094" y="4342025"/>
            <a:chExt cx="910593" cy="529018"/>
          </a:xfrm>
        </p:grpSpPr>
        <p:cxnSp>
          <p:nvCxnSpPr>
            <p:cNvPr id="36" name="Straight Connector 35">
              <a:extLst>
                <a:ext uri="{FF2B5EF4-FFF2-40B4-BE49-F238E27FC236}">
                  <a16:creationId xmlns:a16="http://schemas.microsoft.com/office/drawing/2014/main" id="{C7BC5C43-C74D-834E-97AD-9E3ACE66607A}"/>
                </a:ext>
              </a:extLst>
            </p:cNvPr>
            <p:cNvCxnSpPr>
              <a:cxnSpLocks/>
            </p:cNvCxnSpPr>
            <p:nvPr/>
          </p:nvCxnSpPr>
          <p:spPr>
            <a:xfrm>
              <a:off x="9552687" y="4342025"/>
              <a:ext cx="0" cy="529018"/>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9C4CA398-46A4-614C-9802-878036198970}"/>
                </a:ext>
              </a:extLst>
            </p:cNvPr>
            <p:cNvCxnSpPr>
              <a:cxnSpLocks/>
            </p:cNvCxnSpPr>
            <p:nvPr/>
          </p:nvCxnSpPr>
          <p:spPr>
            <a:xfrm>
              <a:off x="8642094" y="4342025"/>
              <a:ext cx="0" cy="529018"/>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47" name="Group 46">
            <a:extLst>
              <a:ext uri="{FF2B5EF4-FFF2-40B4-BE49-F238E27FC236}">
                <a16:creationId xmlns:a16="http://schemas.microsoft.com/office/drawing/2014/main" id="{B35EEB59-7BD2-F448-93C0-A9F917ED5382}"/>
              </a:ext>
            </a:extLst>
          </p:cNvPr>
          <p:cNvGrpSpPr/>
          <p:nvPr/>
        </p:nvGrpSpPr>
        <p:grpSpPr>
          <a:xfrm>
            <a:off x="4136889" y="2919037"/>
            <a:ext cx="6325190" cy="739827"/>
            <a:chOff x="4148666" y="1583267"/>
            <a:chExt cx="6325190" cy="4953000"/>
          </a:xfrm>
        </p:grpSpPr>
        <p:cxnSp>
          <p:nvCxnSpPr>
            <p:cNvPr id="5" name="Straight Connector 4">
              <a:extLst>
                <a:ext uri="{FF2B5EF4-FFF2-40B4-BE49-F238E27FC236}">
                  <a16:creationId xmlns:a16="http://schemas.microsoft.com/office/drawing/2014/main" id="{B794BAC0-5D19-ED48-8AFD-50C384A7A4BE}"/>
                </a:ext>
              </a:extLst>
            </p:cNvPr>
            <p:cNvCxnSpPr>
              <a:cxnSpLocks/>
            </p:cNvCxnSpPr>
            <p:nvPr/>
          </p:nvCxnSpPr>
          <p:spPr>
            <a:xfrm>
              <a:off x="4148666" y="1583267"/>
              <a:ext cx="0" cy="495300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FF74507-3523-0D41-8398-7272BC8DD520}"/>
                </a:ext>
              </a:extLst>
            </p:cNvPr>
            <p:cNvCxnSpPr>
              <a:cxnSpLocks/>
            </p:cNvCxnSpPr>
            <p:nvPr/>
          </p:nvCxnSpPr>
          <p:spPr>
            <a:xfrm>
              <a:off x="5939858" y="1583267"/>
              <a:ext cx="0" cy="495300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45027EB-BBC6-9548-A58F-350C96351FF0}"/>
                </a:ext>
              </a:extLst>
            </p:cNvPr>
            <p:cNvCxnSpPr>
              <a:cxnSpLocks/>
            </p:cNvCxnSpPr>
            <p:nvPr/>
          </p:nvCxnSpPr>
          <p:spPr>
            <a:xfrm>
              <a:off x="7731050" y="1583267"/>
              <a:ext cx="0" cy="495300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F69F039-A424-9948-A4AE-3BD48E63906E}"/>
                </a:ext>
              </a:extLst>
            </p:cNvPr>
            <p:cNvCxnSpPr>
              <a:cxnSpLocks/>
            </p:cNvCxnSpPr>
            <p:nvPr/>
          </p:nvCxnSpPr>
          <p:spPr>
            <a:xfrm>
              <a:off x="10473856" y="1583267"/>
              <a:ext cx="0" cy="495300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48" name="Group 47">
            <a:extLst>
              <a:ext uri="{FF2B5EF4-FFF2-40B4-BE49-F238E27FC236}">
                <a16:creationId xmlns:a16="http://schemas.microsoft.com/office/drawing/2014/main" id="{59BE7C3D-9D4A-FD44-A22F-86B67FC7DD66}"/>
              </a:ext>
            </a:extLst>
          </p:cNvPr>
          <p:cNvGrpSpPr/>
          <p:nvPr/>
        </p:nvGrpSpPr>
        <p:grpSpPr>
          <a:xfrm>
            <a:off x="4106363" y="1526322"/>
            <a:ext cx="6325190" cy="972765"/>
            <a:chOff x="4148666" y="1583267"/>
            <a:chExt cx="6325190" cy="4953000"/>
          </a:xfrm>
        </p:grpSpPr>
        <p:cxnSp>
          <p:nvCxnSpPr>
            <p:cNvPr id="49" name="Straight Connector 48">
              <a:extLst>
                <a:ext uri="{FF2B5EF4-FFF2-40B4-BE49-F238E27FC236}">
                  <a16:creationId xmlns:a16="http://schemas.microsoft.com/office/drawing/2014/main" id="{45049F2F-FB03-214A-856B-76EC35A08A53}"/>
                </a:ext>
              </a:extLst>
            </p:cNvPr>
            <p:cNvCxnSpPr>
              <a:cxnSpLocks/>
            </p:cNvCxnSpPr>
            <p:nvPr/>
          </p:nvCxnSpPr>
          <p:spPr>
            <a:xfrm>
              <a:off x="4148666" y="1583267"/>
              <a:ext cx="0" cy="495300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C541C528-E6AC-DF4D-8368-198418C4A0CF}"/>
                </a:ext>
              </a:extLst>
            </p:cNvPr>
            <p:cNvCxnSpPr>
              <a:cxnSpLocks/>
            </p:cNvCxnSpPr>
            <p:nvPr/>
          </p:nvCxnSpPr>
          <p:spPr>
            <a:xfrm>
              <a:off x="5939858" y="1583267"/>
              <a:ext cx="0" cy="495300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BCB53D26-63C8-1B43-AAE1-7C42086A592A}"/>
                </a:ext>
              </a:extLst>
            </p:cNvPr>
            <p:cNvCxnSpPr>
              <a:cxnSpLocks/>
            </p:cNvCxnSpPr>
            <p:nvPr/>
          </p:nvCxnSpPr>
          <p:spPr>
            <a:xfrm>
              <a:off x="7731050" y="1583267"/>
              <a:ext cx="0" cy="495300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390EBC0D-1CE4-1D40-8E3A-B09C22625CD0}"/>
                </a:ext>
              </a:extLst>
            </p:cNvPr>
            <p:cNvCxnSpPr>
              <a:cxnSpLocks/>
            </p:cNvCxnSpPr>
            <p:nvPr/>
          </p:nvCxnSpPr>
          <p:spPr>
            <a:xfrm>
              <a:off x="10473856" y="1583267"/>
              <a:ext cx="0" cy="495300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0F75BE75-D2A8-3A46-B3F9-4932F0382CC5}"/>
              </a:ext>
            </a:extLst>
          </p:cNvPr>
          <p:cNvGrpSpPr/>
          <p:nvPr/>
        </p:nvGrpSpPr>
        <p:grpSpPr>
          <a:xfrm>
            <a:off x="4136889" y="5331699"/>
            <a:ext cx="6325190" cy="1079740"/>
            <a:chOff x="4148666" y="1583267"/>
            <a:chExt cx="6325190" cy="4953000"/>
          </a:xfrm>
        </p:grpSpPr>
        <p:cxnSp>
          <p:nvCxnSpPr>
            <p:cNvPr id="54" name="Straight Connector 53">
              <a:extLst>
                <a:ext uri="{FF2B5EF4-FFF2-40B4-BE49-F238E27FC236}">
                  <a16:creationId xmlns:a16="http://schemas.microsoft.com/office/drawing/2014/main" id="{B60ED648-FAE6-8A42-92CC-84DA27EEC208}"/>
                </a:ext>
              </a:extLst>
            </p:cNvPr>
            <p:cNvCxnSpPr>
              <a:cxnSpLocks/>
            </p:cNvCxnSpPr>
            <p:nvPr/>
          </p:nvCxnSpPr>
          <p:spPr>
            <a:xfrm>
              <a:off x="4148666" y="1583267"/>
              <a:ext cx="0" cy="495300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C7E83BE6-8152-B145-8959-46B80774FCFA}"/>
                </a:ext>
              </a:extLst>
            </p:cNvPr>
            <p:cNvCxnSpPr>
              <a:cxnSpLocks/>
            </p:cNvCxnSpPr>
            <p:nvPr/>
          </p:nvCxnSpPr>
          <p:spPr>
            <a:xfrm>
              <a:off x="5939858" y="1583267"/>
              <a:ext cx="0" cy="495300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41E14342-8CFC-2B4D-9A8E-473C899D721A}"/>
                </a:ext>
              </a:extLst>
            </p:cNvPr>
            <p:cNvCxnSpPr>
              <a:cxnSpLocks/>
            </p:cNvCxnSpPr>
            <p:nvPr/>
          </p:nvCxnSpPr>
          <p:spPr>
            <a:xfrm>
              <a:off x="7731050" y="1583267"/>
              <a:ext cx="0" cy="495300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844CE62A-4F1A-BD40-84E9-0C2EDCFDAABC}"/>
                </a:ext>
              </a:extLst>
            </p:cNvPr>
            <p:cNvCxnSpPr>
              <a:cxnSpLocks/>
            </p:cNvCxnSpPr>
            <p:nvPr/>
          </p:nvCxnSpPr>
          <p:spPr>
            <a:xfrm>
              <a:off x="10473856" y="1583267"/>
              <a:ext cx="0" cy="495300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63" name="Group 62">
            <a:extLst>
              <a:ext uri="{FF2B5EF4-FFF2-40B4-BE49-F238E27FC236}">
                <a16:creationId xmlns:a16="http://schemas.microsoft.com/office/drawing/2014/main" id="{4FB6237B-FA08-304E-B1F9-6003A7A30FEB}"/>
              </a:ext>
            </a:extLst>
          </p:cNvPr>
          <p:cNvGrpSpPr/>
          <p:nvPr/>
        </p:nvGrpSpPr>
        <p:grpSpPr>
          <a:xfrm>
            <a:off x="4136889" y="4049292"/>
            <a:ext cx="6325190" cy="876274"/>
            <a:chOff x="4148666" y="1583267"/>
            <a:chExt cx="6325190" cy="4953000"/>
          </a:xfrm>
        </p:grpSpPr>
        <p:cxnSp>
          <p:nvCxnSpPr>
            <p:cNvPr id="64" name="Straight Connector 63">
              <a:extLst>
                <a:ext uri="{FF2B5EF4-FFF2-40B4-BE49-F238E27FC236}">
                  <a16:creationId xmlns:a16="http://schemas.microsoft.com/office/drawing/2014/main" id="{4CA0F738-4DB5-BA4F-B06A-02314DB254C7}"/>
                </a:ext>
              </a:extLst>
            </p:cNvPr>
            <p:cNvCxnSpPr>
              <a:cxnSpLocks/>
            </p:cNvCxnSpPr>
            <p:nvPr/>
          </p:nvCxnSpPr>
          <p:spPr>
            <a:xfrm>
              <a:off x="4148666" y="1583267"/>
              <a:ext cx="0" cy="495300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DD930FB5-CEE6-5842-83B0-72BBD2F661AE}"/>
                </a:ext>
              </a:extLst>
            </p:cNvPr>
            <p:cNvCxnSpPr>
              <a:cxnSpLocks/>
            </p:cNvCxnSpPr>
            <p:nvPr/>
          </p:nvCxnSpPr>
          <p:spPr>
            <a:xfrm>
              <a:off x="5939858" y="1583267"/>
              <a:ext cx="0" cy="495300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E49145BC-6673-334D-AC2F-C7D0ACC58EA9}"/>
                </a:ext>
              </a:extLst>
            </p:cNvPr>
            <p:cNvCxnSpPr>
              <a:cxnSpLocks/>
            </p:cNvCxnSpPr>
            <p:nvPr/>
          </p:nvCxnSpPr>
          <p:spPr>
            <a:xfrm>
              <a:off x="7731050" y="1583267"/>
              <a:ext cx="0" cy="495300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DA4E97A3-9822-9B4C-B06A-F936277CCEE0}"/>
                </a:ext>
              </a:extLst>
            </p:cNvPr>
            <p:cNvCxnSpPr>
              <a:cxnSpLocks/>
            </p:cNvCxnSpPr>
            <p:nvPr/>
          </p:nvCxnSpPr>
          <p:spPr>
            <a:xfrm>
              <a:off x="10473856" y="1583267"/>
              <a:ext cx="0" cy="495300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11" name="Title 10">
            <a:extLst>
              <a:ext uri="{FF2B5EF4-FFF2-40B4-BE49-F238E27FC236}">
                <a16:creationId xmlns:a16="http://schemas.microsoft.com/office/drawing/2014/main" id="{E36FD3AD-CFC6-F74A-B106-331A66CDBCE7}"/>
              </a:ext>
            </a:extLst>
          </p:cNvPr>
          <p:cNvSpPr>
            <a:spLocks noGrp="1"/>
          </p:cNvSpPr>
          <p:nvPr>
            <p:ph type="title"/>
          </p:nvPr>
        </p:nvSpPr>
        <p:spPr>
          <a:xfrm>
            <a:off x="212034" y="258780"/>
            <a:ext cx="11175205" cy="688423"/>
          </a:xfrm>
        </p:spPr>
        <p:txBody>
          <a:bodyPr/>
          <a:lstStyle/>
          <a:p>
            <a:pPr lvl="0"/>
            <a:r>
              <a:rPr lang="en-US" dirty="0"/>
              <a:t>Our Product Pipeline </a:t>
            </a:r>
          </a:p>
        </p:txBody>
      </p:sp>
      <p:sp>
        <p:nvSpPr>
          <p:cNvPr id="9" name="TextBox 8">
            <a:extLst>
              <a:ext uri="{FF2B5EF4-FFF2-40B4-BE49-F238E27FC236}">
                <a16:creationId xmlns:a16="http://schemas.microsoft.com/office/drawing/2014/main" id="{EAE06EF8-578D-D04E-892F-E547FDD72BAC}"/>
              </a:ext>
            </a:extLst>
          </p:cNvPr>
          <p:cNvSpPr txBox="1"/>
          <p:nvPr/>
        </p:nvSpPr>
        <p:spPr>
          <a:xfrm>
            <a:off x="269926" y="3609828"/>
            <a:ext cx="1598204" cy="1077218"/>
          </a:xfrm>
          <a:prstGeom prst="rect">
            <a:avLst/>
          </a:prstGeom>
          <a:noFill/>
        </p:spPr>
        <p:txBody>
          <a:bodyPr wrap="square" rtlCol="0">
            <a:spAutoFit/>
          </a:bodyPr>
          <a:lstStyle/>
          <a:p>
            <a:r>
              <a:rPr lang="en-US" sz="1600" b="1" dirty="0">
                <a:solidFill>
                  <a:srgbClr val="6A3CC9"/>
                </a:solidFill>
                <a:latin typeface="Cambria" panose="02040503050406030204" pitchFamily="18" charset="0"/>
              </a:rPr>
              <a:t>Infertility Products and </a:t>
            </a:r>
          </a:p>
          <a:p>
            <a:r>
              <a:rPr lang="en-US" sz="1600" b="1" dirty="0">
                <a:solidFill>
                  <a:srgbClr val="6A3CC9"/>
                </a:solidFill>
                <a:latin typeface="Cambria" panose="02040503050406030204" pitchFamily="18" charset="0"/>
              </a:rPr>
              <a:t>Product Candidates</a:t>
            </a:r>
          </a:p>
        </p:txBody>
      </p:sp>
      <p:sp>
        <p:nvSpPr>
          <p:cNvPr id="10" name="TextBox 9">
            <a:extLst>
              <a:ext uri="{FF2B5EF4-FFF2-40B4-BE49-F238E27FC236}">
                <a16:creationId xmlns:a16="http://schemas.microsoft.com/office/drawing/2014/main" id="{DE888CAC-26BE-A947-B79A-1B4858C234D9}"/>
              </a:ext>
            </a:extLst>
          </p:cNvPr>
          <p:cNvSpPr txBox="1"/>
          <p:nvPr/>
        </p:nvSpPr>
        <p:spPr>
          <a:xfrm>
            <a:off x="291309" y="1518693"/>
            <a:ext cx="1684722" cy="830997"/>
          </a:xfrm>
          <a:prstGeom prst="rect">
            <a:avLst/>
          </a:prstGeom>
          <a:noFill/>
        </p:spPr>
        <p:txBody>
          <a:bodyPr wrap="square" rtlCol="0">
            <a:spAutoFit/>
          </a:bodyPr>
          <a:lstStyle/>
          <a:p>
            <a:r>
              <a:rPr lang="en-US" sz="1600" b="1" dirty="0">
                <a:solidFill>
                  <a:schemeClr val="accent5"/>
                </a:solidFill>
                <a:latin typeface="Cambria" panose="02040503050406030204" pitchFamily="18" charset="0"/>
              </a:rPr>
              <a:t>Contraception Product Candidate</a:t>
            </a:r>
          </a:p>
        </p:txBody>
      </p:sp>
      <p:sp>
        <p:nvSpPr>
          <p:cNvPr id="12" name="TextBox 11">
            <a:extLst>
              <a:ext uri="{FF2B5EF4-FFF2-40B4-BE49-F238E27FC236}">
                <a16:creationId xmlns:a16="http://schemas.microsoft.com/office/drawing/2014/main" id="{C928DEA8-3B66-FE4B-A622-1F2762D740CB}"/>
              </a:ext>
            </a:extLst>
          </p:cNvPr>
          <p:cNvSpPr txBox="1"/>
          <p:nvPr/>
        </p:nvSpPr>
        <p:spPr>
          <a:xfrm>
            <a:off x="269925" y="5488109"/>
            <a:ext cx="1598205" cy="584775"/>
          </a:xfrm>
          <a:prstGeom prst="rect">
            <a:avLst/>
          </a:prstGeom>
          <a:noFill/>
        </p:spPr>
        <p:txBody>
          <a:bodyPr wrap="square" rtlCol="0">
            <a:spAutoFit/>
          </a:bodyPr>
          <a:lstStyle/>
          <a:p>
            <a:r>
              <a:rPr lang="en-US" sz="1600" b="1" dirty="0">
                <a:solidFill>
                  <a:schemeClr val="accent3"/>
                </a:solidFill>
                <a:latin typeface="Cambria" panose="02040503050406030204" pitchFamily="18" charset="0"/>
              </a:rPr>
              <a:t>Biopsy Product </a:t>
            </a:r>
          </a:p>
        </p:txBody>
      </p:sp>
      <p:sp>
        <p:nvSpPr>
          <p:cNvPr id="3" name="Rectangle 2">
            <a:extLst>
              <a:ext uri="{FF2B5EF4-FFF2-40B4-BE49-F238E27FC236}">
                <a16:creationId xmlns:a16="http://schemas.microsoft.com/office/drawing/2014/main" id="{F16CA85F-B334-5C45-9CDC-CB9E22EE895F}"/>
              </a:ext>
            </a:extLst>
          </p:cNvPr>
          <p:cNvSpPr/>
          <p:nvPr/>
        </p:nvSpPr>
        <p:spPr>
          <a:xfrm>
            <a:off x="4136890" y="3300037"/>
            <a:ext cx="4197891" cy="2018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4931603F-7D50-B844-9F72-3D385EE0598C}"/>
              </a:ext>
            </a:extLst>
          </p:cNvPr>
          <p:cNvSpPr/>
          <p:nvPr/>
        </p:nvSpPr>
        <p:spPr>
          <a:xfrm>
            <a:off x="4136889" y="4210144"/>
            <a:ext cx="6325182" cy="201899"/>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3C11FD7-1A0F-FA41-9D1B-89F9BD8F04FB}"/>
              </a:ext>
            </a:extLst>
          </p:cNvPr>
          <p:cNvSpPr/>
          <p:nvPr/>
        </p:nvSpPr>
        <p:spPr>
          <a:xfrm>
            <a:off x="4136889" y="4596672"/>
            <a:ext cx="6325182" cy="201899"/>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569D8CC-4966-AB44-A85B-446AA37C2235}"/>
              </a:ext>
            </a:extLst>
          </p:cNvPr>
          <p:cNvSpPr/>
          <p:nvPr/>
        </p:nvSpPr>
        <p:spPr>
          <a:xfrm>
            <a:off x="4158272" y="2055124"/>
            <a:ext cx="4974065" cy="20189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FAB8A81-89E7-2F44-9C8B-5505274A3C2B}"/>
              </a:ext>
            </a:extLst>
          </p:cNvPr>
          <p:cNvSpPr/>
          <p:nvPr/>
        </p:nvSpPr>
        <p:spPr>
          <a:xfrm>
            <a:off x="4136890" y="5705358"/>
            <a:ext cx="6325184" cy="20189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itle 10">
            <a:extLst>
              <a:ext uri="{FF2B5EF4-FFF2-40B4-BE49-F238E27FC236}">
                <a16:creationId xmlns:a16="http://schemas.microsoft.com/office/drawing/2014/main" id="{433C232B-C0D0-1B4D-9EA0-AC1067F07B65}"/>
              </a:ext>
            </a:extLst>
          </p:cNvPr>
          <p:cNvSpPr txBox="1">
            <a:spLocks/>
          </p:cNvSpPr>
          <p:nvPr/>
        </p:nvSpPr>
        <p:spPr>
          <a:xfrm>
            <a:off x="4136889" y="2913206"/>
            <a:ext cx="1788443" cy="14118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000" kern="1200">
                <a:solidFill>
                  <a:srgbClr val="5C50A1"/>
                </a:solidFill>
                <a:latin typeface="Cambria" panose="02040503050406030204" pitchFamily="18" charset="0"/>
                <a:ea typeface="+mj-ea"/>
                <a:cs typeface="+mj-cs"/>
              </a:defRPr>
            </a:lvl1pPr>
          </a:lstStyle>
          <a:p>
            <a:pPr algn="ctr"/>
            <a:r>
              <a:rPr lang="en-US" sz="1200" dirty="0">
                <a:solidFill>
                  <a:schemeClr val="accent1"/>
                </a:solidFill>
              </a:rPr>
              <a:t>Research</a:t>
            </a:r>
          </a:p>
        </p:txBody>
      </p:sp>
      <p:sp>
        <p:nvSpPr>
          <p:cNvPr id="22" name="Title 10">
            <a:extLst>
              <a:ext uri="{FF2B5EF4-FFF2-40B4-BE49-F238E27FC236}">
                <a16:creationId xmlns:a16="http://schemas.microsoft.com/office/drawing/2014/main" id="{DD14A5C5-7C3D-3141-8816-015DA89CD8A0}"/>
              </a:ext>
            </a:extLst>
          </p:cNvPr>
          <p:cNvSpPr txBox="1">
            <a:spLocks/>
          </p:cNvSpPr>
          <p:nvPr/>
        </p:nvSpPr>
        <p:spPr>
          <a:xfrm>
            <a:off x="5953516" y="2913206"/>
            <a:ext cx="1737573" cy="14118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000" kern="1200">
                <a:solidFill>
                  <a:srgbClr val="5C50A1"/>
                </a:solidFill>
                <a:latin typeface="Cambria" panose="02040503050406030204" pitchFamily="18" charset="0"/>
                <a:ea typeface="+mj-ea"/>
                <a:cs typeface="+mj-cs"/>
              </a:defRPr>
            </a:lvl1pPr>
          </a:lstStyle>
          <a:p>
            <a:pPr algn="ctr"/>
            <a:r>
              <a:rPr lang="en-US" sz="1200" dirty="0">
                <a:solidFill>
                  <a:schemeClr val="accent1"/>
                </a:solidFill>
              </a:rPr>
              <a:t>Preclinical</a:t>
            </a:r>
          </a:p>
        </p:txBody>
      </p:sp>
      <p:sp>
        <p:nvSpPr>
          <p:cNvPr id="23" name="Title 10">
            <a:extLst>
              <a:ext uri="{FF2B5EF4-FFF2-40B4-BE49-F238E27FC236}">
                <a16:creationId xmlns:a16="http://schemas.microsoft.com/office/drawing/2014/main" id="{0B33C444-C044-D741-8441-410E4488F13E}"/>
              </a:ext>
            </a:extLst>
          </p:cNvPr>
          <p:cNvSpPr txBox="1">
            <a:spLocks/>
          </p:cNvSpPr>
          <p:nvPr/>
        </p:nvSpPr>
        <p:spPr>
          <a:xfrm>
            <a:off x="7716523" y="2913206"/>
            <a:ext cx="2745547" cy="14118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000" kern="1200">
                <a:solidFill>
                  <a:srgbClr val="5C50A1"/>
                </a:solidFill>
                <a:latin typeface="Cambria" panose="02040503050406030204" pitchFamily="18" charset="0"/>
                <a:ea typeface="+mj-ea"/>
                <a:cs typeface="+mj-cs"/>
              </a:defRPr>
            </a:lvl1pPr>
          </a:lstStyle>
          <a:p>
            <a:pPr algn="ctr"/>
            <a:r>
              <a:rPr lang="en-US" sz="1200">
                <a:solidFill>
                  <a:schemeClr val="accent1"/>
                </a:solidFill>
              </a:rPr>
              <a:t>De Novo Clinical Study</a:t>
            </a:r>
            <a:endParaRPr lang="en-US" sz="1200" dirty="0">
              <a:solidFill>
                <a:schemeClr val="accent1"/>
              </a:solidFill>
            </a:endParaRPr>
          </a:p>
        </p:txBody>
      </p:sp>
      <p:sp>
        <p:nvSpPr>
          <p:cNvPr id="44" name="Title 10">
            <a:extLst>
              <a:ext uri="{FF2B5EF4-FFF2-40B4-BE49-F238E27FC236}">
                <a16:creationId xmlns:a16="http://schemas.microsoft.com/office/drawing/2014/main" id="{DAE18723-F6DF-9E44-AFBF-1D5D65F7E8C8}"/>
              </a:ext>
            </a:extLst>
          </p:cNvPr>
          <p:cNvSpPr txBox="1">
            <a:spLocks/>
          </p:cNvSpPr>
          <p:nvPr/>
        </p:nvSpPr>
        <p:spPr>
          <a:xfrm>
            <a:off x="7716523" y="3793595"/>
            <a:ext cx="2745547" cy="14118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000" kern="1200">
                <a:solidFill>
                  <a:srgbClr val="5C50A1"/>
                </a:solidFill>
                <a:latin typeface="Cambria" panose="02040503050406030204" pitchFamily="18" charset="0"/>
                <a:ea typeface="+mj-ea"/>
                <a:cs typeface="+mj-cs"/>
              </a:defRPr>
            </a:lvl1pPr>
          </a:lstStyle>
          <a:p>
            <a:pPr algn="ctr"/>
            <a:r>
              <a:rPr lang="en-US" sz="1200" dirty="0">
                <a:solidFill>
                  <a:schemeClr val="bg2">
                    <a:lumMod val="50000"/>
                  </a:schemeClr>
                </a:solidFill>
              </a:rPr>
              <a:t>Approval</a:t>
            </a:r>
          </a:p>
        </p:txBody>
      </p:sp>
      <p:sp>
        <p:nvSpPr>
          <p:cNvPr id="45" name="Title 10">
            <a:extLst>
              <a:ext uri="{FF2B5EF4-FFF2-40B4-BE49-F238E27FC236}">
                <a16:creationId xmlns:a16="http://schemas.microsoft.com/office/drawing/2014/main" id="{AEAC7A29-6A53-E143-B399-51E0A237168A}"/>
              </a:ext>
            </a:extLst>
          </p:cNvPr>
          <p:cNvSpPr txBox="1">
            <a:spLocks/>
          </p:cNvSpPr>
          <p:nvPr/>
        </p:nvSpPr>
        <p:spPr>
          <a:xfrm>
            <a:off x="7775515" y="1409606"/>
            <a:ext cx="2745547" cy="14118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000" kern="1200">
                <a:solidFill>
                  <a:srgbClr val="5C50A1"/>
                </a:solidFill>
                <a:latin typeface="Cambria" panose="02040503050406030204" pitchFamily="18" charset="0"/>
                <a:ea typeface="+mj-ea"/>
                <a:cs typeface="+mj-cs"/>
              </a:defRPr>
            </a:lvl1pPr>
          </a:lstStyle>
          <a:p>
            <a:pPr algn="ctr"/>
            <a:r>
              <a:rPr lang="en-US" sz="1200" dirty="0">
                <a:solidFill>
                  <a:schemeClr val="accent5"/>
                </a:solidFill>
              </a:rPr>
              <a:t>PMA Clinical Studies</a:t>
            </a:r>
          </a:p>
        </p:txBody>
      </p:sp>
      <p:sp>
        <p:nvSpPr>
          <p:cNvPr id="46" name="Title 10">
            <a:extLst>
              <a:ext uri="{FF2B5EF4-FFF2-40B4-BE49-F238E27FC236}">
                <a16:creationId xmlns:a16="http://schemas.microsoft.com/office/drawing/2014/main" id="{7D869093-5301-E54E-B1A3-A387DC88D6B4}"/>
              </a:ext>
            </a:extLst>
          </p:cNvPr>
          <p:cNvSpPr txBox="1">
            <a:spLocks/>
          </p:cNvSpPr>
          <p:nvPr/>
        </p:nvSpPr>
        <p:spPr>
          <a:xfrm>
            <a:off x="7716523" y="5357312"/>
            <a:ext cx="2745547" cy="14118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000" kern="1200">
                <a:solidFill>
                  <a:srgbClr val="5C50A1"/>
                </a:solidFill>
                <a:latin typeface="Cambria" panose="02040503050406030204" pitchFamily="18" charset="0"/>
                <a:ea typeface="+mj-ea"/>
                <a:cs typeface="+mj-cs"/>
              </a:defRPr>
            </a:lvl1pPr>
          </a:lstStyle>
          <a:p>
            <a:pPr algn="ctr"/>
            <a:r>
              <a:rPr lang="en-US" sz="1200" dirty="0">
                <a:solidFill>
                  <a:schemeClr val="accent3"/>
                </a:solidFill>
              </a:rPr>
              <a:t>Approval</a:t>
            </a:r>
          </a:p>
        </p:txBody>
      </p:sp>
      <p:sp>
        <p:nvSpPr>
          <p:cNvPr id="60" name="Title 10">
            <a:extLst>
              <a:ext uri="{FF2B5EF4-FFF2-40B4-BE49-F238E27FC236}">
                <a16:creationId xmlns:a16="http://schemas.microsoft.com/office/drawing/2014/main" id="{649775EA-0B6C-964E-A5E9-C2A55476A1FA}"/>
              </a:ext>
            </a:extLst>
          </p:cNvPr>
          <p:cNvSpPr txBox="1">
            <a:spLocks/>
          </p:cNvSpPr>
          <p:nvPr/>
        </p:nvSpPr>
        <p:spPr>
          <a:xfrm>
            <a:off x="7737907" y="1662945"/>
            <a:ext cx="954364" cy="14157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000" kern="1200">
                <a:solidFill>
                  <a:srgbClr val="5C50A1"/>
                </a:solidFill>
                <a:latin typeface="Cambria" panose="02040503050406030204" pitchFamily="18" charset="0"/>
                <a:ea typeface="+mj-ea"/>
                <a:cs typeface="+mj-cs"/>
              </a:defRPr>
            </a:lvl1pPr>
          </a:lstStyle>
          <a:p>
            <a:pPr algn="ctr"/>
            <a:r>
              <a:rPr lang="en-US" sz="900" b="1" dirty="0">
                <a:solidFill>
                  <a:schemeClr val="accent5"/>
                </a:solidFill>
              </a:rPr>
              <a:t>Stage I</a:t>
            </a:r>
            <a:br>
              <a:rPr lang="en-US" sz="900" dirty="0">
                <a:solidFill>
                  <a:schemeClr val="accent5"/>
                </a:solidFill>
              </a:rPr>
            </a:br>
            <a:r>
              <a:rPr lang="en-US" sz="900" dirty="0">
                <a:solidFill>
                  <a:schemeClr val="accent5"/>
                </a:solidFill>
              </a:rPr>
              <a:t>Safety</a:t>
            </a:r>
          </a:p>
        </p:txBody>
      </p:sp>
      <p:sp>
        <p:nvSpPr>
          <p:cNvPr id="61" name="Title 10">
            <a:extLst>
              <a:ext uri="{FF2B5EF4-FFF2-40B4-BE49-F238E27FC236}">
                <a16:creationId xmlns:a16="http://schemas.microsoft.com/office/drawing/2014/main" id="{5A636245-375F-D640-BC9C-BE10B9707281}"/>
              </a:ext>
            </a:extLst>
          </p:cNvPr>
          <p:cNvSpPr txBox="1">
            <a:spLocks/>
          </p:cNvSpPr>
          <p:nvPr/>
        </p:nvSpPr>
        <p:spPr>
          <a:xfrm>
            <a:off x="8662939" y="1662945"/>
            <a:ext cx="954364" cy="14157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000" kern="1200">
                <a:solidFill>
                  <a:srgbClr val="5C50A1"/>
                </a:solidFill>
                <a:latin typeface="Cambria" panose="02040503050406030204" pitchFamily="18" charset="0"/>
                <a:ea typeface="+mj-ea"/>
                <a:cs typeface="+mj-cs"/>
              </a:defRPr>
            </a:lvl1pPr>
          </a:lstStyle>
          <a:p>
            <a:pPr algn="ctr"/>
            <a:r>
              <a:rPr lang="en-US" sz="900" b="1" dirty="0">
                <a:solidFill>
                  <a:schemeClr val="accent5"/>
                </a:solidFill>
              </a:rPr>
              <a:t>Stage II</a:t>
            </a:r>
            <a:br>
              <a:rPr lang="en-US" sz="900" dirty="0">
                <a:solidFill>
                  <a:schemeClr val="accent5"/>
                </a:solidFill>
              </a:rPr>
            </a:br>
            <a:r>
              <a:rPr lang="en-US" sz="900" dirty="0">
                <a:solidFill>
                  <a:schemeClr val="accent5"/>
                </a:solidFill>
              </a:rPr>
              <a:t>Validation</a:t>
            </a:r>
          </a:p>
        </p:txBody>
      </p:sp>
      <p:sp>
        <p:nvSpPr>
          <p:cNvPr id="62" name="Title 10">
            <a:extLst>
              <a:ext uri="{FF2B5EF4-FFF2-40B4-BE49-F238E27FC236}">
                <a16:creationId xmlns:a16="http://schemas.microsoft.com/office/drawing/2014/main" id="{03A4FD5E-0589-BC4B-A7EC-722BC7F49C37}"/>
              </a:ext>
            </a:extLst>
          </p:cNvPr>
          <p:cNvSpPr txBox="1">
            <a:spLocks/>
          </p:cNvSpPr>
          <p:nvPr/>
        </p:nvSpPr>
        <p:spPr>
          <a:xfrm>
            <a:off x="9566707" y="1662945"/>
            <a:ext cx="954364" cy="14157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000" kern="1200">
                <a:solidFill>
                  <a:srgbClr val="5C50A1"/>
                </a:solidFill>
                <a:latin typeface="Cambria" panose="02040503050406030204" pitchFamily="18" charset="0"/>
                <a:ea typeface="+mj-ea"/>
                <a:cs typeface="+mj-cs"/>
              </a:defRPr>
            </a:lvl1pPr>
          </a:lstStyle>
          <a:p>
            <a:pPr algn="ctr"/>
            <a:r>
              <a:rPr lang="en-US" sz="900" b="1" dirty="0">
                <a:solidFill>
                  <a:schemeClr val="accent5"/>
                </a:solidFill>
              </a:rPr>
              <a:t>Stage III</a:t>
            </a:r>
            <a:br>
              <a:rPr lang="en-US" sz="900" dirty="0">
                <a:solidFill>
                  <a:schemeClr val="accent5"/>
                </a:solidFill>
              </a:rPr>
            </a:br>
            <a:r>
              <a:rPr lang="en-US" sz="900" dirty="0">
                <a:solidFill>
                  <a:schemeClr val="accent5"/>
                </a:solidFill>
              </a:rPr>
              <a:t>Pivotal</a:t>
            </a:r>
          </a:p>
        </p:txBody>
      </p:sp>
      <p:sp>
        <p:nvSpPr>
          <p:cNvPr id="68" name="Title 10">
            <a:extLst>
              <a:ext uri="{FF2B5EF4-FFF2-40B4-BE49-F238E27FC236}">
                <a16:creationId xmlns:a16="http://schemas.microsoft.com/office/drawing/2014/main" id="{1C1E5C7B-05B7-0B4F-B60A-EE1037025581}"/>
              </a:ext>
            </a:extLst>
          </p:cNvPr>
          <p:cNvSpPr txBox="1">
            <a:spLocks/>
          </p:cNvSpPr>
          <p:nvPr/>
        </p:nvSpPr>
        <p:spPr>
          <a:xfrm>
            <a:off x="4136889" y="3793595"/>
            <a:ext cx="1788443" cy="14118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000" kern="1200">
                <a:solidFill>
                  <a:srgbClr val="5C50A1"/>
                </a:solidFill>
                <a:latin typeface="Cambria" panose="02040503050406030204" pitchFamily="18" charset="0"/>
                <a:ea typeface="+mj-ea"/>
                <a:cs typeface="+mj-cs"/>
              </a:defRPr>
            </a:lvl1pPr>
          </a:lstStyle>
          <a:p>
            <a:pPr algn="ctr"/>
            <a:r>
              <a:rPr lang="en-US" sz="1200" dirty="0">
                <a:solidFill>
                  <a:schemeClr val="bg2">
                    <a:lumMod val="50000"/>
                  </a:schemeClr>
                </a:solidFill>
              </a:rPr>
              <a:t>Research</a:t>
            </a:r>
          </a:p>
        </p:txBody>
      </p:sp>
      <p:sp>
        <p:nvSpPr>
          <p:cNvPr id="69" name="Title 10">
            <a:extLst>
              <a:ext uri="{FF2B5EF4-FFF2-40B4-BE49-F238E27FC236}">
                <a16:creationId xmlns:a16="http://schemas.microsoft.com/office/drawing/2014/main" id="{B759BA6A-421C-9D40-86FF-C14F7E0F3C0F}"/>
              </a:ext>
            </a:extLst>
          </p:cNvPr>
          <p:cNvSpPr txBox="1">
            <a:spLocks/>
          </p:cNvSpPr>
          <p:nvPr/>
        </p:nvSpPr>
        <p:spPr>
          <a:xfrm>
            <a:off x="5953516" y="3793595"/>
            <a:ext cx="1737573" cy="14118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000" kern="1200">
                <a:solidFill>
                  <a:srgbClr val="5C50A1"/>
                </a:solidFill>
                <a:latin typeface="Cambria" panose="02040503050406030204" pitchFamily="18" charset="0"/>
                <a:ea typeface="+mj-ea"/>
                <a:cs typeface="+mj-cs"/>
              </a:defRPr>
            </a:lvl1pPr>
          </a:lstStyle>
          <a:p>
            <a:pPr algn="ctr"/>
            <a:r>
              <a:rPr lang="en-US" sz="1200" dirty="0">
                <a:solidFill>
                  <a:schemeClr val="bg2">
                    <a:lumMod val="50000"/>
                  </a:schemeClr>
                </a:solidFill>
              </a:rPr>
              <a:t>Preclinical</a:t>
            </a:r>
          </a:p>
        </p:txBody>
      </p:sp>
      <p:sp>
        <p:nvSpPr>
          <p:cNvPr id="70" name="Title 10">
            <a:extLst>
              <a:ext uri="{FF2B5EF4-FFF2-40B4-BE49-F238E27FC236}">
                <a16:creationId xmlns:a16="http://schemas.microsoft.com/office/drawing/2014/main" id="{82DB4E2A-3455-D143-BC4F-28551C17E6A6}"/>
              </a:ext>
            </a:extLst>
          </p:cNvPr>
          <p:cNvSpPr txBox="1">
            <a:spLocks/>
          </p:cNvSpPr>
          <p:nvPr/>
        </p:nvSpPr>
        <p:spPr>
          <a:xfrm>
            <a:off x="4195881" y="1409606"/>
            <a:ext cx="1788443" cy="14118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000" kern="1200">
                <a:solidFill>
                  <a:srgbClr val="5C50A1"/>
                </a:solidFill>
                <a:latin typeface="Cambria" panose="02040503050406030204" pitchFamily="18" charset="0"/>
                <a:ea typeface="+mj-ea"/>
                <a:cs typeface="+mj-cs"/>
              </a:defRPr>
            </a:lvl1pPr>
          </a:lstStyle>
          <a:p>
            <a:pPr algn="ctr"/>
            <a:r>
              <a:rPr lang="en-US" sz="1200" dirty="0">
                <a:solidFill>
                  <a:schemeClr val="accent5"/>
                </a:solidFill>
              </a:rPr>
              <a:t>Research</a:t>
            </a:r>
          </a:p>
        </p:txBody>
      </p:sp>
      <p:sp>
        <p:nvSpPr>
          <p:cNvPr id="71" name="Title 10">
            <a:extLst>
              <a:ext uri="{FF2B5EF4-FFF2-40B4-BE49-F238E27FC236}">
                <a16:creationId xmlns:a16="http://schemas.microsoft.com/office/drawing/2014/main" id="{6EC4AE45-6E6F-D648-949A-A032CC181FC3}"/>
              </a:ext>
            </a:extLst>
          </p:cNvPr>
          <p:cNvSpPr txBox="1">
            <a:spLocks/>
          </p:cNvSpPr>
          <p:nvPr/>
        </p:nvSpPr>
        <p:spPr>
          <a:xfrm>
            <a:off x="6012508" y="1409606"/>
            <a:ext cx="1737573" cy="14118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000" kern="1200">
                <a:solidFill>
                  <a:srgbClr val="5C50A1"/>
                </a:solidFill>
                <a:latin typeface="Cambria" panose="02040503050406030204" pitchFamily="18" charset="0"/>
                <a:ea typeface="+mj-ea"/>
                <a:cs typeface="+mj-cs"/>
              </a:defRPr>
            </a:lvl1pPr>
          </a:lstStyle>
          <a:p>
            <a:pPr algn="ctr"/>
            <a:r>
              <a:rPr lang="en-US" sz="1200" dirty="0">
                <a:solidFill>
                  <a:schemeClr val="accent5"/>
                </a:solidFill>
              </a:rPr>
              <a:t>Preclinical</a:t>
            </a:r>
          </a:p>
        </p:txBody>
      </p:sp>
      <p:sp>
        <p:nvSpPr>
          <p:cNvPr id="72" name="Title 10">
            <a:extLst>
              <a:ext uri="{FF2B5EF4-FFF2-40B4-BE49-F238E27FC236}">
                <a16:creationId xmlns:a16="http://schemas.microsoft.com/office/drawing/2014/main" id="{966C8E93-4829-2B49-8D9B-EEF30F95DEA3}"/>
              </a:ext>
            </a:extLst>
          </p:cNvPr>
          <p:cNvSpPr txBox="1">
            <a:spLocks/>
          </p:cNvSpPr>
          <p:nvPr/>
        </p:nvSpPr>
        <p:spPr>
          <a:xfrm>
            <a:off x="4136889" y="5357312"/>
            <a:ext cx="1788443" cy="14118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000" kern="1200">
                <a:solidFill>
                  <a:srgbClr val="5C50A1"/>
                </a:solidFill>
                <a:latin typeface="Cambria" panose="02040503050406030204" pitchFamily="18" charset="0"/>
                <a:ea typeface="+mj-ea"/>
                <a:cs typeface="+mj-cs"/>
              </a:defRPr>
            </a:lvl1pPr>
          </a:lstStyle>
          <a:p>
            <a:pPr algn="ctr"/>
            <a:r>
              <a:rPr lang="en-US" sz="1200" dirty="0">
                <a:solidFill>
                  <a:schemeClr val="accent3"/>
                </a:solidFill>
              </a:rPr>
              <a:t>Research</a:t>
            </a:r>
          </a:p>
        </p:txBody>
      </p:sp>
      <p:sp>
        <p:nvSpPr>
          <p:cNvPr id="73" name="Title 10">
            <a:extLst>
              <a:ext uri="{FF2B5EF4-FFF2-40B4-BE49-F238E27FC236}">
                <a16:creationId xmlns:a16="http://schemas.microsoft.com/office/drawing/2014/main" id="{24F3B388-382C-F944-9979-4A0570DAC557}"/>
              </a:ext>
            </a:extLst>
          </p:cNvPr>
          <p:cNvSpPr txBox="1">
            <a:spLocks/>
          </p:cNvSpPr>
          <p:nvPr/>
        </p:nvSpPr>
        <p:spPr>
          <a:xfrm>
            <a:off x="5953516" y="5357312"/>
            <a:ext cx="1737573" cy="14118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000" kern="1200">
                <a:solidFill>
                  <a:srgbClr val="5C50A1"/>
                </a:solidFill>
                <a:latin typeface="Cambria" panose="02040503050406030204" pitchFamily="18" charset="0"/>
                <a:ea typeface="+mj-ea"/>
                <a:cs typeface="+mj-cs"/>
              </a:defRPr>
            </a:lvl1pPr>
          </a:lstStyle>
          <a:p>
            <a:pPr algn="ctr"/>
            <a:r>
              <a:rPr lang="en-US" sz="1200" dirty="0">
                <a:solidFill>
                  <a:schemeClr val="accent3"/>
                </a:solidFill>
              </a:rPr>
              <a:t>Preclinical</a:t>
            </a:r>
          </a:p>
        </p:txBody>
      </p:sp>
      <p:cxnSp>
        <p:nvCxnSpPr>
          <p:cNvPr id="76" name="Straight Connector 75">
            <a:extLst>
              <a:ext uri="{FF2B5EF4-FFF2-40B4-BE49-F238E27FC236}">
                <a16:creationId xmlns:a16="http://schemas.microsoft.com/office/drawing/2014/main" id="{47B5C5D4-39C9-324E-9DB0-34F0C45A23E1}"/>
              </a:ext>
            </a:extLst>
          </p:cNvPr>
          <p:cNvCxnSpPr>
            <a:cxnSpLocks/>
          </p:cNvCxnSpPr>
          <p:nvPr/>
        </p:nvCxnSpPr>
        <p:spPr>
          <a:xfrm>
            <a:off x="412955" y="5113921"/>
            <a:ext cx="11277598" cy="0"/>
          </a:xfrm>
          <a:prstGeom prst="line">
            <a:avLst/>
          </a:prstGeom>
          <a:ln>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F74B20A3-D3E0-E845-AC73-C692CBBD679D}"/>
              </a:ext>
            </a:extLst>
          </p:cNvPr>
          <p:cNvCxnSpPr>
            <a:cxnSpLocks/>
          </p:cNvCxnSpPr>
          <p:nvPr/>
        </p:nvCxnSpPr>
        <p:spPr>
          <a:xfrm>
            <a:off x="471947" y="2648404"/>
            <a:ext cx="11277598" cy="0"/>
          </a:xfrm>
          <a:prstGeom prst="line">
            <a:avLst/>
          </a:prstGeom>
          <a:ln>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sp>
        <p:nvSpPr>
          <p:cNvPr id="83" name="Title 10">
            <a:extLst>
              <a:ext uri="{FF2B5EF4-FFF2-40B4-BE49-F238E27FC236}">
                <a16:creationId xmlns:a16="http://schemas.microsoft.com/office/drawing/2014/main" id="{B97A83B0-E6F3-584D-BD69-14EF19BF890E}"/>
              </a:ext>
            </a:extLst>
          </p:cNvPr>
          <p:cNvSpPr txBox="1">
            <a:spLocks/>
          </p:cNvSpPr>
          <p:nvPr/>
        </p:nvSpPr>
        <p:spPr>
          <a:xfrm>
            <a:off x="2165780" y="2983085"/>
            <a:ext cx="1788443" cy="14118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000" kern="1200">
                <a:solidFill>
                  <a:srgbClr val="5C50A1"/>
                </a:solidFill>
                <a:latin typeface="Cambria" panose="02040503050406030204" pitchFamily="18" charset="0"/>
                <a:ea typeface="+mj-ea"/>
                <a:cs typeface="+mj-cs"/>
              </a:defRPr>
            </a:lvl1pPr>
          </a:lstStyle>
          <a:p>
            <a:pPr algn="ctr"/>
            <a:r>
              <a:rPr lang="en-US" sz="1000" dirty="0">
                <a:solidFill>
                  <a:schemeClr val="bg1">
                    <a:lumMod val="50000"/>
                  </a:schemeClr>
                </a:solidFill>
              </a:rPr>
              <a:t>THERAPEUTIC</a:t>
            </a:r>
          </a:p>
        </p:txBody>
      </p:sp>
      <p:sp>
        <p:nvSpPr>
          <p:cNvPr id="84" name="Title 10">
            <a:extLst>
              <a:ext uri="{FF2B5EF4-FFF2-40B4-BE49-F238E27FC236}">
                <a16:creationId xmlns:a16="http://schemas.microsoft.com/office/drawing/2014/main" id="{58AE049F-D2D4-DE45-9429-81C897D14422}"/>
              </a:ext>
            </a:extLst>
          </p:cNvPr>
          <p:cNvSpPr txBox="1">
            <a:spLocks/>
          </p:cNvSpPr>
          <p:nvPr/>
        </p:nvSpPr>
        <p:spPr>
          <a:xfrm>
            <a:off x="2165780" y="3188861"/>
            <a:ext cx="1788443" cy="14118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000" kern="1200">
                <a:solidFill>
                  <a:srgbClr val="5C50A1"/>
                </a:solidFill>
                <a:latin typeface="Cambria" panose="02040503050406030204" pitchFamily="18" charset="0"/>
                <a:ea typeface="+mj-ea"/>
                <a:cs typeface="+mj-cs"/>
              </a:defRPr>
            </a:lvl1pPr>
          </a:lstStyle>
          <a:p>
            <a:pPr algn="ctr"/>
            <a:r>
              <a:rPr lang="en-US" sz="1000" b="1" dirty="0" err="1">
                <a:solidFill>
                  <a:schemeClr val="accent1"/>
                </a:solidFill>
              </a:rPr>
              <a:t>FemaSeed</a:t>
            </a:r>
            <a:r>
              <a:rPr lang="en-US" sz="1000" b="1" baseline="30000" dirty="0">
                <a:solidFill>
                  <a:schemeClr val="accent1"/>
                </a:solidFill>
              </a:rPr>
              <a:t>®</a:t>
            </a:r>
          </a:p>
        </p:txBody>
      </p:sp>
      <p:sp>
        <p:nvSpPr>
          <p:cNvPr id="85" name="Title 10">
            <a:extLst>
              <a:ext uri="{FF2B5EF4-FFF2-40B4-BE49-F238E27FC236}">
                <a16:creationId xmlns:a16="http://schemas.microsoft.com/office/drawing/2014/main" id="{51E322A4-852E-2C42-AAB9-475D3692909C}"/>
              </a:ext>
            </a:extLst>
          </p:cNvPr>
          <p:cNvSpPr txBox="1">
            <a:spLocks/>
          </p:cNvSpPr>
          <p:nvPr/>
        </p:nvSpPr>
        <p:spPr>
          <a:xfrm>
            <a:off x="2013640" y="3383913"/>
            <a:ext cx="2092723" cy="14759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000" kern="1200">
                <a:solidFill>
                  <a:srgbClr val="5C50A1"/>
                </a:solidFill>
                <a:latin typeface="Cambria" panose="02040503050406030204" pitchFamily="18" charset="0"/>
                <a:ea typeface="+mj-ea"/>
                <a:cs typeface="+mj-cs"/>
              </a:defRPr>
            </a:lvl1pPr>
          </a:lstStyle>
          <a:p>
            <a:pPr algn="ctr"/>
            <a:r>
              <a:rPr lang="en-US" sz="1000" i="1" dirty="0">
                <a:solidFill>
                  <a:schemeClr val="accent1"/>
                </a:solidFill>
              </a:rPr>
              <a:t>Localized Artificial Insemination</a:t>
            </a:r>
          </a:p>
        </p:txBody>
      </p:sp>
      <p:sp>
        <p:nvSpPr>
          <p:cNvPr id="87" name="Title 10">
            <a:extLst>
              <a:ext uri="{FF2B5EF4-FFF2-40B4-BE49-F238E27FC236}">
                <a16:creationId xmlns:a16="http://schemas.microsoft.com/office/drawing/2014/main" id="{AB23B57A-EB87-0641-ABE2-F76E258ED698}"/>
              </a:ext>
            </a:extLst>
          </p:cNvPr>
          <p:cNvSpPr txBox="1">
            <a:spLocks/>
          </p:cNvSpPr>
          <p:nvPr/>
        </p:nvSpPr>
        <p:spPr>
          <a:xfrm>
            <a:off x="2165780" y="3899197"/>
            <a:ext cx="1788443" cy="14118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000" kern="1200">
                <a:solidFill>
                  <a:srgbClr val="5C50A1"/>
                </a:solidFill>
                <a:latin typeface="Cambria" panose="02040503050406030204" pitchFamily="18" charset="0"/>
                <a:ea typeface="+mj-ea"/>
                <a:cs typeface="+mj-cs"/>
              </a:defRPr>
            </a:lvl1pPr>
          </a:lstStyle>
          <a:p>
            <a:pPr algn="ctr"/>
            <a:r>
              <a:rPr lang="en-US" sz="1000" dirty="0">
                <a:solidFill>
                  <a:schemeClr val="bg1">
                    <a:lumMod val="50000"/>
                  </a:schemeClr>
                </a:solidFill>
              </a:rPr>
              <a:t>DIAGNOSTIC</a:t>
            </a:r>
          </a:p>
        </p:txBody>
      </p:sp>
      <p:sp>
        <p:nvSpPr>
          <p:cNvPr id="88" name="Title 10">
            <a:extLst>
              <a:ext uri="{FF2B5EF4-FFF2-40B4-BE49-F238E27FC236}">
                <a16:creationId xmlns:a16="http://schemas.microsoft.com/office/drawing/2014/main" id="{C3C6AEED-1B5A-A846-BC0B-7894220D9588}"/>
              </a:ext>
            </a:extLst>
          </p:cNvPr>
          <p:cNvSpPr txBox="1">
            <a:spLocks/>
          </p:cNvSpPr>
          <p:nvPr/>
        </p:nvSpPr>
        <p:spPr>
          <a:xfrm>
            <a:off x="2165780" y="4093428"/>
            <a:ext cx="1788443" cy="14118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000" kern="1200">
                <a:solidFill>
                  <a:srgbClr val="5C50A1"/>
                </a:solidFill>
                <a:latin typeface="Cambria" panose="02040503050406030204" pitchFamily="18" charset="0"/>
                <a:ea typeface="+mj-ea"/>
                <a:cs typeface="+mj-cs"/>
              </a:defRPr>
            </a:lvl1pPr>
          </a:lstStyle>
          <a:p>
            <a:pPr algn="ctr"/>
            <a:r>
              <a:rPr lang="en-US" sz="1000" b="1" dirty="0" err="1">
                <a:solidFill>
                  <a:schemeClr val="tx2"/>
                </a:solidFill>
              </a:rPr>
              <a:t>FemVue</a:t>
            </a:r>
            <a:r>
              <a:rPr lang="en-US" sz="1000" b="1" baseline="30000" dirty="0">
                <a:solidFill>
                  <a:schemeClr val="tx2"/>
                </a:solidFill>
              </a:rPr>
              <a:t>®️</a:t>
            </a:r>
          </a:p>
        </p:txBody>
      </p:sp>
      <p:sp>
        <p:nvSpPr>
          <p:cNvPr id="89" name="Title 10">
            <a:extLst>
              <a:ext uri="{FF2B5EF4-FFF2-40B4-BE49-F238E27FC236}">
                <a16:creationId xmlns:a16="http://schemas.microsoft.com/office/drawing/2014/main" id="{6774963B-16F8-B14F-84B5-DECF75380D99}"/>
              </a:ext>
            </a:extLst>
          </p:cNvPr>
          <p:cNvSpPr txBox="1">
            <a:spLocks/>
          </p:cNvSpPr>
          <p:nvPr/>
        </p:nvSpPr>
        <p:spPr>
          <a:xfrm>
            <a:off x="2165780" y="4298104"/>
            <a:ext cx="1788443" cy="14118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000" kern="1200">
                <a:solidFill>
                  <a:srgbClr val="5C50A1"/>
                </a:solidFill>
                <a:latin typeface="Cambria" panose="02040503050406030204" pitchFamily="18" charset="0"/>
                <a:ea typeface="+mj-ea"/>
                <a:cs typeface="+mj-cs"/>
              </a:defRPr>
            </a:lvl1pPr>
          </a:lstStyle>
          <a:p>
            <a:pPr algn="ctr"/>
            <a:r>
              <a:rPr lang="en-US" sz="1000" i="1" dirty="0">
                <a:solidFill>
                  <a:schemeClr val="tx2"/>
                </a:solidFill>
              </a:rPr>
              <a:t>Contrast-Generating Device</a:t>
            </a:r>
          </a:p>
        </p:txBody>
      </p:sp>
      <p:sp>
        <p:nvSpPr>
          <p:cNvPr id="90" name="Title 10">
            <a:extLst>
              <a:ext uri="{FF2B5EF4-FFF2-40B4-BE49-F238E27FC236}">
                <a16:creationId xmlns:a16="http://schemas.microsoft.com/office/drawing/2014/main" id="{5DB756C3-E505-0F41-80FA-E756A1266BB6}"/>
              </a:ext>
            </a:extLst>
          </p:cNvPr>
          <p:cNvSpPr txBox="1">
            <a:spLocks/>
          </p:cNvSpPr>
          <p:nvPr/>
        </p:nvSpPr>
        <p:spPr>
          <a:xfrm>
            <a:off x="2165780" y="4545714"/>
            <a:ext cx="1788443" cy="14118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000" kern="1200">
                <a:solidFill>
                  <a:srgbClr val="5C50A1"/>
                </a:solidFill>
                <a:latin typeface="Cambria" panose="02040503050406030204" pitchFamily="18" charset="0"/>
                <a:ea typeface="+mj-ea"/>
                <a:cs typeface="+mj-cs"/>
              </a:defRPr>
            </a:lvl1pPr>
          </a:lstStyle>
          <a:p>
            <a:pPr algn="ctr"/>
            <a:r>
              <a:rPr lang="en-US" sz="1000" b="1" dirty="0" err="1">
                <a:solidFill>
                  <a:schemeClr val="tx2"/>
                </a:solidFill>
              </a:rPr>
              <a:t>FemCath</a:t>
            </a:r>
            <a:r>
              <a:rPr lang="en-US" sz="1000" b="1" dirty="0">
                <a:solidFill>
                  <a:schemeClr val="tx2"/>
                </a:solidFill>
              </a:rPr>
              <a:t>™️</a:t>
            </a:r>
            <a:endParaRPr lang="en-US" sz="1000" baseline="30000" dirty="0">
              <a:solidFill>
                <a:schemeClr val="tx2"/>
              </a:solidFill>
            </a:endParaRPr>
          </a:p>
        </p:txBody>
      </p:sp>
      <p:sp>
        <p:nvSpPr>
          <p:cNvPr id="91" name="Title 10">
            <a:extLst>
              <a:ext uri="{FF2B5EF4-FFF2-40B4-BE49-F238E27FC236}">
                <a16:creationId xmlns:a16="http://schemas.microsoft.com/office/drawing/2014/main" id="{BB46D802-10F5-E846-B1AF-18A8A8967093}"/>
              </a:ext>
            </a:extLst>
          </p:cNvPr>
          <p:cNvSpPr txBox="1">
            <a:spLocks/>
          </p:cNvSpPr>
          <p:nvPr/>
        </p:nvSpPr>
        <p:spPr>
          <a:xfrm>
            <a:off x="2165780" y="4750390"/>
            <a:ext cx="1788443" cy="14118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000" kern="1200">
                <a:solidFill>
                  <a:srgbClr val="5C50A1"/>
                </a:solidFill>
                <a:latin typeface="Cambria" panose="02040503050406030204" pitchFamily="18" charset="0"/>
                <a:ea typeface="+mj-ea"/>
                <a:cs typeface="+mj-cs"/>
              </a:defRPr>
            </a:lvl1pPr>
          </a:lstStyle>
          <a:p>
            <a:pPr algn="ctr"/>
            <a:r>
              <a:rPr lang="en-US" sz="1000" i="1" dirty="0">
                <a:solidFill>
                  <a:schemeClr val="tx2"/>
                </a:solidFill>
              </a:rPr>
              <a:t>Selective Delivery Catheter</a:t>
            </a:r>
          </a:p>
        </p:txBody>
      </p:sp>
      <p:sp>
        <p:nvSpPr>
          <p:cNvPr id="94" name="Title 10">
            <a:extLst>
              <a:ext uri="{FF2B5EF4-FFF2-40B4-BE49-F238E27FC236}">
                <a16:creationId xmlns:a16="http://schemas.microsoft.com/office/drawing/2014/main" id="{46CAB504-58D7-924E-9A7C-C1BE6169C9BF}"/>
              </a:ext>
            </a:extLst>
          </p:cNvPr>
          <p:cNvSpPr txBox="1">
            <a:spLocks/>
          </p:cNvSpPr>
          <p:nvPr/>
        </p:nvSpPr>
        <p:spPr>
          <a:xfrm>
            <a:off x="2187163" y="1653447"/>
            <a:ext cx="1788443" cy="14118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000" kern="1200">
                <a:solidFill>
                  <a:srgbClr val="5C50A1"/>
                </a:solidFill>
                <a:latin typeface="Cambria" panose="02040503050406030204" pitchFamily="18" charset="0"/>
                <a:ea typeface="+mj-ea"/>
                <a:cs typeface="+mj-cs"/>
              </a:defRPr>
            </a:lvl1pPr>
          </a:lstStyle>
          <a:p>
            <a:pPr algn="ctr"/>
            <a:r>
              <a:rPr lang="en-US" sz="1000" b="1" dirty="0" err="1">
                <a:solidFill>
                  <a:schemeClr val="accent5"/>
                </a:solidFill>
              </a:rPr>
              <a:t>FemBloc</a:t>
            </a:r>
            <a:r>
              <a:rPr lang="en-US" sz="1000" b="1" baseline="30000" dirty="0">
                <a:solidFill>
                  <a:schemeClr val="accent5"/>
                </a:solidFill>
              </a:rPr>
              <a:t>®</a:t>
            </a:r>
            <a:endParaRPr lang="en-US" sz="1000" baseline="30000" dirty="0">
              <a:solidFill>
                <a:schemeClr val="accent5"/>
              </a:solidFill>
            </a:endParaRPr>
          </a:p>
        </p:txBody>
      </p:sp>
      <p:sp>
        <p:nvSpPr>
          <p:cNvPr id="95" name="Title 10">
            <a:extLst>
              <a:ext uri="{FF2B5EF4-FFF2-40B4-BE49-F238E27FC236}">
                <a16:creationId xmlns:a16="http://schemas.microsoft.com/office/drawing/2014/main" id="{6002930E-E8A9-8E46-A0D6-3541B6DDFFA7}"/>
              </a:ext>
            </a:extLst>
          </p:cNvPr>
          <p:cNvSpPr txBox="1">
            <a:spLocks/>
          </p:cNvSpPr>
          <p:nvPr/>
        </p:nvSpPr>
        <p:spPr>
          <a:xfrm>
            <a:off x="2187163" y="1858123"/>
            <a:ext cx="1788443" cy="34936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000" kern="1200">
                <a:solidFill>
                  <a:srgbClr val="5C50A1"/>
                </a:solidFill>
                <a:latin typeface="Cambria" panose="02040503050406030204" pitchFamily="18" charset="0"/>
                <a:ea typeface="+mj-ea"/>
                <a:cs typeface="+mj-cs"/>
              </a:defRPr>
            </a:lvl1pPr>
          </a:lstStyle>
          <a:p>
            <a:pPr algn="ctr"/>
            <a:r>
              <a:rPr lang="en-US" sz="1000" i="1" dirty="0">
                <a:solidFill>
                  <a:schemeClr val="accent5"/>
                </a:solidFill>
              </a:rPr>
              <a:t>Permanent Birth Control and Ultrasound Occlusion Confirmation</a:t>
            </a:r>
          </a:p>
        </p:txBody>
      </p:sp>
      <p:sp>
        <p:nvSpPr>
          <p:cNvPr id="96" name="Title 10">
            <a:extLst>
              <a:ext uri="{FF2B5EF4-FFF2-40B4-BE49-F238E27FC236}">
                <a16:creationId xmlns:a16="http://schemas.microsoft.com/office/drawing/2014/main" id="{5BD11852-8382-F64A-A0A8-8E2C7A0B188E}"/>
              </a:ext>
            </a:extLst>
          </p:cNvPr>
          <p:cNvSpPr txBox="1">
            <a:spLocks/>
          </p:cNvSpPr>
          <p:nvPr/>
        </p:nvSpPr>
        <p:spPr>
          <a:xfrm>
            <a:off x="2165780" y="5676383"/>
            <a:ext cx="1788443" cy="14118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000" kern="1200">
                <a:solidFill>
                  <a:srgbClr val="5C50A1"/>
                </a:solidFill>
                <a:latin typeface="Cambria" panose="02040503050406030204" pitchFamily="18" charset="0"/>
                <a:ea typeface="+mj-ea"/>
                <a:cs typeface="+mj-cs"/>
              </a:defRPr>
            </a:lvl1pPr>
          </a:lstStyle>
          <a:p>
            <a:pPr algn="ctr"/>
            <a:r>
              <a:rPr lang="en-US" sz="1000" b="1" dirty="0" err="1">
                <a:solidFill>
                  <a:schemeClr val="accent3"/>
                </a:solidFill>
              </a:rPr>
              <a:t>FemCerv</a:t>
            </a:r>
            <a:r>
              <a:rPr lang="en-US" sz="1000" b="1" baseline="30000" dirty="0">
                <a:solidFill>
                  <a:schemeClr val="accent3"/>
                </a:solidFill>
              </a:rPr>
              <a:t>®</a:t>
            </a:r>
          </a:p>
        </p:txBody>
      </p:sp>
      <p:sp>
        <p:nvSpPr>
          <p:cNvPr id="97" name="Title 10">
            <a:extLst>
              <a:ext uri="{FF2B5EF4-FFF2-40B4-BE49-F238E27FC236}">
                <a16:creationId xmlns:a16="http://schemas.microsoft.com/office/drawing/2014/main" id="{734BE6CE-002D-004B-A28C-612021B78803}"/>
              </a:ext>
            </a:extLst>
          </p:cNvPr>
          <p:cNvSpPr txBox="1">
            <a:spLocks/>
          </p:cNvSpPr>
          <p:nvPr/>
        </p:nvSpPr>
        <p:spPr>
          <a:xfrm>
            <a:off x="2165780" y="5843980"/>
            <a:ext cx="1788443" cy="14118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000" kern="1200">
                <a:solidFill>
                  <a:srgbClr val="5C50A1"/>
                </a:solidFill>
                <a:latin typeface="Cambria" panose="02040503050406030204" pitchFamily="18" charset="0"/>
                <a:ea typeface="+mj-ea"/>
                <a:cs typeface="+mj-cs"/>
              </a:defRPr>
            </a:lvl1pPr>
          </a:lstStyle>
          <a:p>
            <a:pPr algn="ctr"/>
            <a:r>
              <a:rPr lang="en-US" sz="1000" i="1" dirty="0">
                <a:solidFill>
                  <a:schemeClr val="accent3"/>
                </a:solidFill>
              </a:rPr>
              <a:t>Endocervical Tissue Sampler</a:t>
            </a:r>
          </a:p>
        </p:txBody>
      </p:sp>
      <p:sp>
        <p:nvSpPr>
          <p:cNvPr id="4" name="Slide Number Placeholder 3">
            <a:extLst>
              <a:ext uri="{FF2B5EF4-FFF2-40B4-BE49-F238E27FC236}">
                <a16:creationId xmlns:a16="http://schemas.microsoft.com/office/drawing/2014/main" id="{2EB5871F-5CC3-4D63-AA61-80343410C80A}"/>
              </a:ext>
            </a:extLst>
          </p:cNvPr>
          <p:cNvSpPr>
            <a:spLocks noGrp="1"/>
          </p:cNvSpPr>
          <p:nvPr>
            <p:ph type="sldNum" sz="quarter" idx="12"/>
          </p:nvPr>
        </p:nvSpPr>
        <p:spPr/>
        <p:txBody>
          <a:bodyPr/>
          <a:lstStyle/>
          <a:p>
            <a:fld id="{A4478E0B-7401-2D44-B6B4-9519A67BAE3C}" type="slidenum">
              <a:rPr lang="en-US" smtClean="0"/>
              <a:t>6</a:t>
            </a:fld>
            <a:endParaRPr lang="en-US"/>
          </a:p>
        </p:txBody>
      </p:sp>
    </p:spTree>
    <p:extLst>
      <p:ext uri="{BB962C8B-B14F-4D97-AF65-F5344CB8AC3E}">
        <p14:creationId xmlns:p14="http://schemas.microsoft.com/office/powerpoint/2010/main" val="25150365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1" name="Picture 20" descr="Icon&#10;&#10;Description automatically generated">
            <a:extLst>
              <a:ext uri="{FF2B5EF4-FFF2-40B4-BE49-F238E27FC236}">
                <a16:creationId xmlns:a16="http://schemas.microsoft.com/office/drawing/2014/main" id="{3523D7AE-7C43-D049-8A4A-24C1E59946A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78066" y="3047678"/>
            <a:ext cx="1504313" cy="972018"/>
          </a:xfrm>
          <a:prstGeom prst="rect">
            <a:avLst/>
          </a:prstGeom>
        </p:spPr>
      </p:pic>
      <p:sp>
        <p:nvSpPr>
          <p:cNvPr id="3" name="Title 2">
            <a:extLst>
              <a:ext uri="{FF2B5EF4-FFF2-40B4-BE49-F238E27FC236}">
                <a16:creationId xmlns:a16="http://schemas.microsoft.com/office/drawing/2014/main" id="{92C69AA7-90C9-4C42-B00E-AFBC86815358}"/>
              </a:ext>
            </a:extLst>
          </p:cNvPr>
          <p:cNvSpPr>
            <a:spLocks noGrp="1"/>
          </p:cNvSpPr>
          <p:nvPr>
            <p:ph type="title"/>
          </p:nvPr>
        </p:nvSpPr>
        <p:spPr/>
        <p:txBody>
          <a:bodyPr/>
          <a:lstStyle/>
          <a:p>
            <a:r>
              <a:rPr lang="en-US" dirty="0"/>
              <a:t>Strong Global IP Portfolio</a:t>
            </a:r>
          </a:p>
        </p:txBody>
      </p:sp>
      <p:sp>
        <p:nvSpPr>
          <p:cNvPr id="4" name="Content Placeholder 3">
            <a:extLst>
              <a:ext uri="{FF2B5EF4-FFF2-40B4-BE49-F238E27FC236}">
                <a16:creationId xmlns:a16="http://schemas.microsoft.com/office/drawing/2014/main" id="{02547711-0539-3B48-9173-E73764ACDB7B}"/>
              </a:ext>
            </a:extLst>
          </p:cNvPr>
          <p:cNvSpPr>
            <a:spLocks noGrp="1"/>
          </p:cNvSpPr>
          <p:nvPr>
            <p:ph idx="1"/>
          </p:nvPr>
        </p:nvSpPr>
        <p:spPr>
          <a:xfrm>
            <a:off x="760532" y="1487340"/>
            <a:ext cx="10515600" cy="488508"/>
          </a:xfrm>
        </p:spPr>
        <p:txBody>
          <a:bodyPr/>
          <a:lstStyle/>
          <a:p>
            <a:pPr marL="0" indent="0" algn="ctr">
              <a:buNone/>
            </a:pPr>
            <a:r>
              <a:rPr lang="en-US" dirty="0">
                <a:solidFill>
                  <a:srgbClr val="2E276A"/>
                </a:solidFill>
              </a:rPr>
              <a:t>Our Patent Estate Encompasses Utility and Design</a:t>
            </a:r>
          </a:p>
        </p:txBody>
      </p:sp>
      <p:sp>
        <p:nvSpPr>
          <p:cNvPr id="5" name="Content Placeholder 4">
            <a:extLst>
              <a:ext uri="{FF2B5EF4-FFF2-40B4-BE49-F238E27FC236}">
                <a16:creationId xmlns:a16="http://schemas.microsoft.com/office/drawing/2014/main" id="{620CF2ED-8E9B-2C42-A552-941ADBA72EA8}"/>
              </a:ext>
            </a:extLst>
          </p:cNvPr>
          <p:cNvSpPr>
            <a:spLocks noGrp="1"/>
          </p:cNvSpPr>
          <p:nvPr>
            <p:ph sz="quarter" idx="13"/>
          </p:nvPr>
        </p:nvSpPr>
        <p:spPr>
          <a:xfrm>
            <a:off x="2672055" y="6135184"/>
            <a:ext cx="6680529" cy="415878"/>
          </a:xfrm>
          <a:solidFill>
            <a:schemeClr val="bg2">
              <a:lumMod val="40000"/>
              <a:lumOff val="60000"/>
            </a:schemeClr>
          </a:solidFill>
        </p:spPr>
        <p:txBody>
          <a:bodyPr anchor="ctr"/>
          <a:lstStyle/>
          <a:p>
            <a:pPr algn="ctr"/>
            <a:r>
              <a:rPr lang="en-US" b="1" cap="all" dirty="0">
                <a:solidFill>
                  <a:schemeClr val="tx2"/>
                </a:solidFill>
              </a:rPr>
              <a:t>130+ patents ISSUED globally;  OVER 40 pending</a:t>
            </a:r>
          </a:p>
        </p:txBody>
      </p:sp>
      <p:sp>
        <p:nvSpPr>
          <p:cNvPr id="6" name="TextBox 5">
            <a:extLst>
              <a:ext uri="{FF2B5EF4-FFF2-40B4-BE49-F238E27FC236}">
                <a16:creationId xmlns:a16="http://schemas.microsoft.com/office/drawing/2014/main" id="{C9735CFB-28E7-B241-B322-D9C6BA67E8A9}"/>
              </a:ext>
            </a:extLst>
          </p:cNvPr>
          <p:cNvSpPr txBox="1"/>
          <p:nvPr/>
        </p:nvSpPr>
        <p:spPr>
          <a:xfrm>
            <a:off x="-45120" y="2178111"/>
            <a:ext cx="3945880" cy="923330"/>
          </a:xfrm>
          <a:prstGeom prst="rect">
            <a:avLst/>
          </a:prstGeom>
          <a:noFill/>
        </p:spPr>
        <p:txBody>
          <a:bodyPr wrap="square" rtlCol="0">
            <a:spAutoFit/>
          </a:bodyPr>
          <a:lstStyle/>
          <a:p>
            <a:pPr algn="ctr"/>
            <a:r>
              <a:rPr lang="en-US" sz="1700" b="1" dirty="0">
                <a:solidFill>
                  <a:srgbClr val="0599D5"/>
                </a:solidFill>
                <a:latin typeface="Cambria" panose="02040503050406030204" pitchFamily="18" charset="0"/>
              </a:rPr>
              <a:t>Directional Delivery (dual or single) </a:t>
            </a:r>
          </a:p>
          <a:p>
            <a:pPr algn="ctr"/>
            <a:r>
              <a:rPr lang="en-US" sz="1700" b="1" dirty="0">
                <a:solidFill>
                  <a:srgbClr val="0599D5"/>
                </a:solidFill>
                <a:latin typeface="Cambria" panose="02040503050406030204" pitchFamily="18" charset="0"/>
              </a:rPr>
              <a:t>to Fallopian Tubes</a:t>
            </a:r>
          </a:p>
          <a:p>
            <a:pPr algn="ctr"/>
            <a:endParaRPr lang="en-US" b="1" dirty="0">
              <a:solidFill>
                <a:srgbClr val="0599D5"/>
              </a:solidFill>
              <a:latin typeface="Cambria" panose="02040503050406030204" pitchFamily="18" charset="0"/>
            </a:endParaRPr>
          </a:p>
        </p:txBody>
      </p:sp>
      <p:sp>
        <p:nvSpPr>
          <p:cNvPr id="20" name="TextBox 19">
            <a:extLst>
              <a:ext uri="{FF2B5EF4-FFF2-40B4-BE49-F238E27FC236}">
                <a16:creationId xmlns:a16="http://schemas.microsoft.com/office/drawing/2014/main" id="{C5B58E29-4865-9849-8D36-8F43161EE09D}"/>
              </a:ext>
            </a:extLst>
          </p:cNvPr>
          <p:cNvSpPr txBox="1"/>
          <p:nvPr/>
        </p:nvSpPr>
        <p:spPr>
          <a:xfrm>
            <a:off x="3762012" y="2173215"/>
            <a:ext cx="3071197" cy="1200329"/>
          </a:xfrm>
          <a:prstGeom prst="rect">
            <a:avLst/>
          </a:prstGeom>
          <a:noFill/>
        </p:spPr>
        <p:txBody>
          <a:bodyPr wrap="square" rtlCol="0">
            <a:spAutoFit/>
          </a:bodyPr>
          <a:lstStyle/>
          <a:p>
            <a:pPr algn="ctr"/>
            <a:r>
              <a:rPr lang="en-US" b="1" dirty="0">
                <a:solidFill>
                  <a:srgbClr val="0599D5"/>
                </a:solidFill>
                <a:latin typeface="Cambria" panose="02040503050406030204" pitchFamily="18" charset="0"/>
              </a:rPr>
              <a:t>Biopolymer Composition for Tubal Occlusion</a:t>
            </a:r>
          </a:p>
          <a:p>
            <a:pPr algn="ctr"/>
            <a:endParaRPr lang="en-US" b="1" dirty="0">
              <a:solidFill>
                <a:srgbClr val="0599D5"/>
              </a:solidFill>
              <a:latin typeface="Cambria" panose="02040503050406030204" pitchFamily="18" charset="0"/>
            </a:endParaRPr>
          </a:p>
          <a:p>
            <a:pPr algn="ctr"/>
            <a:endParaRPr lang="en-US" b="1" dirty="0">
              <a:solidFill>
                <a:srgbClr val="0599D5"/>
              </a:solidFill>
              <a:latin typeface="Cambria" panose="02040503050406030204" pitchFamily="18" charset="0"/>
            </a:endParaRPr>
          </a:p>
        </p:txBody>
      </p:sp>
      <p:sp>
        <p:nvSpPr>
          <p:cNvPr id="23" name="TextBox 22">
            <a:extLst>
              <a:ext uri="{FF2B5EF4-FFF2-40B4-BE49-F238E27FC236}">
                <a16:creationId xmlns:a16="http://schemas.microsoft.com/office/drawing/2014/main" id="{30BE912C-16D9-2E48-905C-66AD5C0D3199}"/>
              </a:ext>
            </a:extLst>
          </p:cNvPr>
          <p:cNvSpPr txBox="1"/>
          <p:nvPr/>
        </p:nvSpPr>
        <p:spPr>
          <a:xfrm>
            <a:off x="6604562" y="2173215"/>
            <a:ext cx="2912275" cy="923330"/>
          </a:xfrm>
          <a:prstGeom prst="rect">
            <a:avLst/>
          </a:prstGeom>
          <a:noFill/>
        </p:spPr>
        <p:txBody>
          <a:bodyPr wrap="square" rtlCol="0">
            <a:spAutoFit/>
          </a:bodyPr>
          <a:lstStyle/>
          <a:p>
            <a:pPr algn="ctr"/>
            <a:r>
              <a:rPr lang="en-US" b="1" dirty="0">
                <a:solidFill>
                  <a:srgbClr val="0599D5"/>
                </a:solidFill>
                <a:latin typeface="Cambria" panose="02040503050406030204" pitchFamily="18" charset="0"/>
              </a:rPr>
              <a:t>Contrast Generating Ultrasound Visible</a:t>
            </a:r>
          </a:p>
          <a:p>
            <a:pPr algn="ctr"/>
            <a:endParaRPr lang="en-US" b="1" dirty="0">
              <a:solidFill>
                <a:srgbClr val="0599D5"/>
              </a:solidFill>
              <a:latin typeface="Cambria" panose="02040503050406030204" pitchFamily="18" charset="0"/>
            </a:endParaRPr>
          </a:p>
        </p:txBody>
      </p:sp>
      <p:sp>
        <p:nvSpPr>
          <p:cNvPr id="25" name="TextBox 24">
            <a:extLst>
              <a:ext uri="{FF2B5EF4-FFF2-40B4-BE49-F238E27FC236}">
                <a16:creationId xmlns:a16="http://schemas.microsoft.com/office/drawing/2014/main" id="{40674FF4-FD51-7B41-A230-15194D5F51E9}"/>
              </a:ext>
            </a:extLst>
          </p:cNvPr>
          <p:cNvSpPr txBox="1"/>
          <p:nvPr/>
        </p:nvSpPr>
        <p:spPr>
          <a:xfrm>
            <a:off x="9188760" y="2173215"/>
            <a:ext cx="2912275" cy="646331"/>
          </a:xfrm>
          <a:prstGeom prst="rect">
            <a:avLst/>
          </a:prstGeom>
          <a:noFill/>
        </p:spPr>
        <p:txBody>
          <a:bodyPr wrap="square" rtlCol="0">
            <a:spAutoFit/>
          </a:bodyPr>
          <a:lstStyle/>
          <a:p>
            <a:pPr algn="ctr"/>
            <a:r>
              <a:rPr lang="en-US" b="1" dirty="0">
                <a:solidFill>
                  <a:srgbClr val="0599D5"/>
                </a:solidFill>
                <a:latin typeface="Cambria" panose="02040503050406030204" pitchFamily="18" charset="0"/>
              </a:rPr>
              <a:t>Tissue Sampling for Cancer Detection</a:t>
            </a:r>
          </a:p>
        </p:txBody>
      </p:sp>
      <p:sp>
        <p:nvSpPr>
          <p:cNvPr id="26" name="TextBox 25">
            <a:extLst>
              <a:ext uri="{FF2B5EF4-FFF2-40B4-BE49-F238E27FC236}">
                <a16:creationId xmlns:a16="http://schemas.microsoft.com/office/drawing/2014/main" id="{25067E96-7B03-3F42-941E-25731C59205B}"/>
              </a:ext>
            </a:extLst>
          </p:cNvPr>
          <p:cNvSpPr txBox="1"/>
          <p:nvPr/>
        </p:nvSpPr>
        <p:spPr>
          <a:xfrm>
            <a:off x="922616" y="4376219"/>
            <a:ext cx="2215213" cy="923330"/>
          </a:xfrm>
          <a:prstGeom prst="rect">
            <a:avLst/>
          </a:prstGeom>
          <a:noFill/>
        </p:spPr>
        <p:txBody>
          <a:bodyPr wrap="square" rtlCol="0">
            <a:spAutoFit/>
          </a:bodyPr>
          <a:lstStyle/>
          <a:p>
            <a:pPr algn="ctr"/>
            <a:r>
              <a:rPr lang="en-US" dirty="0" err="1">
                <a:latin typeface="Cambria" panose="02040503050406030204" pitchFamily="18" charset="0"/>
              </a:rPr>
              <a:t>FemBloc</a:t>
            </a:r>
            <a:r>
              <a:rPr lang="en-US" dirty="0">
                <a:latin typeface="Cambria" panose="02040503050406030204" pitchFamily="18" charset="0"/>
              </a:rPr>
              <a:t>, FemaSeed, </a:t>
            </a:r>
            <a:r>
              <a:rPr lang="en-US" dirty="0" err="1">
                <a:latin typeface="Cambria" panose="02040503050406030204" pitchFamily="18" charset="0"/>
              </a:rPr>
              <a:t>FemCath</a:t>
            </a:r>
            <a:endParaRPr lang="en-US" dirty="0">
              <a:latin typeface="Cambria" panose="02040503050406030204" pitchFamily="18" charset="0"/>
            </a:endParaRPr>
          </a:p>
          <a:p>
            <a:pPr algn="ctr"/>
            <a:endParaRPr lang="en-US" dirty="0">
              <a:latin typeface="Cambria" panose="02040503050406030204" pitchFamily="18" charset="0"/>
            </a:endParaRPr>
          </a:p>
        </p:txBody>
      </p:sp>
      <p:sp>
        <p:nvSpPr>
          <p:cNvPr id="27" name="TextBox 26">
            <a:extLst>
              <a:ext uri="{FF2B5EF4-FFF2-40B4-BE49-F238E27FC236}">
                <a16:creationId xmlns:a16="http://schemas.microsoft.com/office/drawing/2014/main" id="{F8C6616E-A074-7C48-9058-61101AA96212}"/>
              </a:ext>
            </a:extLst>
          </p:cNvPr>
          <p:cNvSpPr txBox="1"/>
          <p:nvPr/>
        </p:nvSpPr>
        <p:spPr>
          <a:xfrm>
            <a:off x="4773503" y="4376219"/>
            <a:ext cx="1048214" cy="369332"/>
          </a:xfrm>
          <a:prstGeom prst="rect">
            <a:avLst/>
          </a:prstGeom>
          <a:noFill/>
        </p:spPr>
        <p:txBody>
          <a:bodyPr wrap="square" rtlCol="0">
            <a:spAutoFit/>
          </a:bodyPr>
          <a:lstStyle/>
          <a:p>
            <a:pPr algn="ctr"/>
            <a:r>
              <a:rPr lang="en-US" dirty="0" err="1">
                <a:latin typeface="Cambria" panose="02040503050406030204" pitchFamily="18" charset="0"/>
              </a:rPr>
              <a:t>FemBloc</a:t>
            </a:r>
            <a:endParaRPr lang="en-US" dirty="0">
              <a:latin typeface="Cambria" panose="02040503050406030204" pitchFamily="18" charset="0"/>
            </a:endParaRPr>
          </a:p>
        </p:txBody>
      </p:sp>
      <p:sp>
        <p:nvSpPr>
          <p:cNvPr id="31" name="TextBox 30">
            <a:extLst>
              <a:ext uri="{FF2B5EF4-FFF2-40B4-BE49-F238E27FC236}">
                <a16:creationId xmlns:a16="http://schemas.microsoft.com/office/drawing/2014/main" id="{88DE3866-13AE-3E46-A0DF-6CEF595081AE}"/>
              </a:ext>
            </a:extLst>
          </p:cNvPr>
          <p:cNvSpPr txBox="1"/>
          <p:nvPr/>
        </p:nvSpPr>
        <p:spPr>
          <a:xfrm>
            <a:off x="6770030" y="4376219"/>
            <a:ext cx="2651998" cy="369332"/>
          </a:xfrm>
          <a:prstGeom prst="rect">
            <a:avLst/>
          </a:prstGeom>
          <a:noFill/>
        </p:spPr>
        <p:txBody>
          <a:bodyPr wrap="square" rtlCol="0">
            <a:spAutoFit/>
          </a:bodyPr>
          <a:lstStyle/>
          <a:p>
            <a:pPr algn="ctr"/>
            <a:r>
              <a:rPr lang="en-US" dirty="0" err="1">
                <a:latin typeface="Cambria" panose="02040503050406030204" pitchFamily="18" charset="0"/>
              </a:rPr>
              <a:t>FemVue</a:t>
            </a:r>
            <a:endParaRPr lang="en-US" dirty="0">
              <a:latin typeface="Cambria" panose="02040503050406030204" pitchFamily="18" charset="0"/>
            </a:endParaRPr>
          </a:p>
        </p:txBody>
      </p:sp>
      <p:sp>
        <p:nvSpPr>
          <p:cNvPr id="32" name="TextBox 31">
            <a:extLst>
              <a:ext uri="{FF2B5EF4-FFF2-40B4-BE49-F238E27FC236}">
                <a16:creationId xmlns:a16="http://schemas.microsoft.com/office/drawing/2014/main" id="{0E2C25D7-B927-924D-B22B-0CDA10C3E49C}"/>
              </a:ext>
            </a:extLst>
          </p:cNvPr>
          <p:cNvSpPr txBox="1"/>
          <p:nvPr/>
        </p:nvSpPr>
        <p:spPr>
          <a:xfrm>
            <a:off x="9550220" y="4376219"/>
            <a:ext cx="2189355" cy="369332"/>
          </a:xfrm>
          <a:prstGeom prst="rect">
            <a:avLst/>
          </a:prstGeom>
          <a:noFill/>
        </p:spPr>
        <p:txBody>
          <a:bodyPr wrap="square" rtlCol="0">
            <a:spAutoFit/>
          </a:bodyPr>
          <a:lstStyle/>
          <a:p>
            <a:pPr algn="ctr"/>
            <a:r>
              <a:rPr lang="en-US" dirty="0" err="1">
                <a:latin typeface="Cambria" panose="02040503050406030204" pitchFamily="18" charset="0"/>
              </a:rPr>
              <a:t>FemCerv</a:t>
            </a:r>
            <a:endParaRPr lang="en-US" dirty="0">
              <a:latin typeface="Cambria" panose="02040503050406030204" pitchFamily="18" charset="0"/>
            </a:endParaRPr>
          </a:p>
        </p:txBody>
      </p:sp>
      <p:pic>
        <p:nvPicPr>
          <p:cNvPr id="15" name="Picture 14" descr="Logo&#10;&#10;Description automatically generated">
            <a:extLst>
              <a:ext uri="{FF2B5EF4-FFF2-40B4-BE49-F238E27FC236}">
                <a16:creationId xmlns:a16="http://schemas.microsoft.com/office/drawing/2014/main" id="{8571FA7C-4591-6E4F-BD0C-811C8F9FB01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16650" y="3101441"/>
            <a:ext cx="952953" cy="864493"/>
          </a:xfrm>
          <a:prstGeom prst="rect">
            <a:avLst/>
          </a:prstGeom>
        </p:spPr>
      </p:pic>
      <p:pic>
        <p:nvPicPr>
          <p:cNvPr id="18" name="Picture 17" descr="Icon&#10;&#10;Description automatically generated">
            <a:extLst>
              <a:ext uri="{FF2B5EF4-FFF2-40B4-BE49-F238E27FC236}">
                <a16:creationId xmlns:a16="http://schemas.microsoft.com/office/drawing/2014/main" id="{E39F7A44-0E8A-B64A-AF2E-82EA3C2AC97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161531" y="2933523"/>
            <a:ext cx="906700" cy="1200329"/>
          </a:xfrm>
          <a:prstGeom prst="rect">
            <a:avLst/>
          </a:prstGeom>
        </p:spPr>
      </p:pic>
      <p:pic>
        <p:nvPicPr>
          <p:cNvPr id="24" name="Picture 23" descr="Icon&#10;&#10;Description automatically generated">
            <a:extLst>
              <a:ext uri="{FF2B5EF4-FFF2-40B4-BE49-F238E27FC236}">
                <a16:creationId xmlns:a16="http://schemas.microsoft.com/office/drawing/2014/main" id="{B2A4ECD1-E177-D94B-922E-7135EA1F7FA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545454" y="3063879"/>
            <a:ext cx="1504312" cy="939616"/>
          </a:xfrm>
          <a:prstGeom prst="rect">
            <a:avLst/>
          </a:prstGeom>
        </p:spPr>
      </p:pic>
      <p:grpSp>
        <p:nvGrpSpPr>
          <p:cNvPr id="41" name="Group 40">
            <a:extLst>
              <a:ext uri="{FF2B5EF4-FFF2-40B4-BE49-F238E27FC236}">
                <a16:creationId xmlns:a16="http://schemas.microsoft.com/office/drawing/2014/main" id="{85928C18-1BB0-5340-96C8-C6FD37BBF54A}"/>
              </a:ext>
            </a:extLst>
          </p:cNvPr>
          <p:cNvGrpSpPr/>
          <p:nvPr/>
        </p:nvGrpSpPr>
        <p:grpSpPr>
          <a:xfrm>
            <a:off x="3762012" y="2013995"/>
            <a:ext cx="5590572" cy="3842795"/>
            <a:chOff x="3762012" y="2129742"/>
            <a:chExt cx="5590572" cy="3264061"/>
          </a:xfrm>
        </p:grpSpPr>
        <p:cxnSp>
          <p:nvCxnSpPr>
            <p:cNvPr id="29" name="Straight Connector 28">
              <a:extLst>
                <a:ext uri="{FF2B5EF4-FFF2-40B4-BE49-F238E27FC236}">
                  <a16:creationId xmlns:a16="http://schemas.microsoft.com/office/drawing/2014/main" id="{D046915A-FE5D-EB49-8350-37AAA6CAB722}"/>
                </a:ext>
              </a:extLst>
            </p:cNvPr>
            <p:cNvCxnSpPr>
              <a:cxnSpLocks/>
            </p:cNvCxnSpPr>
            <p:nvPr/>
          </p:nvCxnSpPr>
          <p:spPr>
            <a:xfrm>
              <a:off x="3762012" y="2129742"/>
              <a:ext cx="0" cy="326406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0B751455-3EE1-094B-80E5-C10C0968FD1D}"/>
                </a:ext>
              </a:extLst>
            </p:cNvPr>
            <p:cNvCxnSpPr>
              <a:cxnSpLocks/>
            </p:cNvCxnSpPr>
            <p:nvPr/>
          </p:nvCxnSpPr>
          <p:spPr>
            <a:xfrm>
              <a:off x="6829303" y="2129742"/>
              <a:ext cx="0" cy="326406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C998C8F7-FEFF-9448-953B-97536A984BC5}"/>
                </a:ext>
              </a:extLst>
            </p:cNvPr>
            <p:cNvCxnSpPr>
              <a:cxnSpLocks/>
            </p:cNvCxnSpPr>
            <p:nvPr/>
          </p:nvCxnSpPr>
          <p:spPr>
            <a:xfrm>
              <a:off x="9352584" y="2129742"/>
              <a:ext cx="0" cy="326406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42" name="TextBox 41">
            <a:extLst>
              <a:ext uri="{FF2B5EF4-FFF2-40B4-BE49-F238E27FC236}">
                <a16:creationId xmlns:a16="http://schemas.microsoft.com/office/drawing/2014/main" id="{1D111B97-80FD-EF4F-8557-449B2B78290E}"/>
              </a:ext>
            </a:extLst>
          </p:cNvPr>
          <p:cNvSpPr txBox="1"/>
          <p:nvPr/>
        </p:nvSpPr>
        <p:spPr>
          <a:xfrm>
            <a:off x="6770030" y="4804481"/>
            <a:ext cx="2651998" cy="646331"/>
          </a:xfrm>
          <a:prstGeom prst="rect">
            <a:avLst/>
          </a:prstGeom>
          <a:noFill/>
        </p:spPr>
        <p:txBody>
          <a:bodyPr wrap="square" rtlCol="0">
            <a:spAutoFit/>
          </a:bodyPr>
          <a:lstStyle/>
          <a:p>
            <a:pPr algn="ctr"/>
            <a:r>
              <a:rPr lang="en-US" dirty="0">
                <a:latin typeface="Cambria" panose="02040503050406030204" pitchFamily="18" charset="0"/>
              </a:rPr>
              <a:t>Occlusion Confirmation for </a:t>
            </a:r>
            <a:r>
              <a:rPr lang="en-US" dirty="0" err="1">
                <a:latin typeface="Cambria" panose="02040503050406030204" pitchFamily="18" charset="0"/>
              </a:rPr>
              <a:t>FemBloc</a:t>
            </a:r>
            <a:endParaRPr lang="en-US" dirty="0">
              <a:latin typeface="Cambria" panose="02040503050406030204" pitchFamily="18" charset="0"/>
            </a:endParaRPr>
          </a:p>
        </p:txBody>
      </p:sp>
      <p:sp>
        <p:nvSpPr>
          <p:cNvPr id="2" name="Slide Number Placeholder 1">
            <a:extLst>
              <a:ext uri="{FF2B5EF4-FFF2-40B4-BE49-F238E27FC236}">
                <a16:creationId xmlns:a16="http://schemas.microsoft.com/office/drawing/2014/main" id="{4B7A8A52-5817-43A7-A5CE-FC9C14341A89}"/>
              </a:ext>
            </a:extLst>
          </p:cNvPr>
          <p:cNvSpPr>
            <a:spLocks noGrp="1"/>
          </p:cNvSpPr>
          <p:nvPr>
            <p:ph type="sldNum" sz="quarter" idx="12"/>
          </p:nvPr>
        </p:nvSpPr>
        <p:spPr/>
        <p:txBody>
          <a:bodyPr/>
          <a:lstStyle/>
          <a:p>
            <a:fld id="{A4478E0B-7401-2D44-B6B4-9519A67BAE3C}" type="slidenum">
              <a:rPr lang="en-US" smtClean="0"/>
              <a:t>7</a:t>
            </a:fld>
            <a:endParaRPr lang="en-US"/>
          </a:p>
        </p:txBody>
      </p:sp>
    </p:spTree>
    <p:extLst>
      <p:ext uri="{BB962C8B-B14F-4D97-AF65-F5344CB8AC3E}">
        <p14:creationId xmlns:p14="http://schemas.microsoft.com/office/powerpoint/2010/main" val="2710304043"/>
      </p:ext>
    </p:extLst>
  </p:cSld>
  <p:clrMapOvr>
    <a:overrideClrMapping bg1="lt1" tx1="dk1" bg2="lt2" tx2="dk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group of women posing for a photo&#10;&#10;Description automatically generated with medium confidence">
            <a:extLst>
              <a:ext uri="{FF2B5EF4-FFF2-40B4-BE49-F238E27FC236}">
                <a16:creationId xmlns:a16="http://schemas.microsoft.com/office/drawing/2014/main" id="{EEB11FBC-240A-A940-94B8-86916C8ABBF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11496"/>
          <a:stretch/>
        </p:blipFill>
        <p:spPr>
          <a:xfrm>
            <a:off x="0" y="215276"/>
            <a:ext cx="6434667" cy="5668047"/>
          </a:xfrm>
          <a:prstGeom prst="rect">
            <a:avLst/>
          </a:prstGeom>
        </p:spPr>
      </p:pic>
      <p:sp>
        <p:nvSpPr>
          <p:cNvPr id="21" name="Title 20">
            <a:extLst>
              <a:ext uri="{FF2B5EF4-FFF2-40B4-BE49-F238E27FC236}">
                <a16:creationId xmlns:a16="http://schemas.microsoft.com/office/drawing/2014/main" id="{526223BA-57D6-BC48-81FD-03BA86C0625A}"/>
              </a:ext>
            </a:extLst>
          </p:cNvPr>
          <p:cNvSpPr>
            <a:spLocks noGrp="1"/>
          </p:cNvSpPr>
          <p:nvPr>
            <p:ph type="title"/>
          </p:nvPr>
        </p:nvSpPr>
        <p:spPr>
          <a:xfrm>
            <a:off x="5931686" y="1609343"/>
            <a:ext cx="4867453" cy="1819657"/>
          </a:xfrm>
        </p:spPr>
        <p:txBody>
          <a:bodyPr/>
          <a:lstStyle/>
          <a:p>
            <a:r>
              <a:rPr lang="en-US" dirty="0"/>
              <a:t>Our Technologies Provide a Continuum of Care</a:t>
            </a:r>
          </a:p>
        </p:txBody>
      </p:sp>
      <p:sp>
        <p:nvSpPr>
          <p:cNvPr id="28" name="Content Placeholder 27">
            <a:extLst>
              <a:ext uri="{FF2B5EF4-FFF2-40B4-BE49-F238E27FC236}">
                <a16:creationId xmlns:a16="http://schemas.microsoft.com/office/drawing/2014/main" id="{04BF122D-341B-F847-A73F-287369F3345E}"/>
              </a:ext>
            </a:extLst>
          </p:cNvPr>
          <p:cNvSpPr>
            <a:spLocks noGrp="1"/>
          </p:cNvSpPr>
          <p:nvPr>
            <p:ph idx="1"/>
          </p:nvPr>
        </p:nvSpPr>
        <p:spPr>
          <a:xfrm>
            <a:off x="5951217" y="3901610"/>
            <a:ext cx="5494194" cy="2166573"/>
          </a:xfrm>
        </p:spPr>
        <p:txBody>
          <a:bodyPr/>
          <a:lstStyle/>
          <a:p>
            <a:pPr marL="342900" indent="-342900">
              <a:buFont typeface="Arial" panose="020B0604020202020204" pitchFamily="34" charset="0"/>
              <a:buChar char="•"/>
            </a:pPr>
            <a:r>
              <a:rPr lang="en-US" sz="2000" i="1" dirty="0">
                <a:solidFill>
                  <a:srgbClr val="2E276A"/>
                </a:solidFill>
              </a:rPr>
              <a:t>In-office, minimally invasive solutions</a:t>
            </a:r>
          </a:p>
          <a:p>
            <a:pPr marL="342900" indent="-342900">
              <a:buFont typeface="Arial" panose="020B0604020202020204" pitchFamily="34" charset="0"/>
              <a:buChar char="•"/>
            </a:pPr>
            <a:r>
              <a:rPr lang="en-US" sz="2000" i="1" dirty="0">
                <a:solidFill>
                  <a:srgbClr val="2E276A"/>
                </a:solidFill>
              </a:rPr>
              <a:t>Shared delivery platforms leverage existing skill sets  </a:t>
            </a:r>
          </a:p>
        </p:txBody>
      </p:sp>
      <p:sp>
        <p:nvSpPr>
          <p:cNvPr id="2" name="Slide Number Placeholder 1">
            <a:extLst>
              <a:ext uri="{FF2B5EF4-FFF2-40B4-BE49-F238E27FC236}">
                <a16:creationId xmlns:a16="http://schemas.microsoft.com/office/drawing/2014/main" id="{B00BAA88-B6A6-45A5-9313-ED733FC09825}"/>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478E0B-7401-2D44-B6B4-9519A67BAE3C}" type="slidenum">
              <a:rPr kumimoji="0" lang="en-US" sz="1200" b="0" i="0" u="none" strike="noStrike" kern="1200" cap="none" spc="0" normalizeH="0" baseline="0" noProof="0" smtClean="0">
                <a:ln>
                  <a:noFill/>
                </a:ln>
                <a:solidFill>
                  <a:srgbClr val="5C50A1"/>
                </a:solidFill>
                <a:effectLst/>
                <a:uLnTx/>
                <a:uFillTx/>
                <a:latin typeface="Cambria" panose="02040503050406030204" pitchFamily="18"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srgbClr val="5C50A1"/>
              </a:solidFill>
              <a:effectLst/>
              <a:uLnTx/>
              <a:uFillTx/>
              <a:latin typeface="Cambria" panose="02040503050406030204" pitchFamily="18" charset="0"/>
              <a:ea typeface="+mn-ea"/>
              <a:cs typeface="+mn-cs"/>
            </a:endParaRPr>
          </a:p>
        </p:txBody>
      </p:sp>
    </p:spTree>
    <p:extLst>
      <p:ext uri="{BB962C8B-B14F-4D97-AF65-F5344CB8AC3E}">
        <p14:creationId xmlns:p14="http://schemas.microsoft.com/office/powerpoint/2010/main" val="10112928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E36FD3AD-CFC6-F74A-B106-331A66CDBCE7}"/>
              </a:ext>
            </a:extLst>
          </p:cNvPr>
          <p:cNvSpPr>
            <a:spLocks noGrp="1"/>
          </p:cNvSpPr>
          <p:nvPr>
            <p:ph type="title"/>
          </p:nvPr>
        </p:nvSpPr>
        <p:spPr>
          <a:xfrm>
            <a:off x="212035" y="258780"/>
            <a:ext cx="11870374" cy="688423"/>
          </a:xfrm>
        </p:spPr>
        <p:txBody>
          <a:bodyPr>
            <a:noAutofit/>
          </a:bodyPr>
          <a:lstStyle/>
          <a:p>
            <a:pPr lvl="0"/>
            <a:r>
              <a:rPr lang="en-US" dirty="0"/>
              <a:t>Our Novel Biomedical Procedures in Development: Simple and In-Office</a:t>
            </a:r>
          </a:p>
        </p:txBody>
      </p:sp>
      <p:sp>
        <p:nvSpPr>
          <p:cNvPr id="4" name="Content Placeholder 3">
            <a:extLst>
              <a:ext uri="{FF2B5EF4-FFF2-40B4-BE49-F238E27FC236}">
                <a16:creationId xmlns:a16="http://schemas.microsoft.com/office/drawing/2014/main" id="{05BB26AD-9D8B-744C-B440-45ACA3778430}"/>
              </a:ext>
            </a:extLst>
          </p:cNvPr>
          <p:cNvSpPr>
            <a:spLocks noGrp="1"/>
          </p:cNvSpPr>
          <p:nvPr>
            <p:ph sz="quarter" idx="13"/>
          </p:nvPr>
        </p:nvSpPr>
        <p:spPr>
          <a:xfrm>
            <a:off x="212723" y="1253331"/>
            <a:ext cx="11785687" cy="482600"/>
          </a:xfrm>
        </p:spPr>
        <p:txBody>
          <a:bodyPr/>
          <a:lstStyle/>
          <a:p>
            <a:r>
              <a:rPr lang="en-US" dirty="0"/>
              <a:t>Specified, precise delivery to fallopian tubes (i.e.,  biomedical material, sperm or therapeutic agents) </a:t>
            </a:r>
          </a:p>
        </p:txBody>
      </p:sp>
      <p:sp>
        <p:nvSpPr>
          <p:cNvPr id="6" name="Content Placeholder 2">
            <a:extLst>
              <a:ext uri="{FF2B5EF4-FFF2-40B4-BE49-F238E27FC236}">
                <a16:creationId xmlns:a16="http://schemas.microsoft.com/office/drawing/2014/main" id="{C46EEB14-4E98-FD47-9B1E-6CBB5B90B502}"/>
              </a:ext>
            </a:extLst>
          </p:cNvPr>
          <p:cNvSpPr txBox="1">
            <a:spLocks/>
          </p:cNvSpPr>
          <p:nvPr/>
        </p:nvSpPr>
        <p:spPr>
          <a:xfrm>
            <a:off x="9315195" y="3222803"/>
            <a:ext cx="2370690" cy="258708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1" dirty="0">
                <a:solidFill>
                  <a:srgbClr val="F4669F"/>
                </a:solidFill>
              </a:rPr>
              <a:t>No anesthesia and no incisions</a:t>
            </a:r>
          </a:p>
          <a:p>
            <a:r>
              <a:rPr lang="en-US" sz="1600" b="1" dirty="0">
                <a:solidFill>
                  <a:srgbClr val="F4669F"/>
                </a:solidFill>
              </a:rPr>
              <a:t>No special skillset and no capital equipment</a:t>
            </a:r>
          </a:p>
          <a:p>
            <a:r>
              <a:rPr lang="en-US" sz="1600" b="1" dirty="0">
                <a:solidFill>
                  <a:srgbClr val="F4669F"/>
                </a:solidFill>
              </a:rPr>
              <a:t>No cannulation of tube</a:t>
            </a:r>
          </a:p>
        </p:txBody>
      </p:sp>
      <p:pic>
        <p:nvPicPr>
          <p:cNvPr id="8" name="Picture 7" descr="A picture containing indoor, table, desk, small&#10;&#10;Description automatically generated">
            <a:extLst>
              <a:ext uri="{FF2B5EF4-FFF2-40B4-BE49-F238E27FC236}">
                <a16:creationId xmlns:a16="http://schemas.microsoft.com/office/drawing/2014/main" id="{FDF9B36A-29EC-994B-B3D6-B6D8C9DB63D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55159" y="3412956"/>
            <a:ext cx="2260169" cy="1301153"/>
          </a:xfrm>
          <a:prstGeom prst="rect">
            <a:avLst/>
          </a:prstGeom>
          <a:effectLst/>
        </p:spPr>
      </p:pic>
      <p:pic>
        <p:nvPicPr>
          <p:cNvPr id="9" name="Picture 8" descr="A picture containing clothing, indoor, table, sitting&#10;&#10;Description automatically generated">
            <a:extLst>
              <a:ext uri="{FF2B5EF4-FFF2-40B4-BE49-F238E27FC236}">
                <a16:creationId xmlns:a16="http://schemas.microsoft.com/office/drawing/2014/main" id="{D704BE1B-F708-9647-A1BD-70B5FE0956F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36"/>
          <a:stretch/>
        </p:blipFill>
        <p:spPr>
          <a:xfrm>
            <a:off x="2876805" y="3406882"/>
            <a:ext cx="2299526" cy="1301153"/>
          </a:xfrm>
          <a:prstGeom prst="rect">
            <a:avLst/>
          </a:prstGeom>
          <a:effectLst/>
        </p:spPr>
      </p:pic>
      <p:sp>
        <p:nvSpPr>
          <p:cNvPr id="10" name="TextBox 9">
            <a:extLst>
              <a:ext uri="{FF2B5EF4-FFF2-40B4-BE49-F238E27FC236}">
                <a16:creationId xmlns:a16="http://schemas.microsoft.com/office/drawing/2014/main" id="{2A349E60-8F70-2A4A-914C-E6E480B129B0}"/>
              </a:ext>
            </a:extLst>
          </p:cNvPr>
          <p:cNvSpPr txBox="1"/>
          <p:nvPr/>
        </p:nvSpPr>
        <p:spPr>
          <a:xfrm>
            <a:off x="382422" y="2827401"/>
            <a:ext cx="4697963" cy="579481"/>
          </a:xfrm>
          <a:prstGeom prst="rect">
            <a:avLst/>
          </a:prstGeom>
          <a:noFill/>
        </p:spPr>
        <p:txBody>
          <a:bodyPr wrap="square" rtlCol="0" anchor="t">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600" b="1" u="none" strike="noStrike" kern="1200" cap="none" spc="0" normalizeH="0" baseline="0" noProof="0" dirty="0">
                <a:ln>
                  <a:noFill/>
                </a:ln>
                <a:effectLst/>
                <a:uLnTx/>
                <a:uFillTx/>
                <a:latin typeface="Cambria" panose="02040503050406030204" pitchFamily="18" charset="0"/>
              </a:rPr>
              <a:t>Common minimally invasive technique</a:t>
            </a:r>
            <a:br>
              <a:rPr kumimoji="0" lang="en-US" sz="1600" b="1" u="none" strike="noStrike" kern="1200" cap="none" spc="0" normalizeH="0" baseline="0" noProof="0" dirty="0">
                <a:ln>
                  <a:noFill/>
                </a:ln>
                <a:effectLst/>
                <a:uLnTx/>
                <a:uFillTx/>
                <a:latin typeface="Cambria" panose="02040503050406030204" pitchFamily="18" charset="0"/>
              </a:rPr>
            </a:br>
            <a:r>
              <a:rPr kumimoji="0" lang="en-US" sz="1600" u="none" strike="noStrike" kern="1200" cap="none" spc="0" normalizeH="0" baseline="0" noProof="0" dirty="0">
                <a:ln>
                  <a:noFill/>
                </a:ln>
                <a:effectLst/>
                <a:uLnTx/>
                <a:uFillTx/>
                <a:latin typeface="Cambria" panose="02040503050406030204" pitchFamily="18" charset="0"/>
              </a:rPr>
              <a:t>(i.e., intrauterine catheters, IUD)</a:t>
            </a:r>
          </a:p>
        </p:txBody>
      </p:sp>
      <p:pic>
        <p:nvPicPr>
          <p:cNvPr id="12" name="Picture 11" descr="A picture containing indoor, table, clothing, food&#10;&#10;Description automatically generated">
            <a:extLst>
              <a:ext uri="{FF2B5EF4-FFF2-40B4-BE49-F238E27FC236}">
                <a16:creationId xmlns:a16="http://schemas.microsoft.com/office/drawing/2014/main" id="{7AFFB7D1-5AE2-F348-A9B4-998D25BB680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51016" y="2739096"/>
            <a:ext cx="2374489" cy="1335572"/>
          </a:xfrm>
          <a:prstGeom prst="rect">
            <a:avLst/>
          </a:prstGeom>
          <a:effectLst/>
        </p:spPr>
      </p:pic>
      <p:pic>
        <p:nvPicPr>
          <p:cNvPr id="13" name="Picture 12" descr="A close up of a flower&#10;&#10;Description automatically generated">
            <a:extLst>
              <a:ext uri="{FF2B5EF4-FFF2-40B4-BE49-F238E27FC236}">
                <a16:creationId xmlns:a16="http://schemas.microsoft.com/office/drawing/2014/main" id="{A5DDB768-581B-0D40-9667-AE313BDC359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352915" y="4539306"/>
            <a:ext cx="2370690" cy="1333436"/>
          </a:xfrm>
          <a:prstGeom prst="rect">
            <a:avLst/>
          </a:prstGeom>
          <a:effectLst/>
        </p:spPr>
      </p:pic>
      <p:sp>
        <p:nvSpPr>
          <p:cNvPr id="14" name="TextBox 13">
            <a:extLst>
              <a:ext uri="{FF2B5EF4-FFF2-40B4-BE49-F238E27FC236}">
                <a16:creationId xmlns:a16="http://schemas.microsoft.com/office/drawing/2014/main" id="{6F607357-4BEB-7E4E-B098-CB1E8194A078}"/>
              </a:ext>
            </a:extLst>
          </p:cNvPr>
          <p:cNvSpPr txBox="1"/>
          <p:nvPr/>
        </p:nvSpPr>
        <p:spPr>
          <a:xfrm>
            <a:off x="6752436" y="2365572"/>
            <a:ext cx="1571649" cy="3231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u="none" strike="noStrike" kern="1200" cap="none" spc="0" normalizeH="0" baseline="0" noProof="0" dirty="0">
                <a:ln>
                  <a:noFill/>
                </a:ln>
                <a:effectLst/>
                <a:uLnTx/>
                <a:uFillTx/>
                <a:latin typeface="Cambria" panose="02040503050406030204" pitchFamily="18" charset="0"/>
              </a:rPr>
              <a:t>Dual </a:t>
            </a:r>
            <a:r>
              <a:rPr lang="en-US" sz="1500" b="1" dirty="0">
                <a:latin typeface="Cambria" panose="02040503050406030204" pitchFamily="18" charset="0"/>
              </a:rPr>
              <a:t>Placement</a:t>
            </a:r>
            <a:endParaRPr kumimoji="0" lang="en-US" sz="1500" b="1" u="none" strike="noStrike" kern="1200" cap="none" spc="0" normalizeH="0" baseline="0" noProof="0" dirty="0">
              <a:ln>
                <a:noFill/>
              </a:ln>
              <a:effectLst/>
              <a:uLnTx/>
              <a:uFillTx/>
              <a:latin typeface="Cambria" panose="02040503050406030204" pitchFamily="18" charset="0"/>
            </a:endParaRPr>
          </a:p>
        </p:txBody>
      </p:sp>
      <p:sp>
        <p:nvSpPr>
          <p:cNvPr id="15" name="TextBox 14">
            <a:extLst>
              <a:ext uri="{FF2B5EF4-FFF2-40B4-BE49-F238E27FC236}">
                <a16:creationId xmlns:a16="http://schemas.microsoft.com/office/drawing/2014/main" id="{34E33755-3A18-3942-BA77-70F761B1A486}"/>
              </a:ext>
            </a:extLst>
          </p:cNvPr>
          <p:cNvSpPr txBox="1"/>
          <p:nvPr/>
        </p:nvSpPr>
        <p:spPr>
          <a:xfrm>
            <a:off x="6690113" y="4170230"/>
            <a:ext cx="1696298" cy="3231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u="none" strike="noStrike" kern="1200" cap="none" spc="0" normalizeH="0" baseline="0" noProof="0" dirty="0">
                <a:ln>
                  <a:noFill/>
                </a:ln>
                <a:effectLst/>
                <a:uLnTx/>
                <a:uFillTx/>
                <a:latin typeface="Cambria" panose="02040503050406030204" pitchFamily="18" charset="0"/>
              </a:rPr>
              <a:t>Single Placement</a:t>
            </a:r>
          </a:p>
        </p:txBody>
      </p:sp>
      <p:cxnSp>
        <p:nvCxnSpPr>
          <p:cNvPr id="17" name="Straight Arrow Connector 16">
            <a:extLst>
              <a:ext uri="{FF2B5EF4-FFF2-40B4-BE49-F238E27FC236}">
                <a16:creationId xmlns:a16="http://schemas.microsoft.com/office/drawing/2014/main" id="{82E99353-356D-FC4B-B2EF-26431570E09C}"/>
              </a:ext>
            </a:extLst>
          </p:cNvPr>
          <p:cNvCxnSpPr>
            <a:cxnSpLocks/>
          </p:cNvCxnSpPr>
          <p:nvPr/>
        </p:nvCxnSpPr>
        <p:spPr>
          <a:xfrm>
            <a:off x="-5059323" y="3450327"/>
            <a:ext cx="987606" cy="1"/>
          </a:xfrm>
          <a:prstGeom prst="straightConnector1">
            <a:avLst/>
          </a:prstGeom>
          <a:noFill/>
          <a:ln w="19050" cap="flat" cmpd="sng" algn="ctr">
            <a:solidFill>
              <a:schemeClr val="bg1"/>
            </a:solidFill>
            <a:prstDash val="solid"/>
            <a:tailEnd type="triangle" w="lg" len="lg"/>
          </a:ln>
          <a:effectLst>
            <a:outerShdw blurRad="63500" sx="101000" sy="101000" algn="ctr" rotWithShape="0">
              <a:srgbClr val="2E276A">
                <a:alpha val="50000"/>
              </a:srgbClr>
            </a:outerShdw>
          </a:effectLst>
        </p:spPr>
      </p:cxnSp>
      <p:grpSp>
        <p:nvGrpSpPr>
          <p:cNvPr id="18" name="Group 17">
            <a:extLst>
              <a:ext uri="{FF2B5EF4-FFF2-40B4-BE49-F238E27FC236}">
                <a16:creationId xmlns:a16="http://schemas.microsoft.com/office/drawing/2014/main" id="{5F2B2AAE-F8DC-AB47-A01F-4DFDBF88C25A}"/>
              </a:ext>
            </a:extLst>
          </p:cNvPr>
          <p:cNvGrpSpPr/>
          <p:nvPr/>
        </p:nvGrpSpPr>
        <p:grpSpPr>
          <a:xfrm>
            <a:off x="5386219" y="3450327"/>
            <a:ext cx="709781" cy="1300272"/>
            <a:chOff x="5995781" y="3557124"/>
            <a:chExt cx="936588" cy="1620057"/>
          </a:xfrm>
        </p:grpSpPr>
        <p:cxnSp>
          <p:nvCxnSpPr>
            <p:cNvPr id="19" name="Straight Arrow Connector 18">
              <a:extLst>
                <a:ext uri="{FF2B5EF4-FFF2-40B4-BE49-F238E27FC236}">
                  <a16:creationId xmlns:a16="http://schemas.microsoft.com/office/drawing/2014/main" id="{00D4E05B-66BB-9E4F-B33B-DE5E1C71C1DF}"/>
                </a:ext>
              </a:extLst>
            </p:cNvPr>
            <p:cNvCxnSpPr>
              <a:cxnSpLocks/>
            </p:cNvCxnSpPr>
            <p:nvPr/>
          </p:nvCxnSpPr>
          <p:spPr>
            <a:xfrm flipV="1">
              <a:off x="5995781" y="3557124"/>
              <a:ext cx="936588" cy="583737"/>
            </a:xfrm>
            <a:prstGeom prst="straightConnector1">
              <a:avLst/>
            </a:prstGeom>
            <a:noFill/>
            <a:ln w="19050" cap="flat" cmpd="sng" algn="ctr">
              <a:solidFill>
                <a:srgbClr val="F4669F"/>
              </a:solidFill>
              <a:prstDash val="solid"/>
              <a:tailEnd type="triangle" w="lg" len="lg"/>
            </a:ln>
            <a:effectLst/>
          </p:spPr>
        </p:cxnSp>
        <p:cxnSp>
          <p:nvCxnSpPr>
            <p:cNvPr id="20" name="Straight Arrow Connector 19">
              <a:extLst>
                <a:ext uri="{FF2B5EF4-FFF2-40B4-BE49-F238E27FC236}">
                  <a16:creationId xmlns:a16="http://schemas.microsoft.com/office/drawing/2014/main" id="{8B975F14-4F8A-A74C-AA77-659D45DB3982}"/>
                </a:ext>
              </a:extLst>
            </p:cNvPr>
            <p:cNvCxnSpPr>
              <a:cxnSpLocks/>
            </p:cNvCxnSpPr>
            <p:nvPr/>
          </p:nvCxnSpPr>
          <p:spPr>
            <a:xfrm>
              <a:off x="5995781" y="4593444"/>
              <a:ext cx="936588" cy="583737"/>
            </a:xfrm>
            <a:prstGeom prst="straightConnector1">
              <a:avLst/>
            </a:prstGeom>
            <a:noFill/>
            <a:ln w="19050" cap="flat" cmpd="sng" algn="ctr">
              <a:solidFill>
                <a:srgbClr val="F4669F"/>
              </a:solidFill>
              <a:prstDash val="solid"/>
              <a:tailEnd type="triangle" w="lg" len="lg"/>
            </a:ln>
            <a:effectLst/>
          </p:spPr>
        </p:cxnSp>
      </p:grpSp>
      <p:sp>
        <p:nvSpPr>
          <p:cNvPr id="2" name="Slide Number Placeholder 1">
            <a:extLst>
              <a:ext uri="{FF2B5EF4-FFF2-40B4-BE49-F238E27FC236}">
                <a16:creationId xmlns:a16="http://schemas.microsoft.com/office/drawing/2014/main" id="{4DF8BB32-C72C-4774-BE1A-09997FA0AD3E}"/>
              </a:ext>
            </a:extLst>
          </p:cNvPr>
          <p:cNvSpPr>
            <a:spLocks noGrp="1"/>
          </p:cNvSpPr>
          <p:nvPr>
            <p:ph type="sldNum" sz="quarter" idx="12"/>
          </p:nvPr>
        </p:nvSpPr>
        <p:spPr/>
        <p:txBody>
          <a:bodyPr/>
          <a:lstStyle/>
          <a:p>
            <a:fld id="{A4478E0B-7401-2D44-B6B4-9519A67BAE3C}" type="slidenum">
              <a:rPr lang="en-US" smtClean="0"/>
              <a:t>9</a:t>
            </a:fld>
            <a:endParaRPr lang="en-US"/>
          </a:p>
        </p:txBody>
      </p:sp>
    </p:spTree>
    <p:extLst>
      <p:ext uri="{BB962C8B-B14F-4D97-AF65-F5344CB8AC3E}">
        <p14:creationId xmlns:p14="http://schemas.microsoft.com/office/powerpoint/2010/main" val="2053200579"/>
      </p:ext>
    </p:extLst>
  </p:cSld>
  <p:clrMapOvr>
    <a:masterClrMapping/>
  </p:clrMapOvr>
</p:sld>
</file>

<file path=ppt/theme/theme1.xml><?xml version="1.0" encoding="utf-8"?>
<a:theme xmlns:a="http://schemas.openxmlformats.org/drawingml/2006/main" name="1_Custom Design">
  <a:themeElements>
    <a:clrScheme name="Custom 2">
      <a:dk1>
        <a:srgbClr val="2E2669"/>
      </a:dk1>
      <a:lt1>
        <a:srgbClr val="FFFFFF"/>
      </a:lt1>
      <a:dk2>
        <a:srgbClr val="6632CB"/>
      </a:dk2>
      <a:lt2>
        <a:srgbClr val="BBDA87"/>
      </a:lt2>
      <a:accent1>
        <a:srgbClr val="DD549C"/>
      </a:accent1>
      <a:accent2>
        <a:srgbClr val="EE649E"/>
      </a:accent2>
      <a:accent3>
        <a:srgbClr val="2E2669"/>
      </a:accent3>
      <a:accent4>
        <a:srgbClr val="5E4FA1"/>
      </a:accent4>
      <a:accent5>
        <a:srgbClr val="A2AED8"/>
      </a:accent5>
      <a:accent6>
        <a:srgbClr val="2E2669"/>
      </a:accent6>
      <a:hlink>
        <a:srgbClr val="0593CD"/>
      </a:hlink>
      <a:folHlink>
        <a:srgbClr val="84CC0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emasys_Corporate_Presentation_December_LSC_V1" id="{8B4641DA-44F7-BC4B-A2C7-0ACE0C2CD3D1}" vid="{617C9832-3B4B-F241-A189-99532E5F558F}"/>
    </a:ext>
  </a:extLst>
</a:theme>
</file>

<file path=ppt/theme/theme2.xml><?xml version="1.0" encoding="utf-8"?>
<a:theme xmlns:a="http://schemas.openxmlformats.org/drawingml/2006/main" name="Office Theme">
  <a:themeElements>
    <a:clrScheme name="Femasys 1">
      <a:dk1>
        <a:srgbClr val="000000"/>
      </a:dk1>
      <a:lt1>
        <a:srgbClr val="FFFFFF"/>
      </a:lt1>
      <a:dk2>
        <a:srgbClr val="5C50A1"/>
      </a:dk2>
      <a:lt2>
        <a:srgbClr val="A7A4D2"/>
      </a:lt2>
      <a:accent1>
        <a:srgbClr val="F3669E"/>
      </a:accent1>
      <a:accent2>
        <a:srgbClr val="84CC0D"/>
      </a:accent2>
      <a:accent3>
        <a:srgbClr val="0599D4"/>
      </a:accent3>
      <a:accent4>
        <a:srgbClr val="653BCB"/>
      </a:accent4>
      <a:accent5>
        <a:srgbClr val="E36F31"/>
      </a:accent5>
      <a:accent6>
        <a:srgbClr val="BBDB87"/>
      </a:accent6>
      <a:hlink>
        <a:srgbClr val="DD559C"/>
      </a:hlink>
      <a:folHlink>
        <a:srgbClr val="5C50A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Custom 2">
      <a:dk1>
        <a:srgbClr val="2E2669"/>
      </a:dk1>
      <a:lt1>
        <a:srgbClr val="FFFFFF"/>
      </a:lt1>
      <a:dk2>
        <a:srgbClr val="6632CB"/>
      </a:dk2>
      <a:lt2>
        <a:srgbClr val="BBDA87"/>
      </a:lt2>
      <a:accent1>
        <a:srgbClr val="DD549C"/>
      </a:accent1>
      <a:accent2>
        <a:srgbClr val="EE649E"/>
      </a:accent2>
      <a:accent3>
        <a:srgbClr val="2E2669"/>
      </a:accent3>
      <a:accent4>
        <a:srgbClr val="5E4FA1"/>
      </a:accent4>
      <a:accent5>
        <a:srgbClr val="A2AED8"/>
      </a:accent5>
      <a:accent6>
        <a:srgbClr val="2E2669"/>
      </a:accent6>
      <a:hlink>
        <a:srgbClr val="0593CD"/>
      </a:hlink>
      <a:folHlink>
        <a:srgbClr val="84CC0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emasys_Corporate_Presentation_December_LSC_V1" id="{8B4641DA-44F7-BC4B-A2C7-0ACE0C2CD3D1}" vid="{7C7BF734-7BC9-5B42-BCBC-C627AA2FBAB2}"/>
    </a:ext>
  </a:extLst>
</a:theme>
</file>

<file path=ppt/theme/theme4.xml><?xml version="1.0" encoding="utf-8"?>
<a:theme xmlns:a="http://schemas.openxmlformats.org/drawingml/2006/main" name="LuminousVTI">
  <a:themeElements>
    <a:clrScheme name="Custom 253">
      <a:dk1>
        <a:srgbClr val="000000"/>
      </a:dk1>
      <a:lt1>
        <a:srgbClr val="FFFFFF"/>
      </a:lt1>
      <a:dk2>
        <a:srgbClr val="201449"/>
      </a:dk2>
      <a:lt2>
        <a:srgbClr val="EEEEEE"/>
      </a:lt2>
      <a:accent1>
        <a:srgbClr val="F900A0"/>
      </a:accent1>
      <a:accent2>
        <a:srgbClr val="4D4EE6"/>
      </a:accent2>
      <a:accent3>
        <a:srgbClr val="454B78"/>
      </a:accent3>
      <a:accent4>
        <a:srgbClr val="A3A3C1"/>
      </a:accent4>
      <a:accent5>
        <a:srgbClr val="AC1636"/>
      </a:accent5>
      <a:accent6>
        <a:srgbClr val="1EBE9B"/>
      </a:accent6>
      <a:hlink>
        <a:srgbClr val="F900A0"/>
      </a:hlink>
      <a:folHlink>
        <a:srgbClr val="8477FE"/>
      </a:folHlink>
    </a:clrScheme>
    <a:fontScheme name="Custom 51">
      <a:majorFont>
        <a:latin typeface="Sabon Next LT"/>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uminousVTI" id="{3EBF12FF-FD44-415B-AB75-5B4F7E5C3AC4}" vid="{521B7FAE-6A8D-4468-B79A-0706294A0D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Femasys 1">
    <a:dk1>
      <a:srgbClr val="000000"/>
    </a:dk1>
    <a:lt1>
      <a:srgbClr val="FFFFFF"/>
    </a:lt1>
    <a:dk2>
      <a:srgbClr val="5C50A1"/>
    </a:dk2>
    <a:lt2>
      <a:srgbClr val="A7A4D2"/>
    </a:lt2>
    <a:accent1>
      <a:srgbClr val="F3669E"/>
    </a:accent1>
    <a:accent2>
      <a:srgbClr val="84CC0D"/>
    </a:accent2>
    <a:accent3>
      <a:srgbClr val="0599D4"/>
    </a:accent3>
    <a:accent4>
      <a:srgbClr val="653BCB"/>
    </a:accent4>
    <a:accent5>
      <a:srgbClr val="E36F31"/>
    </a:accent5>
    <a:accent6>
      <a:srgbClr val="BBDB87"/>
    </a:accent6>
    <a:hlink>
      <a:srgbClr val="DD559C"/>
    </a:hlink>
    <a:folHlink>
      <a:srgbClr val="5C50A1"/>
    </a:folHlink>
  </a:clrScheme>
</a:themeOverride>
</file>

<file path=ppt/theme/themeOverride2.xml><?xml version="1.0" encoding="utf-8"?>
<a:themeOverride xmlns:a="http://schemas.openxmlformats.org/drawingml/2006/main">
  <a:clrScheme name="Femasys 1">
    <a:dk1>
      <a:srgbClr val="000000"/>
    </a:dk1>
    <a:lt1>
      <a:srgbClr val="FFFFFF"/>
    </a:lt1>
    <a:dk2>
      <a:srgbClr val="5C50A1"/>
    </a:dk2>
    <a:lt2>
      <a:srgbClr val="A7A4D2"/>
    </a:lt2>
    <a:accent1>
      <a:srgbClr val="F3669E"/>
    </a:accent1>
    <a:accent2>
      <a:srgbClr val="84CC0D"/>
    </a:accent2>
    <a:accent3>
      <a:srgbClr val="0599D4"/>
    </a:accent3>
    <a:accent4>
      <a:srgbClr val="653BCB"/>
    </a:accent4>
    <a:accent5>
      <a:srgbClr val="E36F31"/>
    </a:accent5>
    <a:accent6>
      <a:srgbClr val="BBDB87"/>
    </a:accent6>
    <a:hlink>
      <a:srgbClr val="DD559C"/>
    </a:hlink>
    <a:folHlink>
      <a:srgbClr val="5C50A1"/>
    </a:folHlink>
  </a:clrScheme>
</a:themeOverride>
</file>

<file path=docProps/app.xml><?xml version="1.0" encoding="utf-8"?>
<Properties xmlns="http://schemas.openxmlformats.org/officeDocument/2006/extended-properties" xmlns:vt="http://schemas.openxmlformats.org/officeDocument/2006/docPropsVTypes">
  <TotalTime>16594</TotalTime>
  <Words>3653</Words>
  <Application>Microsoft Office PowerPoint</Application>
  <PresentationFormat>Widescreen</PresentationFormat>
  <Paragraphs>476</Paragraphs>
  <Slides>40</Slides>
  <Notes>5</Notes>
  <HiddenSlides>0</HiddenSlides>
  <MMClips>0</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40</vt:i4>
      </vt:variant>
    </vt:vector>
  </HeadingPairs>
  <TitlesOfParts>
    <vt:vector size="55" baseType="lpstr">
      <vt:lpstr>Arial</vt:lpstr>
      <vt:lpstr>Arial Narrow</vt:lpstr>
      <vt:lpstr>Avenir Next LT Pro</vt:lpstr>
      <vt:lpstr>Calibri</vt:lpstr>
      <vt:lpstr>Cambria</vt:lpstr>
      <vt:lpstr>Corbel</vt:lpstr>
      <vt:lpstr>Courier New</vt:lpstr>
      <vt:lpstr>Helvetica</vt:lpstr>
      <vt:lpstr>Merriweather</vt:lpstr>
      <vt:lpstr>Sabon Next LT</vt:lpstr>
      <vt:lpstr>Wingdings</vt:lpstr>
      <vt:lpstr>1_Custom Design</vt:lpstr>
      <vt:lpstr>Office Theme</vt:lpstr>
      <vt:lpstr>2_Office Theme</vt:lpstr>
      <vt:lpstr>LuminousVTI</vt:lpstr>
      <vt:lpstr>FemBloc®, a First-of-its-Kind Medical Solution for Permanent Birth Control and an Important Option for Women Post Overturn of Roe v. Wade</vt:lpstr>
      <vt:lpstr>Agenda</vt:lpstr>
      <vt:lpstr>Key Opinion Leader:  Paul Blumenthal, MD, MPH</vt:lpstr>
      <vt:lpstr>Forward-Looking Statements</vt:lpstr>
      <vt:lpstr>Femasys: At-a-Glance</vt:lpstr>
      <vt:lpstr>Our Product Pipeline </vt:lpstr>
      <vt:lpstr>Strong Global IP Portfolio</vt:lpstr>
      <vt:lpstr>Our Technologies Provide a Continuum of Care</vt:lpstr>
      <vt:lpstr>Our Novel Biomedical Procedures in Development: Simple and In-Office</vt:lpstr>
      <vt:lpstr>Our Companion Ultrasound-Based Diagnostics: Simple and In-Office</vt:lpstr>
      <vt:lpstr>FemBloc®</vt:lpstr>
      <vt:lpstr>Permanent Birth Control Alternatives:  Unmet Need (U.S. only)</vt:lpstr>
      <vt:lpstr>FemBloc:  Expected Competitive Advantages Over Existing or Previous Birth Control Options</vt:lpstr>
      <vt:lpstr>FemBloc Permanent Birth Control in Development</vt:lpstr>
      <vt:lpstr>FemBloc Clinical Studies for Pre-Market Approval (PMA)</vt:lpstr>
      <vt:lpstr>FemBloc: Majority AEs Were Mild and Occurred at Time of Procedure (n = 183 subjects)</vt:lpstr>
      <vt:lpstr>FemBloc:  Most Common Reported AEs (&gt;1%) Were Related to Bleeding/Spotting or Pelvic Pain/Cramping</vt:lpstr>
      <vt:lpstr>Permanent Birth Control Market Opportunity (U.S.)</vt:lpstr>
      <vt:lpstr>FemBloc:  Improved Health Economics</vt:lpstr>
      <vt:lpstr>FemBloc:  Clear Reimbursement Path</vt:lpstr>
      <vt:lpstr>Investment Highlights</vt:lpstr>
      <vt:lpstr>PowerPoint Presentation</vt:lpstr>
      <vt:lpstr>Historical Context</vt:lpstr>
      <vt:lpstr>PowerPoint Presentation</vt:lpstr>
      <vt:lpstr>Women are Requesting Sterilization</vt:lpstr>
      <vt:lpstr>50% of Women Request Sterilization Post-Partum are Denied </vt:lpstr>
      <vt:lpstr>The Only “Permanent Birth Control” Option that Currently Exists is Not as Effective as Once Thought</vt:lpstr>
      <vt:lpstr>Unintended Pregnancy</vt:lpstr>
      <vt:lpstr>Where Do We Go From Here?</vt:lpstr>
      <vt:lpstr>The Unmet Need for Women:   Options for Family Planning</vt:lpstr>
      <vt:lpstr>Non-Surgical and Transcervical:  A Longstanding Goal</vt:lpstr>
      <vt:lpstr>FemBloc would make Permanent Contraception Much More Accessible</vt:lpstr>
      <vt:lpstr>FemBloc:  Clear Office Logistics</vt:lpstr>
      <vt:lpstr>Femasys’ Role in a Post-Roe v. Wade World</vt:lpstr>
      <vt:lpstr>Thank you</vt:lpstr>
      <vt:lpstr>Closing Remarks</vt:lpstr>
      <vt:lpstr>Femasys FemBloc Has Potential to be a Game-Changer for Women</vt:lpstr>
      <vt:lpstr>Femasys is Prepared for Execution</vt:lpstr>
      <vt:lpstr>Q&amp;A</vt:lpstr>
      <vt:lpstr>FemBloc®, a First-of-its-Kind Medical Solution for Permanent Birth Control and an Important Option for Women Post Overturn of Roe v. Wade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Jessica Sturchio</dc:creator>
  <cp:lastModifiedBy>Kayla Carlton</cp:lastModifiedBy>
  <cp:revision>247</cp:revision>
  <cp:lastPrinted>2022-07-21T13:22:28Z</cp:lastPrinted>
  <dcterms:created xsi:type="dcterms:W3CDTF">2021-12-10T18:39:56Z</dcterms:created>
  <dcterms:modified xsi:type="dcterms:W3CDTF">2022-07-28T14:04:37Z</dcterms:modified>
</cp:coreProperties>
</file>